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8" r:id="rId192"/>
    <p:sldId id="449" r:id="rId193"/>
    <p:sldId id="450" r:id="rId194"/>
    <p:sldId id="451" r:id="rId195"/>
    <p:sldId id="452" r:id="rId196"/>
    <p:sldId id="453" r:id="rId197"/>
    <p:sldId id="454" r:id="rId198"/>
    <p:sldId id="455" r:id="rId199"/>
    <p:sldId id="456" r:id="rId200"/>
    <p:sldId id="457" r:id="rId201"/>
    <p:sldId id="458" r:id="rId202"/>
    <p:sldId id="459" r:id="rId203"/>
    <p:sldId id="460" r:id="rId204"/>
    <p:sldId id="461" r:id="rId205"/>
    <p:sldId id="462" r:id="rId206"/>
  </p:sldIdLst>
  <p:sldSz cx="10693400" cy="7556500"/>
  <p:notesSz cx="10693400" cy="75565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5" d="100"/>
          <a:sy n="75" d="100"/>
        </p:scale>
        <p:origin x="1301" y="6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A5151D-FABD-4976-B436-7C133E20EE5C}" type="datetimeFigureOut">
              <a:rPr lang="tr-TR" smtClean="0"/>
              <a:t>31.03.2021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541713" y="944563"/>
            <a:ext cx="3609975" cy="2551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1069975" y="3636963"/>
            <a:ext cx="8553450" cy="29749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717708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6057900" y="717708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1C173-84F7-40BE-95F7-FD962B228EB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547566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 smtClean="0"/>
              <a:t> </a:t>
            </a:r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7A48AB-F581-4FDB-9FFD-C581D3494CA0}" type="slidenum">
              <a:rPr lang="tr-TR" smtClean="0"/>
              <a:t>78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868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79" cy="18891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ry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zl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3/31/2021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‹#›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ry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zl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3/31/2021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‹#›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ry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zl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3/31/2021</a:t>
            </a:fld>
            <a:endParaRPr lang="en-US" smtClean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‹#›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ry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zl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3/31/2021</a:t>
            </a:fld>
            <a:endParaRPr lang="en-US" smtClean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‹#›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ry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zl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3/31/2021</a:t>
            </a:fld>
            <a:endParaRPr lang="en-US" smtClean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‹#›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5342" y="662432"/>
            <a:ext cx="8222714" cy="43594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8499" y="3276600"/>
            <a:ext cx="8676401" cy="280415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73872" y="6886453"/>
            <a:ext cx="4101565" cy="163982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ry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zl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3/31/2021</a:t>
            </a:fld>
            <a:endParaRPr lang="en-US" smtClean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36709" y="6944873"/>
            <a:ext cx="328050" cy="1489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‹#›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9" Type="http://schemas.openxmlformats.org/officeDocument/2006/relationships/image" Target="../media/image28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" Type="http://schemas.openxmlformats.org/officeDocument/2006/relationships/image" Target="../media/image4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hyperlink" Target="http://www.crypto-textbook.com/" TargetMode="External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4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pto-textbook.com/" TargetMode="External"/><Relationship Id="rId2" Type="http://schemas.openxmlformats.org/officeDocument/2006/relationships/image" Target="../media/image86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4.png"/><Relationship Id="rId13" Type="http://schemas.openxmlformats.org/officeDocument/2006/relationships/image" Target="../media/image879.png"/><Relationship Id="rId18" Type="http://schemas.openxmlformats.org/officeDocument/2006/relationships/image" Target="../media/image884.png"/><Relationship Id="rId26" Type="http://schemas.openxmlformats.org/officeDocument/2006/relationships/image" Target="../media/image892.png"/><Relationship Id="rId3" Type="http://schemas.openxmlformats.org/officeDocument/2006/relationships/image" Target="../media/image869.png"/><Relationship Id="rId21" Type="http://schemas.openxmlformats.org/officeDocument/2006/relationships/image" Target="../media/image887.png"/><Relationship Id="rId7" Type="http://schemas.openxmlformats.org/officeDocument/2006/relationships/image" Target="../media/image873.png"/><Relationship Id="rId12" Type="http://schemas.openxmlformats.org/officeDocument/2006/relationships/image" Target="../media/image878.png"/><Relationship Id="rId17" Type="http://schemas.openxmlformats.org/officeDocument/2006/relationships/image" Target="../media/image883.png"/><Relationship Id="rId25" Type="http://schemas.openxmlformats.org/officeDocument/2006/relationships/image" Target="../media/image891.png"/><Relationship Id="rId2" Type="http://schemas.openxmlformats.org/officeDocument/2006/relationships/image" Target="../media/image868.png"/><Relationship Id="rId16" Type="http://schemas.openxmlformats.org/officeDocument/2006/relationships/image" Target="../media/image882.png"/><Relationship Id="rId20" Type="http://schemas.openxmlformats.org/officeDocument/2006/relationships/image" Target="../media/image8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2.png"/><Relationship Id="rId11" Type="http://schemas.openxmlformats.org/officeDocument/2006/relationships/image" Target="../media/image877.png"/><Relationship Id="rId24" Type="http://schemas.openxmlformats.org/officeDocument/2006/relationships/image" Target="../media/image890.png"/><Relationship Id="rId5" Type="http://schemas.openxmlformats.org/officeDocument/2006/relationships/image" Target="../media/image871.png"/><Relationship Id="rId15" Type="http://schemas.openxmlformats.org/officeDocument/2006/relationships/image" Target="../media/image881.png"/><Relationship Id="rId23" Type="http://schemas.openxmlformats.org/officeDocument/2006/relationships/image" Target="../media/image889.png"/><Relationship Id="rId10" Type="http://schemas.openxmlformats.org/officeDocument/2006/relationships/image" Target="../media/image876.png"/><Relationship Id="rId19" Type="http://schemas.openxmlformats.org/officeDocument/2006/relationships/image" Target="../media/image885.png"/><Relationship Id="rId4" Type="http://schemas.openxmlformats.org/officeDocument/2006/relationships/image" Target="../media/image870.png"/><Relationship Id="rId9" Type="http://schemas.openxmlformats.org/officeDocument/2006/relationships/image" Target="../media/image875.png"/><Relationship Id="rId14" Type="http://schemas.openxmlformats.org/officeDocument/2006/relationships/image" Target="../media/image880.png"/><Relationship Id="rId22" Type="http://schemas.openxmlformats.org/officeDocument/2006/relationships/image" Target="../media/image88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5.png"/><Relationship Id="rId2" Type="http://schemas.openxmlformats.org/officeDocument/2006/relationships/image" Target="../media/image8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20.png"/><Relationship Id="rId21" Type="http://schemas.openxmlformats.org/officeDocument/2006/relationships/image" Target="../media/image915.png"/><Relationship Id="rId34" Type="http://schemas.openxmlformats.org/officeDocument/2006/relationships/image" Target="../media/image928.png"/><Relationship Id="rId42" Type="http://schemas.openxmlformats.org/officeDocument/2006/relationships/image" Target="../media/image936.png"/><Relationship Id="rId47" Type="http://schemas.openxmlformats.org/officeDocument/2006/relationships/image" Target="../media/image941.png"/><Relationship Id="rId50" Type="http://schemas.openxmlformats.org/officeDocument/2006/relationships/image" Target="../media/image944.png"/><Relationship Id="rId55" Type="http://schemas.openxmlformats.org/officeDocument/2006/relationships/image" Target="../media/image949.png"/><Relationship Id="rId63" Type="http://schemas.openxmlformats.org/officeDocument/2006/relationships/image" Target="../media/image957.png"/><Relationship Id="rId68" Type="http://schemas.openxmlformats.org/officeDocument/2006/relationships/image" Target="../media/image962.png"/><Relationship Id="rId7" Type="http://schemas.openxmlformats.org/officeDocument/2006/relationships/image" Target="../media/image901.png"/><Relationship Id="rId2" Type="http://schemas.openxmlformats.org/officeDocument/2006/relationships/image" Target="../media/image896.png"/><Relationship Id="rId16" Type="http://schemas.openxmlformats.org/officeDocument/2006/relationships/image" Target="../media/image910.png"/><Relationship Id="rId29" Type="http://schemas.openxmlformats.org/officeDocument/2006/relationships/image" Target="../media/image923.png"/><Relationship Id="rId11" Type="http://schemas.openxmlformats.org/officeDocument/2006/relationships/image" Target="../media/image905.png"/><Relationship Id="rId24" Type="http://schemas.openxmlformats.org/officeDocument/2006/relationships/image" Target="../media/image918.png"/><Relationship Id="rId32" Type="http://schemas.openxmlformats.org/officeDocument/2006/relationships/image" Target="../media/image926.png"/><Relationship Id="rId37" Type="http://schemas.openxmlformats.org/officeDocument/2006/relationships/image" Target="../media/image931.png"/><Relationship Id="rId40" Type="http://schemas.openxmlformats.org/officeDocument/2006/relationships/image" Target="../media/image934.png"/><Relationship Id="rId45" Type="http://schemas.openxmlformats.org/officeDocument/2006/relationships/image" Target="../media/image939.png"/><Relationship Id="rId53" Type="http://schemas.openxmlformats.org/officeDocument/2006/relationships/image" Target="../media/image947.png"/><Relationship Id="rId58" Type="http://schemas.openxmlformats.org/officeDocument/2006/relationships/image" Target="../media/image952.png"/><Relationship Id="rId66" Type="http://schemas.openxmlformats.org/officeDocument/2006/relationships/image" Target="../media/image960.png"/><Relationship Id="rId5" Type="http://schemas.openxmlformats.org/officeDocument/2006/relationships/image" Target="../media/image899.png"/><Relationship Id="rId61" Type="http://schemas.openxmlformats.org/officeDocument/2006/relationships/image" Target="../media/image955.png"/><Relationship Id="rId19" Type="http://schemas.openxmlformats.org/officeDocument/2006/relationships/image" Target="../media/image913.png"/><Relationship Id="rId14" Type="http://schemas.openxmlformats.org/officeDocument/2006/relationships/image" Target="../media/image908.png"/><Relationship Id="rId22" Type="http://schemas.openxmlformats.org/officeDocument/2006/relationships/image" Target="../media/image916.png"/><Relationship Id="rId27" Type="http://schemas.openxmlformats.org/officeDocument/2006/relationships/image" Target="../media/image921.png"/><Relationship Id="rId30" Type="http://schemas.openxmlformats.org/officeDocument/2006/relationships/image" Target="../media/image924.png"/><Relationship Id="rId35" Type="http://schemas.openxmlformats.org/officeDocument/2006/relationships/image" Target="../media/image929.png"/><Relationship Id="rId43" Type="http://schemas.openxmlformats.org/officeDocument/2006/relationships/image" Target="../media/image937.png"/><Relationship Id="rId48" Type="http://schemas.openxmlformats.org/officeDocument/2006/relationships/image" Target="../media/image942.png"/><Relationship Id="rId56" Type="http://schemas.openxmlformats.org/officeDocument/2006/relationships/image" Target="../media/image950.png"/><Relationship Id="rId64" Type="http://schemas.openxmlformats.org/officeDocument/2006/relationships/image" Target="../media/image958.png"/><Relationship Id="rId8" Type="http://schemas.openxmlformats.org/officeDocument/2006/relationships/image" Target="../media/image902.png"/><Relationship Id="rId51" Type="http://schemas.openxmlformats.org/officeDocument/2006/relationships/image" Target="../media/image945.png"/><Relationship Id="rId3" Type="http://schemas.openxmlformats.org/officeDocument/2006/relationships/image" Target="../media/image897.png"/><Relationship Id="rId12" Type="http://schemas.openxmlformats.org/officeDocument/2006/relationships/image" Target="../media/image906.png"/><Relationship Id="rId17" Type="http://schemas.openxmlformats.org/officeDocument/2006/relationships/image" Target="../media/image911.png"/><Relationship Id="rId25" Type="http://schemas.openxmlformats.org/officeDocument/2006/relationships/image" Target="../media/image919.png"/><Relationship Id="rId33" Type="http://schemas.openxmlformats.org/officeDocument/2006/relationships/image" Target="../media/image927.png"/><Relationship Id="rId38" Type="http://schemas.openxmlformats.org/officeDocument/2006/relationships/image" Target="../media/image932.png"/><Relationship Id="rId46" Type="http://schemas.openxmlformats.org/officeDocument/2006/relationships/image" Target="../media/image940.png"/><Relationship Id="rId59" Type="http://schemas.openxmlformats.org/officeDocument/2006/relationships/image" Target="../media/image953.png"/><Relationship Id="rId67" Type="http://schemas.openxmlformats.org/officeDocument/2006/relationships/image" Target="../media/image961.png"/><Relationship Id="rId20" Type="http://schemas.openxmlformats.org/officeDocument/2006/relationships/image" Target="../media/image914.png"/><Relationship Id="rId41" Type="http://schemas.openxmlformats.org/officeDocument/2006/relationships/image" Target="../media/image935.png"/><Relationship Id="rId54" Type="http://schemas.openxmlformats.org/officeDocument/2006/relationships/image" Target="../media/image948.png"/><Relationship Id="rId62" Type="http://schemas.openxmlformats.org/officeDocument/2006/relationships/image" Target="../media/image9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5" Type="http://schemas.openxmlformats.org/officeDocument/2006/relationships/image" Target="../media/image909.png"/><Relationship Id="rId23" Type="http://schemas.openxmlformats.org/officeDocument/2006/relationships/image" Target="../media/image917.png"/><Relationship Id="rId28" Type="http://schemas.openxmlformats.org/officeDocument/2006/relationships/image" Target="../media/image922.png"/><Relationship Id="rId36" Type="http://schemas.openxmlformats.org/officeDocument/2006/relationships/image" Target="../media/image930.png"/><Relationship Id="rId49" Type="http://schemas.openxmlformats.org/officeDocument/2006/relationships/image" Target="../media/image943.png"/><Relationship Id="rId57" Type="http://schemas.openxmlformats.org/officeDocument/2006/relationships/image" Target="../media/image951.png"/><Relationship Id="rId10" Type="http://schemas.openxmlformats.org/officeDocument/2006/relationships/image" Target="../media/image904.png"/><Relationship Id="rId31" Type="http://schemas.openxmlformats.org/officeDocument/2006/relationships/image" Target="../media/image925.png"/><Relationship Id="rId44" Type="http://schemas.openxmlformats.org/officeDocument/2006/relationships/image" Target="../media/image938.png"/><Relationship Id="rId52" Type="http://schemas.openxmlformats.org/officeDocument/2006/relationships/image" Target="../media/image946.png"/><Relationship Id="rId60" Type="http://schemas.openxmlformats.org/officeDocument/2006/relationships/image" Target="../media/image954.png"/><Relationship Id="rId65" Type="http://schemas.openxmlformats.org/officeDocument/2006/relationships/image" Target="../media/image959.png"/><Relationship Id="rId4" Type="http://schemas.openxmlformats.org/officeDocument/2006/relationships/image" Target="../media/image898.png"/><Relationship Id="rId9" Type="http://schemas.openxmlformats.org/officeDocument/2006/relationships/image" Target="../media/image903.png"/><Relationship Id="rId13" Type="http://schemas.openxmlformats.org/officeDocument/2006/relationships/image" Target="../media/image907.png"/><Relationship Id="rId18" Type="http://schemas.openxmlformats.org/officeDocument/2006/relationships/image" Target="../media/image912.png"/><Relationship Id="rId39" Type="http://schemas.openxmlformats.org/officeDocument/2006/relationships/image" Target="../media/image93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74.png"/><Relationship Id="rId18" Type="http://schemas.openxmlformats.org/officeDocument/2006/relationships/image" Target="../media/image979.png"/><Relationship Id="rId26" Type="http://schemas.openxmlformats.org/officeDocument/2006/relationships/image" Target="../media/image987.png"/><Relationship Id="rId39" Type="http://schemas.openxmlformats.org/officeDocument/2006/relationships/image" Target="../media/image1000.png"/><Relationship Id="rId21" Type="http://schemas.openxmlformats.org/officeDocument/2006/relationships/image" Target="../media/image982.png"/><Relationship Id="rId34" Type="http://schemas.openxmlformats.org/officeDocument/2006/relationships/image" Target="../media/image995.png"/><Relationship Id="rId42" Type="http://schemas.openxmlformats.org/officeDocument/2006/relationships/image" Target="../media/image1003.png"/><Relationship Id="rId47" Type="http://schemas.openxmlformats.org/officeDocument/2006/relationships/image" Target="../media/image1008.png"/><Relationship Id="rId50" Type="http://schemas.openxmlformats.org/officeDocument/2006/relationships/image" Target="../media/image1011.png"/><Relationship Id="rId55" Type="http://schemas.openxmlformats.org/officeDocument/2006/relationships/image" Target="../media/image1016.png"/><Relationship Id="rId63" Type="http://schemas.openxmlformats.org/officeDocument/2006/relationships/image" Target="../media/image1024.png"/><Relationship Id="rId7" Type="http://schemas.openxmlformats.org/officeDocument/2006/relationships/image" Target="../media/image968.png"/><Relationship Id="rId2" Type="http://schemas.openxmlformats.org/officeDocument/2006/relationships/image" Target="../media/image963.png"/><Relationship Id="rId16" Type="http://schemas.openxmlformats.org/officeDocument/2006/relationships/image" Target="../media/image977.png"/><Relationship Id="rId29" Type="http://schemas.openxmlformats.org/officeDocument/2006/relationships/image" Target="../media/image990.png"/><Relationship Id="rId11" Type="http://schemas.openxmlformats.org/officeDocument/2006/relationships/image" Target="../media/image972.png"/><Relationship Id="rId24" Type="http://schemas.openxmlformats.org/officeDocument/2006/relationships/image" Target="../media/image985.png"/><Relationship Id="rId32" Type="http://schemas.openxmlformats.org/officeDocument/2006/relationships/image" Target="../media/image993.png"/><Relationship Id="rId37" Type="http://schemas.openxmlformats.org/officeDocument/2006/relationships/image" Target="../media/image998.png"/><Relationship Id="rId40" Type="http://schemas.openxmlformats.org/officeDocument/2006/relationships/image" Target="../media/image1001.png"/><Relationship Id="rId45" Type="http://schemas.openxmlformats.org/officeDocument/2006/relationships/image" Target="../media/image1006.png"/><Relationship Id="rId53" Type="http://schemas.openxmlformats.org/officeDocument/2006/relationships/image" Target="../media/image1014.png"/><Relationship Id="rId58" Type="http://schemas.openxmlformats.org/officeDocument/2006/relationships/image" Target="../media/image1019.png"/><Relationship Id="rId5" Type="http://schemas.openxmlformats.org/officeDocument/2006/relationships/image" Target="../media/image966.png"/><Relationship Id="rId61" Type="http://schemas.openxmlformats.org/officeDocument/2006/relationships/image" Target="../media/image1022.png"/><Relationship Id="rId19" Type="http://schemas.openxmlformats.org/officeDocument/2006/relationships/image" Target="../media/image980.png"/><Relationship Id="rId14" Type="http://schemas.openxmlformats.org/officeDocument/2006/relationships/image" Target="../media/image975.png"/><Relationship Id="rId22" Type="http://schemas.openxmlformats.org/officeDocument/2006/relationships/image" Target="../media/image983.png"/><Relationship Id="rId27" Type="http://schemas.openxmlformats.org/officeDocument/2006/relationships/image" Target="../media/image988.png"/><Relationship Id="rId30" Type="http://schemas.openxmlformats.org/officeDocument/2006/relationships/image" Target="../media/image991.png"/><Relationship Id="rId35" Type="http://schemas.openxmlformats.org/officeDocument/2006/relationships/image" Target="../media/image996.png"/><Relationship Id="rId43" Type="http://schemas.openxmlformats.org/officeDocument/2006/relationships/image" Target="../media/image1004.png"/><Relationship Id="rId48" Type="http://schemas.openxmlformats.org/officeDocument/2006/relationships/image" Target="../media/image1009.png"/><Relationship Id="rId56" Type="http://schemas.openxmlformats.org/officeDocument/2006/relationships/image" Target="../media/image1017.png"/><Relationship Id="rId64" Type="http://schemas.openxmlformats.org/officeDocument/2006/relationships/image" Target="../media/image1025.png"/><Relationship Id="rId8" Type="http://schemas.openxmlformats.org/officeDocument/2006/relationships/image" Target="../media/image969.png"/><Relationship Id="rId51" Type="http://schemas.openxmlformats.org/officeDocument/2006/relationships/image" Target="../media/image1012.png"/><Relationship Id="rId3" Type="http://schemas.openxmlformats.org/officeDocument/2006/relationships/image" Target="../media/image964.png"/><Relationship Id="rId12" Type="http://schemas.openxmlformats.org/officeDocument/2006/relationships/image" Target="../media/image973.png"/><Relationship Id="rId17" Type="http://schemas.openxmlformats.org/officeDocument/2006/relationships/image" Target="../media/image978.png"/><Relationship Id="rId25" Type="http://schemas.openxmlformats.org/officeDocument/2006/relationships/image" Target="../media/image986.png"/><Relationship Id="rId33" Type="http://schemas.openxmlformats.org/officeDocument/2006/relationships/image" Target="../media/image994.png"/><Relationship Id="rId38" Type="http://schemas.openxmlformats.org/officeDocument/2006/relationships/image" Target="../media/image999.png"/><Relationship Id="rId46" Type="http://schemas.openxmlformats.org/officeDocument/2006/relationships/image" Target="../media/image1007.png"/><Relationship Id="rId59" Type="http://schemas.openxmlformats.org/officeDocument/2006/relationships/image" Target="../media/image1020.png"/><Relationship Id="rId20" Type="http://schemas.openxmlformats.org/officeDocument/2006/relationships/image" Target="../media/image981.png"/><Relationship Id="rId41" Type="http://schemas.openxmlformats.org/officeDocument/2006/relationships/image" Target="../media/image1002.png"/><Relationship Id="rId54" Type="http://schemas.openxmlformats.org/officeDocument/2006/relationships/image" Target="../media/image1015.png"/><Relationship Id="rId62" Type="http://schemas.openxmlformats.org/officeDocument/2006/relationships/image" Target="../media/image10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7.png"/><Relationship Id="rId15" Type="http://schemas.openxmlformats.org/officeDocument/2006/relationships/image" Target="../media/image976.png"/><Relationship Id="rId23" Type="http://schemas.openxmlformats.org/officeDocument/2006/relationships/image" Target="../media/image984.png"/><Relationship Id="rId28" Type="http://schemas.openxmlformats.org/officeDocument/2006/relationships/image" Target="../media/image989.png"/><Relationship Id="rId36" Type="http://schemas.openxmlformats.org/officeDocument/2006/relationships/image" Target="../media/image997.png"/><Relationship Id="rId49" Type="http://schemas.openxmlformats.org/officeDocument/2006/relationships/image" Target="../media/image1010.png"/><Relationship Id="rId57" Type="http://schemas.openxmlformats.org/officeDocument/2006/relationships/image" Target="../media/image1018.png"/><Relationship Id="rId10" Type="http://schemas.openxmlformats.org/officeDocument/2006/relationships/image" Target="../media/image971.png"/><Relationship Id="rId31" Type="http://schemas.openxmlformats.org/officeDocument/2006/relationships/image" Target="../media/image992.png"/><Relationship Id="rId44" Type="http://schemas.openxmlformats.org/officeDocument/2006/relationships/image" Target="../media/image1005.png"/><Relationship Id="rId52" Type="http://schemas.openxmlformats.org/officeDocument/2006/relationships/image" Target="../media/image1013.png"/><Relationship Id="rId60" Type="http://schemas.openxmlformats.org/officeDocument/2006/relationships/image" Target="../media/image1021.png"/><Relationship Id="rId4" Type="http://schemas.openxmlformats.org/officeDocument/2006/relationships/image" Target="../media/image965.png"/><Relationship Id="rId9" Type="http://schemas.openxmlformats.org/officeDocument/2006/relationships/image" Target="../media/image970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37.png"/><Relationship Id="rId18" Type="http://schemas.openxmlformats.org/officeDocument/2006/relationships/image" Target="../media/image1042.png"/><Relationship Id="rId26" Type="http://schemas.openxmlformats.org/officeDocument/2006/relationships/image" Target="../media/image1050.png"/><Relationship Id="rId39" Type="http://schemas.openxmlformats.org/officeDocument/2006/relationships/image" Target="../media/image1063.png"/><Relationship Id="rId21" Type="http://schemas.openxmlformats.org/officeDocument/2006/relationships/image" Target="../media/image1045.png"/><Relationship Id="rId34" Type="http://schemas.openxmlformats.org/officeDocument/2006/relationships/image" Target="../media/image1058.png"/><Relationship Id="rId42" Type="http://schemas.openxmlformats.org/officeDocument/2006/relationships/image" Target="../media/image1066.png"/><Relationship Id="rId47" Type="http://schemas.openxmlformats.org/officeDocument/2006/relationships/image" Target="../media/image1071.png"/><Relationship Id="rId50" Type="http://schemas.openxmlformats.org/officeDocument/2006/relationships/image" Target="../media/image1074.png"/><Relationship Id="rId55" Type="http://schemas.openxmlformats.org/officeDocument/2006/relationships/image" Target="../media/image1079.png"/><Relationship Id="rId7" Type="http://schemas.openxmlformats.org/officeDocument/2006/relationships/image" Target="../media/image1031.png"/><Relationship Id="rId2" Type="http://schemas.openxmlformats.org/officeDocument/2006/relationships/image" Target="../media/image1026.png"/><Relationship Id="rId16" Type="http://schemas.openxmlformats.org/officeDocument/2006/relationships/image" Target="../media/image1040.png"/><Relationship Id="rId29" Type="http://schemas.openxmlformats.org/officeDocument/2006/relationships/image" Target="../media/image1053.png"/><Relationship Id="rId11" Type="http://schemas.openxmlformats.org/officeDocument/2006/relationships/image" Target="../media/image1035.png"/><Relationship Id="rId24" Type="http://schemas.openxmlformats.org/officeDocument/2006/relationships/image" Target="../media/image1048.png"/><Relationship Id="rId32" Type="http://schemas.openxmlformats.org/officeDocument/2006/relationships/image" Target="../media/image1056.png"/><Relationship Id="rId37" Type="http://schemas.openxmlformats.org/officeDocument/2006/relationships/image" Target="../media/image1061.png"/><Relationship Id="rId40" Type="http://schemas.openxmlformats.org/officeDocument/2006/relationships/image" Target="../media/image1064.png"/><Relationship Id="rId45" Type="http://schemas.openxmlformats.org/officeDocument/2006/relationships/image" Target="../media/image1069.png"/><Relationship Id="rId53" Type="http://schemas.openxmlformats.org/officeDocument/2006/relationships/image" Target="../media/image1077.png"/><Relationship Id="rId5" Type="http://schemas.openxmlformats.org/officeDocument/2006/relationships/image" Target="../media/image1029.png"/><Relationship Id="rId10" Type="http://schemas.openxmlformats.org/officeDocument/2006/relationships/image" Target="../media/image1034.png"/><Relationship Id="rId19" Type="http://schemas.openxmlformats.org/officeDocument/2006/relationships/image" Target="../media/image1043.png"/><Relationship Id="rId31" Type="http://schemas.openxmlformats.org/officeDocument/2006/relationships/image" Target="../media/image1055.png"/><Relationship Id="rId44" Type="http://schemas.openxmlformats.org/officeDocument/2006/relationships/image" Target="../media/image1068.png"/><Relationship Id="rId52" Type="http://schemas.openxmlformats.org/officeDocument/2006/relationships/image" Target="../media/image1076.png"/><Relationship Id="rId4" Type="http://schemas.openxmlformats.org/officeDocument/2006/relationships/image" Target="../media/image1028.png"/><Relationship Id="rId9" Type="http://schemas.openxmlformats.org/officeDocument/2006/relationships/image" Target="../media/image1033.png"/><Relationship Id="rId14" Type="http://schemas.openxmlformats.org/officeDocument/2006/relationships/image" Target="../media/image1038.png"/><Relationship Id="rId22" Type="http://schemas.openxmlformats.org/officeDocument/2006/relationships/image" Target="../media/image1046.png"/><Relationship Id="rId27" Type="http://schemas.openxmlformats.org/officeDocument/2006/relationships/image" Target="../media/image1051.png"/><Relationship Id="rId30" Type="http://schemas.openxmlformats.org/officeDocument/2006/relationships/image" Target="../media/image1054.png"/><Relationship Id="rId35" Type="http://schemas.openxmlformats.org/officeDocument/2006/relationships/image" Target="../media/image1059.png"/><Relationship Id="rId43" Type="http://schemas.openxmlformats.org/officeDocument/2006/relationships/image" Target="../media/image1067.png"/><Relationship Id="rId48" Type="http://schemas.openxmlformats.org/officeDocument/2006/relationships/image" Target="../media/image1072.png"/><Relationship Id="rId8" Type="http://schemas.openxmlformats.org/officeDocument/2006/relationships/image" Target="../media/image1032.png"/><Relationship Id="rId51" Type="http://schemas.openxmlformats.org/officeDocument/2006/relationships/image" Target="../media/image1075.png"/><Relationship Id="rId3" Type="http://schemas.openxmlformats.org/officeDocument/2006/relationships/image" Target="../media/image1027.png"/><Relationship Id="rId12" Type="http://schemas.openxmlformats.org/officeDocument/2006/relationships/image" Target="../media/image1036.png"/><Relationship Id="rId17" Type="http://schemas.openxmlformats.org/officeDocument/2006/relationships/image" Target="../media/image1041.png"/><Relationship Id="rId25" Type="http://schemas.openxmlformats.org/officeDocument/2006/relationships/image" Target="../media/image1049.png"/><Relationship Id="rId33" Type="http://schemas.openxmlformats.org/officeDocument/2006/relationships/image" Target="../media/image1057.png"/><Relationship Id="rId38" Type="http://schemas.openxmlformats.org/officeDocument/2006/relationships/image" Target="../media/image1062.png"/><Relationship Id="rId46" Type="http://schemas.openxmlformats.org/officeDocument/2006/relationships/image" Target="../media/image1070.png"/><Relationship Id="rId20" Type="http://schemas.openxmlformats.org/officeDocument/2006/relationships/image" Target="../media/image1044.png"/><Relationship Id="rId41" Type="http://schemas.openxmlformats.org/officeDocument/2006/relationships/image" Target="../media/image1065.png"/><Relationship Id="rId54" Type="http://schemas.openxmlformats.org/officeDocument/2006/relationships/image" Target="../media/image10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0.png"/><Relationship Id="rId15" Type="http://schemas.openxmlformats.org/officeDocument/2006/relationships/image" Target="../media/image1039.png"/><Relationship Id="rId23" Type="http://schemas.openxmlformats.org/officeDocument/2006/relationships/image" Target="../media/image1047.png"/><Relationship Id="rId28" Type="http://schemas.openxmlformats.org/officeDocument/2006/relationships/image" Target="../media/image1052.png"/><Relationship Id="rId36" Type="http://schemas.openxmlformats.org/officeDocument/2006/relationships/image" Target="../media/image1060.png"/><Relationship Id="rId49" Type="http://schemas.openxmlformats.org/officeDocument/2006/relationships/image" Target="../media/image107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6.png"/><Relationship Id="rId13" Type="http://schemas.openxmlformats.org/officeDocument/2006/relationships/image" Target="../media/image1091.png"/><Relationship Id="rId18" Type="http://schemas.openxmlformats.org/officeDocument/2006/relationships/image" Target="../media/image1096.png"/><Relationship Id="rId26" Type="http://schemas.openxmlformats.org/officeDocument/2006/relationships/image" Target="../media/image1104.png"/><Relationship Id="rId3" Type="http://schemas.openxmlformats.org/officeDocument/2006/relationships/image" Target="../media/image1081.png"/><Relationship Id="rId21" Type="http://schemas.openxmlformats.org/officeDocument/2006/relationships/image" Target="../media/image1099.png"/><Relationship Id="rId7" Type="http://schemas.openxmlformats.org/officeDocument/2006/relationships/image" Target="../media/image1085.png"/><Relationship Id="rId12" Type="http://schemas.openxmlformats.org/officeDocument/2006/relationships/image" Target="../media/image1090.png"/><Relationship Id="rId17" Type="http://schemas.openxmlformats.org/officeDocument/2006/relationships/image" Target="../media/image1095.png"/><Relationship Id="rId25" Type="http://schemas.openxmlformats.org/officeDocument/2006/relationships/image" Target="../media/image1103.png"/><Relationship Id="rId2" Type="http://schemas.openxmlformats.org/officeDocument/2006/relationships/image" Target="../media/image1080.png"/><Relationship Id="rId16" Type="http://schemas.openxmlformats.org/officeDocument/2006/relationships/image" Target="../media/image1094.png"/><Relationship Id="rId20" Type="http://schemas.openxmlformats.org/officeDocument/2006/relationships/image" Target="../media/image1098.png"/><Relationship Id="rId29" Type="http://schemas.openxmlformats.org/officeDocument/2006/relationships/image" Target="../media/image1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4.png"/><Relationship Id="rId11" Type="http://schemas.openxmlformats.org/officeDocument/2006/relationships/image" Target="../media/image1089.png"/><Relationship Id="rId24" Type="http://schemas.openxmlformats.org/officeDocument/2006/relationships/image" Target="../media/image1102.png"/><Relationship Id="rId5" Type="http://schemas.openxmlformats.org/officeDocument/2006/relationships/image" Target="../media/image1083.png"/><Relationship Id="rId15" Type="http://schemas.openxmlformats.org/officeDocument/2006/relationships/image" Target="../media/image1093.png"/><Relationship Id="rId23" Type="http://schemas.openxmlformats.org/officeDocument/2006/relationships/image" Target="../media/image1101.png"/><Relationship Id="rId28" Type="http://schemas.openxmlformats.org/officeDocument/2006/relationships/image" Target="../media/image1106.png"/><Relationship Id="rId10" Type="http://schemas.openxmlformats.org/officeDocument/2006/relationships/image" Target="../media/image1088.png"/><Relationship Id="rId19" Type="http://schemas.openxmlformats.org/officeDocument/2006/relationships/image" Target="../media/image1097.png"/><Relationship Id="rId31" Type="http://schemas.openxmlformats.org/officeDocument/2006/relationships/image" Target="../media/image1109.png"/><Relationship Id="rId4" Type="http://schemas.openxmlformats.org/officeDocument/2006/relationships/image" Target="../media/image1082.png"/><Relationship Id="rId9" Type="http://schemas.openxmlformats.org/officeDocument/2006/relationships/image" Target="../media/image1087.png"/><Relationship Id="rId14" Type="http://schemas.openxmlformats.org/officeDocument/2006/relationships/image" Target="../media/image1092.png"/><Relationship Id="rId22" Type="http://schemas.openxmlformats.org/officeDocument/2006/relationships/image" Target="../media/image1100.png"/><Relationship Id="rId27" Type="http://schemas.openxmlformats.org/officeDocument/2006/relationships/image" Target="../media/image1105.png"/><Relationship Id="rId30" Type="http://schemas.openxmlformats.org/officeDocument/2006/relationships/image" Target="../media/image1108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134.png"/><Relationship Id="rId117" Type="http://schemas.openxmlformats.org/officeDocument/2006/relationships/image" Target="../media/image1225.png"/><Relationship Id="rId21" Type="http://schemas.openxmlformats.org/officeDocument/2006/relationships/image" Target="../media/image1129.png"/><Relationship Id="rId42" Type="http://schemas.openxmlformats.org/officeDocument/2006/relationships/image" Target="../media/image1150.png"/><Relationship Id="rId47" Type="http://schemas.openxmlformats.org/officeDocument/2006/relationships/image" Target="../media/image1155.png"/><Relationship Id="rId63" Type="http://schemas.openxmlformats.org/officeDocument/2006/relationships/image" Target="../media/image1171.png"/><Relationship Id="rId68" Type="http://schemas.openxmlformats.org/officeDocument/2006/relationships/image" Target="../media/image1176.png"/><Relationship Id="rId84" Type="http://schemas.openxmlformats.org/officeDocument/2006/relationships/image" Target="../media/image1192.png"/><Relationship Id="rId89" Type="http://schemas.openxmlformats.org/officeDocument/2006/relationships/image" Target="../media/image1197.png"/><Relationship Id="rId112" Type="http://schemas.openxmlformats.org/officeDocument/2006/relationships/image" Target="../media/image1220.png"/><Relationship Id="rId16" Type="http://schemas.openxmlformats.org/officeDocument/2006/relationships/image" Target="../media/image1124.png"/><Relationship Id="rId107" Type="http://schemas.openxmlformats.org/officeDocument/2006/relationships/image" Target="../media/image1215.png"/><Relationship Id="rId11" Type="http://schemas.openxmlformats.org/officeDocument/2006/relationships/image" Target="../media/image1119.png"/><Relationship Id="rId32" Type="http://schemas.openxmlformats.org/officeDocument/2006/relationships/image" Target="../media/image1140.png"/><Relationship Id="rId37" Type="http://schemas.openxmlformats.org/officeDocument/2006/relationships/image" Target="../media/image1145.png"/><Relationship Id="rId53" Type="http://schemas.openxmlformats.org/officeDocument/2006/relationships/image" Target="../media/image1161.png"/><Relationship Id="rId58" Type="http://schemas.openxmlformats.org/officeDocument/2006/relationships/image" Target="../media/image1166.png"/><Relationship Id="rId74" Type="http://schemas.openxmlformats.org/officeDocument/2006/relationships/image" Target="../media/image1182.png"/><Relationship Id="rId79" Type="http://schemas.openxmlformats.org/officeDocument/2006/relationships/image" Target="../media/image1187.png"/><Relationship Id="rId102" Type="http://schemas.openxmlformats.org/officeDocument/2006/relationships/image" Target="../media/image1210.png"/><Relationship Id="rId123" Type="http://schemas.openxmlformats.org/officeDocument/2006/relationships/image" Target="../media/image1231.png"/><Relationship Id="rId5" Type="http://schemas.openxmlformats.org/officeDocument/2006/relationships/image" Target="../media/image1113.png"/><Relationship Id="rId90" Type="http://schemas.openxmlformats.org/officeDocument/2006/relationships/image" Target="../media/image1198.png"/><Relationship Id="rId95" Type="http://schemas.openxmlformats.org/officeDocument/2006/relationships/image" Target="../media/image1203.png"/><Relationship Id="rId22" Type="http://schemas.openxmlformats.org/officeDocument/2006/relationships/image" Target="../media/image1130.png"/><Relationship Id="rId27" Type="http://schemas.openxmlformats.org/officeDocument/2006/relationships/image" Target="../media/image1135.png"/><Relationship Id="rId43" Type="http://schemas.openxmlformats.org/officeDocument/2006/relationships/image" Target="../media/image1151.png"/><Relationship Id="rId48" Type="http://schemas.openxmlformats.org/officeDocument/2006/relationships/image" Target="../media/image1156.png"/><Relationship Id="rId64" Type="http://schemas.openxmlformats.org/officeDocument/2006/relationships/image" Target="../media/image1172.png"/><Relationship Id="rId69" Type="http://schemas.openxmlformats.org/officeDocument/2006/relationships/image" Target="../media/image1177.png"/><Relationship Id="rId113" Type="http://schemas.openxmlformats.org/officeDocument/2006/relationships/image" Target="../media/image1221.png"/><Relationship Id="rId118" Type="http://schemas.openxmlformats.org/officeDocument/2006/relationships/image" Target="../media/image1226.png"/><Relationship Id="rId80" Type="http://schemas.openxmlformats.org/officeDocument/2006/relationships/image" Target="../media/image1188.png"/><Relationship Id="rId85" Type="http://schemas.openxmlformats.org/officeDocument/2006/relationships/image" Target="../media/image1193.png"/><Relationship Id="rId12" Type="http://schemas.openxmlformats.org/officeDocument/2006/relationships/image" Target="../media/image1120.png"/><Relationship Id="rId17" Type="http://schemas.openxmlformats.org/officeDocument/2006/relationships/image" Target="../media/image1125.png"/><Relationship Id="rId33" Type="http://schemas.openxmlformats.org/officeDocument/2006/relationships/image" Target="../media/image1141.png"/><Relationship Id="rId38" Type="http://schemas.openxmlformats.org/officeDocument/2006/relationships/image" Target="../media/image1146.png"/><Relationship Id="rId59" Type="http://schemas.openxmlformats.org/officeDocument/2006/relationships/image" Target="../media/image1167.png"/><Relationship Id="rId103" Type="http://schemas.openxmlformats.org/officeDocument/2006/relationships/image" Target="../media/image1211.png"/><Relationship Id="rId108" Type="http://schemas.openxmlformats.org/officeDocument/2006/relationships/image" Target="../media/image1216.png"/><Relationship Id="rId54" Type="http://schemas.openxmlformats.org/officeDocument/2006/relationships/image" Target="../media/image1162.png"/><Relationship Id="rId70" Type="http://schemas.openxmlformats.org/officeDocument/2006/relationships/image" Target="../media/image1178.png"/><Relationship Id="rId75" Type="http://schemas.openxmlformats.org/officeDocument/2006/relationships/image" Target="../media/image1183.png"/><Relationship Id="rId91" Type="http://schemas.openxmlformats.org/officeDocument/2006/relationships/image" Target="../media/image1199.png"/><Relationship Id="rId96" Type="http://schemas.openxmlformats.org/officeDocument/2006/relationships/image" Target="../media/image1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4.png"/><Relationship Id="rId23" Type="http://schemas.openxmlformats.org/officeDocument/2006/relationships/image" Target="../media/image1131.png"/><Relationship Id="rId28" Type="http://schemas.openxmlformats.org/officeDocument/2006/relationships/image" Target="../media/image1136.png"/><Relationship Id="rId49" Type="http://schemas.openxmlformats.org/officeDocument/2006/relationships/image" Target="../media/image1157.png"/><Relationship Id="rId114" Type="http://schemas.openxmlformats.org/officeDocument/2006/relationships/image" Target="../media/image1222.png"/><Relationship Id="rId119" Type="http://schemas.openxmlformats.org/officeDocument/2006/relationships/image" Target="../media/image1227.png"/><Relationship Id="rId44" Type="http://schemas.openxmlformats.org/officeDocument/2006/relationships/image" Target="../media/image1152.png"/><Relationship Id="rId60" Type="http://schemas.openxmlformats.org/officeDocument/2006/relationships/image" Target="../media/image1168.png"/><Relationship Id="rId65" Type="http://schemas.openxmlformats.org/officeDocument/2006/relationships/image" Target="../media/image1173.png"/><Relationship Id="rId81" Type="http://schemas.openxmlformats.org/officeDocument/2006/relationships/image" Target="../media/image1189.png"/><Relationship Id="rId86" Type="http://schemas.openxmlformats.org/officeDocument/2006/relationships/image" Target="../media/image1194.png"/><Relationship Id="rId4" Type="http://schemas.openxmlformats.org/officeDocument/2006/relationships/image" Target="../media/image1112.png"/><Relationship Id="rId9" Type="http://schemas.openxmlformats.org/officeDocument/2006/relationships/image" Target="../media/image1117.png"/><Relationship Id="rId13" Type="http://schemas.openxmlformats.org/officeDocument/2006/relationships/image" Target="../media/image1121.png"/><Relationship Id="rId18" Type="http://schemas.openxmlformats.org/officeDocument/2006/relationships/image" Target="../media/image1126.png"/><Relationship Id="rId39" Type="http://schemas.openxmlformats.org/officeDocument/2006/relationships/image" Target="../media/image1147.png"/><Relationship Id="rId109" Type="http://schemas.openxmlformats.org/officeDocument/2006/relationships/image" Target="../media/image1217.png"/><Relationship Id="rId34" Type="http://schemas.openxmlformats.org/officeDocument/2006/relationships/image" Target="../media/image1142.png"/><Relationship Id="rId50" Type="http://schemas.openxmlformats.org/officeDocument/2006/relationships/image" Target="../media/image1158.png"/><Relationship Id="rId55" Type="http://schemas.openxmlformats.org/officeDocument/2006/relationships/image" Target="../media/image1163.png"/><Relationship Id="rId76" Type="http://schemas.openxmlformats.org/officeDocument/2006/relationships/image" Target="../media/image1184.png"/><Relationship Id="rId97" Type="http://schemas.openxmlformats.org/officeDocument/2006/relationships/image" Target="../media/image1205.png"/><Relationship Id="rId104" Type="http://schemas.openxmlformats.org/officeDocument/2006/relationships/image" Target="../media/image1212.png"/><Relationship Id="rId120" Type="http://schemas.openxmlformats.org/officeDocument/2006/relationships/image" Target="../media/image1228.png"/><Relationship Id="rId7" Type="http://schemas.openxmlformats.org/officeDocument/2006/relationships/image" Target="../media/image1115.png"/><Relationship Id="rId71" Type="http://schemas.openxmlformats.org/officeDocument/2006/relationships/image" Target="../media/image1179.png"/><Relationship Id="rId92" Type="http://schemas.openxmlformats.org/officeDocument/2006/relationships/image" Target="../media/image1200.png"/><Relationship Id="rId2" Type="http://schemas.openxmlformats.org/officeDocument/2006/relationships/image" Target="../media/image1110.png"/><Relationship Id="rId29" Type="http://schemas.openxmlformats.org/officeDocument/2006/relationships/image" Target="../media/image1137.png"/><Relationship Id="rId24" Type="http://schemas.openxmlformats.org/officeDocument/2006/relationships/image" Target="../media/image1132.png"/><Relationship Id="rId40" Type="http://schemas.openxmlformats.org/officeDocument/2006/relationships/image" Target="../media/image1148.png"/><Relationship Id="rId45" Type="http://schemas.openxmlformats.org/officeDocument/2006/relationships/image" Target="../media/image1153.png"/><Relationship Id="rId66" Type="http://schemas.openxmlformats.org/officeDocument/2006/relationships/image" Target="../media/image1174.png"/><Relationship Id="rId87" Type="http://schemas.openxmlformats.org/officeDocument/2006/relationships/image" Target="../media/image1195.png"/><Relationship Id="rId110" Type="http://schemas.openxmlformats.org/officeDocument/2006/relationships/image" Target="../media/image1218.png"/><Relationship Id="rId115" Type="http://schemas.openxmlformats.org/officeDocument/2006/relationships/image" Target="../media/image1223.png"/><Relationship Id="rId61" Type="http://schemas.openxmlformats.org/officeDocument/2006/relationships/image" Target="../media/image1169.png"/><Relationship Id="rId82" Type="http://schemas.openxmlformats.org/officeDocument/2006/relationships/image" Target="../media/image1190.png"/><Relationship Id="rId19" Type="http://schemas.openxmlformats.org/officeDocument/2006/relationships/image" Target="../media/image1127.png"/><Relationship Id="rId14" Type="http://schemas.openxmlformats.org/officeDocument/2006/relationships/image" Target="../media/image1122.png"/><Relationship Id="rId30" Type="http://schemas.openxmlformats.org/officeDocument/2006/relationships/image" Target="../media/image1138.png"/><Relationship Id="rId35" Type="http://schemas.openxmlformats.org/officeDocument/2006/relationships/image" Target="../media/image1143.png"/><Relationship Id="rId56" Type="http://schemas.openxmlformats.org/officeDocument/2006/relationships/image" Target="../media/image1164.png"/><Relationship Id="rId77" Type="http://schemas.openxmlformats.org/officeDocument/2006/relationships/image" Target="../media/image1185.png"/><Relationship Id="rId100" Type="http://schemas.openxmlformats.org/officeDocument/2006/relationships/image" Target="../media/image1208.png"/><Relationship Id="rId105" Type="http://schemas.openxmlformats.org/officeDocument/2006/relationships/image" Target="../media/image1213.png"/><Relationship Id="rId8" Type="http://schemas.openxmlformats.org/officeDocument/2006/relationships/image" Target="../media/image1116.png"/><Relationship Id="rId51" Type="http://schemas.openxmlformats.org/officeDocument/2006/relationships/image" Target="../media/image1159.png"/><Relationship Id="rId72" Type="http://schemas.openxmlformats.org/officeDocument/2006/relationships/image" Target="../media/image1180.png"/><Relationship Id="rId93" Type="http://schemas.openxmlformats.org/officeDocument/2006/relationships/image" Target="../media/image1201.png"/><Relationship Id="rId98" Type="http://schemas.openxmlformats.org/officeDocument/2006/relationships/image" Target="../media/image1206.png"/><Relationship Id="rId121" Type="http://schemas.openxmlformats.org/officeDocument/2006/relationships/image" Target="../media/image1229.png"/><Relationship Id="rId3" Type="http://schemas.openxmlformats.org/officeDocument/2006/relationships/image" Target="../media/image1111.png"/><Relationship Id="rId25" Type="http://schemas.openxmlformats.org/officeDocument/2006/relationships/image" Target="../media/image1133.png"/><Relationship Id="rId46" Type="http://schemas.openxmlformats.org/officeDocument/2006/relationships/image" Target="../media/image1154.png"/><Relationship Id="rId67" Type="http://schemas.openxmlformats.org/officeDocument/2006/relationships/image" Target="../media/image1175.png"/><Relationship Id="rId116" Type="http://schemas.openxmlformats.org/officeDocument/2006/relationships/image" Target="../media/image1224.png"/><Relationship Id="rId20" Type="http://schemas.openxmlformats.org/officeDocument/2006/relationships/image" Target="../media/image1128.png"/><Relationship Id="rId41" Type="http://schemas.openxmlformats.org/officeDocument/2006/relationships/image" Target="../media/image1149.png"/><Relationship Id="rId62" Type="http://schemas.openxmlformats.org/officeDocument/2006/relationships/image" Target="../media/image1170.png"/><Relationship Id="rId83" Type="http://schemas.openxmlformats.org/officeDocument/2006/relationships/image" Target="../media/image1191.png"/><Relationship Id="rId88" Type="http://schemas.openxmlformats.org/officeDocument/2006/relationships/image" Target="../media/image1196.png"/><Relationship Id="rId111" Type="http://schemas.openxmlformats.org/officeDocument/2006/relationships/image" Target="../media/image1219.png"/><Relationship Id="rId15" Type="http://schemas.openxmlformats.org/officeDocument/2006/relationships/image" Target="../media/image1123.png"/><Relationship Id="rId36" Type="http://schemas.openxmlformats.org/officeDocument/2006/relationships/image" Target="../media/image1144.png"/><Relationship Id="rId57" Type="http://schemas.openxmlformats.org/officeDocument/2006/relationships/image" Target="../media/image1165.png"/><Relationship Id="rId106" Type="http://schemas.openxmlformats.org/officeDocument/2006/relationships/image" Target="../media/image1214.png"/><Relationship Id="rId10" Type="http://schemas.openxmlformats.org/officeDocument/2006/relationships/image" Target="../media/image1118.png"/><Relationship Id="rId31" Type="http://schemas.openxmlformats.org/officeDocument/2006/relationships/image" Target="../media/image1139.png"/><Relationship Id="rId52" Type="http://schemas.openxmlformats.org/officeDocument/2006/relationships/image" Target="../media/image1160.png"/><Relationship Id="rId73" Type="http://schemas.openxmlformats.org/officeDocument/2006/relationships/image" Target="../media/image1181.png"/><Relationship Id="rId78" Type="http://schemas.openxmlformats.org/officeDocument/2006/relationships/image" Target="../media/image1186.png"/><Relationship Id="rId94" Type="http://schemas.openxmlformats.org/officeDocument/2006/relationships/image" Target="../media/image1202.png"/><Relationship Id="rId99" Type="http://schemas.openxmlformats.org/officeDocument/2006/relationships/image" Target="../media/image1207.png"/><Relationship Id="rId101" Type="http://schemas.openxmlformats.org/officeDocument/2006/relationships/image" Target="../media/image1209.png"/><Relationship Id="rId122" Type="http://schemas.openxmlformats.org/officeDocument/2006/relationships/image" Target="../media/image1230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56.png"/><Relationship Id="rId21" Type="http://schemas.openxmlformats.org/officeDocument/2006/relationships/image" Target="../media/image1251.png"/><Relationship Id="rId34" Type="http://schemas.openxmlformats.org/officeDocument/2006/relationships/image" Target="../media/image1264.png"/><Relationship Id="rId42" Type="http://schemas.openxmlformats.org/officeDocument/2006/relationships/image" Target="../media/image1272.png"/><Relationship Id="rId47" Type="http://schemas.openxmlformats.org/officeDocument/2006/relationships/image" Target="../media/image1277.png"/><Relationship Id="rId50" Type="http://schemas.openxmlformats.org/officeDocument/2006/relationships/image" Target="../media/image1280.png"/><Relationship Id="rId55" Type="http://schemas.openxmlformats.org/officeDocument/2006/relationships/image" Target="../media/image1285.png"/><Relationship Id="rId63" Type="http://schemas.openxmlformats.org/officeDocument/2006/relationships/image" Target="../media/image1293.png"/><Relationship Id="rId7" Type="http://schemas.openxmlformats.org/officeDocument/2006/relationships/image" Target="../media/image1237.png"/><Relationship Id="rId2" Type="http://schemas.openxmlformats.org/officeDocument/2006/relationships/image" Target="../media/image1232.png"/><Relationship Id="rId16" Type="http://schemas.openxmlformats.org/officeDocument/2006/relationships/image" Target="../media/image1246.png"/><Relationship Id="rId29" Type="http://schemas.openxmlformats.org/officeDocument/2006/relationships/image" Target="../media/image1259.png"/><Relationship Id="rId11" Type="http://schemas.openxmlformats.org/officeDocument/2006/relationships/image" Target="../media/image1241.png"/><Relationship Id="rId24" Type="http://schemas.openxmlformats.org/officeDocument/2006/relationships/image" Target="../media/image1254.png"/><Relationship Id="rId32" Type="http://schemas.openxmlformats.org/officeDocument/2006/relationships/image" Target="../media/image1262.png"/><Relationship Id="rId37" Type="http://schemas.openxmlformats.org/officeDocument/2006/relationships/image" Target="../media/image1267.png"/><Relationship Id="rId40" Type="http://schemas.openxmlformats.org/officeDocument/2006/relationships/image" Target="../media/image1270.png"/><Relationship Id="rId45" Type="http://schemas.openxmlformats.org/officeDocument/2006/relationships/image" Target="../media/image1275.png"/><Relationship Id="rId53" Type="http://schemas.openxmlformats.org/officeDocument/2006/relationships/image" Target="../media/image1283.png"/><Relationship Id="rId58" Type="http://schemas.openxmlformats.org/officeDocument/2006/relationships/image" Target="../media/image1288.png"/><Relationship Id="rId66" Type="http://schemas.openxmlformats.org/officeDocument/2006/relationships/image" Target="../media/image1296.png"/><Relationship Id="rId5" Type="http://schemas.openxmlformats.org/officeDocument/2006/relationships/image" Target="../media/image1235.png"/><Relationship Id="rId61" Type="http://schemas.openxmlformats.org/officeDocument/2006/relationships/image" Target="../media/image1291.png"/><Relationship Id="rId19" Type="http://schemas.openxmlformats.org/officeDocument/2006/relationships/image" Target="../media/image1249.png"/><Relationship Id="rId14" Type="http://schemas.openxmlformats.org/officeDocument/2006/relationships/image" Target="../media/image1244.png"/><Relationship Id="rId22" Type="http://schemas.openxmlformats.org/officeDocument/2006/relationships/image" Target="../media/image1252.png"/><Relationship Id="rId27" Type="http://schemas.openxmlformats.org/officeDocument/2006/relationships/image" Target="../media/image1257.png"/><Relationship Id="rId30" Type="http://schemas.openxmlformats.org/officeDocument/2006/relationships/image" Target="../media/image1260.png"/><Relationship Id="rId35" Type="http://schemas.openxmlformats.org/officeDocument/2006/relationships/image" Target="../media/image1265.png"/><Relationship Id="rId43" Type="http://schemas.openxmlformats.org/officeDocument/2006/relationships/image" Target="../media/image1273.png"/><Relationship Id="rId48" Type="http://schemas.openxmlformats.org/officeDocument/2006/relationships/image" Target="../media/image1278.png"/><Relationship Id="rId56" Type="http://schemas.openxmlformats.org/officeDocument/2006/relationships/image" Target="../media/image1286.png"/><Relationship Id="rId64" Type="http://schemas.openxmlformats.org/officeDocument/2006/relationships/image" Target="../media/image1294.png"/><Relationship Id="rId8" Type="http://schemas.openxmlformats.org/officeDocument/2006/relationships/image" Target="../media/image1238.png"/><Relationship Id="rId51" Type="http://schemas.openxmlformats.org/officeDocument/2006/relationships/image" Target="../media/image1281.png"/><Relationship Id="rId3" Type="http://schemas.openxmlformats.org/officeDocument/2006/relationships/image" Target="../media/image1233.png"/><Relationship Id="rId12" Type="http://schemas.openxmlformats.org/officeDocument/2006/relationships/image" Target="../media/image1242.png"/><Relationship Id="rId17" Type="http://schemas.openxmlformats.org/officeDocument/2006/relationships/image" Target="../media/image1247.png"/><Relationship Id="rId25" Type="http://schemas.openxmlformats.org/officeDocument/2006/relationships/image" Target="../media/image1255.png"/><Relationship Id="rId33" Type="http://schemas.openxmlformats.org/officeDocument/2006/relationships/image" Target="../media/image1263.png"/><Relationship Id="rId38" Type="http://schemas.openxmlformats.org/officeDocument/2006/relationships/image" Target="../media/image1268.png"/><Relationship Id="rId46" Type="http://schemas.openxmlformats.org/officeDocument/2006/relationships/image" Target="../media/image1276.png"/><Relationship Id="rId59" Type="http://schemas.openxmlformats.org/officeDocument/2006/relationships/image" Target="../media/image1289.png"/><Relationship Id="rId20" Type="http://schemas.openxmlformats.org/officeDocument/2006/relationships/image" Target="../media/image1250.png"/><Relationship Id="rId41" Type="http://schemas.openxmlformats.org/officeDocument/2006/relationships/image" Target="../media/image1271.png"/><Relationship Id="rId54" Type="http://schemas.openxmlformats.org/officeDocument/2006/relationships/image" Target="../media/image1284.png"/><Relationship Id="rId62" Type="http://schemas.openxmlformats.org/officeDocument/2006/relationships/image" Target="../media/image12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6.png"/><Relationship Id="rId15" Type="http://schemas.openxmlformats.org/officeDocument/2006/relationships/image" Target="../media/image1245.png"/><Relationship Id="rId23" Type="http://schemas.openxmlformats.org/officeDocument/2006/relationships/image" Target="../media/image1253.png"/><Relationship Id="rId28" Type="http://schemas.openxmlformats.org/officeDocument/2006/relationships/image" Target="../media/image1258.png"/><Relationship Id="rId36" Type="http://schemas.openxmlformats.org/officeDocument/2006/relationships/image" Target="../media/image1266.png"/><Relationship Id="rId49" Type="http://schemas.openxmlformats.org/officeDocument/2006/relationships/image" Target="../media/image1279.png"/><Relationship Id="rId57" Type="http://schemas.openxmlformats.org/officeDocument/2006/relationships/image" Target="../media/image1287.png"/><Relationship Id="rId10" Type="http://schemas.openxmlformats.org/officeDocument/2006/relationships/image" Target="../media/image1240.png"/><Relationship Id="rId31" Type="http://schemas.openxmlformats.org/officeDocument/2006/relationships/image" Target="../media/image1261.png"/><Relationship Id="rId44" Type="http://schemas.openxmlformats.org/officeDocument/2006/relationships/image" Target="../media/image1274.png"/><Relationship Id="rId52" Type="http://schemas.openxmlformats.org/officeDocument/2006/relationships/image" Target="../media/image1282.png"/><Relationship Id="rId60" Type="http://schemas.openxmlformats.org/officeDocument/2006/relationships/image" Target="../media/image1290.png"/><Relationship Id="rId65" Type="http://schemas.openxmlformats.org/officeDocument/2006/relationships/image" Target="../media/image1295.png"/><Relationship Id="rId4" Type="http://schemas.openxmlformats.org/officeDocument/2006/relationships/image" Target="../media/image1234.png"/><Relationship Id="rId9" Type="http://schemas.openxmlformats.org/officeDocument/2006/relationships/image" Target="../media/image1239.png"/><Relationship Id="rId13" Type="http://schemas.openxmlformats.org/officeDocument/2006/relationships/image" Target="../media/image1243.png"/><Relationship Id="rId18" Type="http://schemas.openxmlformats.org/officeDocument/2006/relationships/image" Target="../media/image1248.png"/><Relationship Id="rId39" Type="http://schemas.openxmlformats.org/officeDocument/2006/relationships/image" Target="../media/image1269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3.png"/><Relationship Id="rId13" Type="http://schemas.openxmlformats.org/officeDocument/2006/relationships/image" Target="../media/image1308.png"/><Relationship Id="rId18" Type="http://schemas.openxmlformats.org/officeDocument/2006/relationships/image" Target="../media/image1313.png"/><Relationship Id="rId3" Type="http://schemas.openxmlformats.org/officeDocument/2006/relationships/image" Target="../media/image1298.png"/><Relationship Id="rId21" Type="http://schemas.openxmlformats.org/officeDocument/2006/relationships/image" Target="../media/image1316.png"/><Relationship Id="rId7" Type="http://schemas.openxmlformats.org/officeDocument/2006/relationships/image" Target="../media/image1302.png"/><Relationship Id="rId12" Type="http://schemas.openxmlformats.org/officeDocument/2006/relationships/image" Target="../media/image1307.png"/><Relationship Id="rId17" Type="http://schemas.openxmlformats.org/officeDocument/2006/relationships/image" Target="../media/image1312.png"/><Relationship Id="rId2" Type="http://schemas.openxmlformats.org/officeDocument/2006/relationships/image" Target="../media/image1297.png"/><Relationship Id="rId16" Type="http://schemas.openxmlformats.org/officeDocument/2006/relationships/image" Target="../media/image1311.png"/><Relationship Id="rId20" Type="http://schemas.openxmlformats.org/officeDocument/2006/relationships/image" Target="../media/image1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1.png"/><Relationship Id="rId11" Type="http://schemas.openxmlformats.org/officeDocument/2006/relationships/image" Target="../media/image1306.png"/><Relationship Id="rId24" Type="http://schemas.openxmlformats.org/officeDocument/2006/relationships/image" Target="../media/image1319.png"/><Relationship Id="rId5" Type="http://schemas.openxmlformats.org/officeDocument/2006/relationships/image" Target="../media/image1300.png"/><Relationship Id="rId15" Type="http://schemas.openxmlformats.org/officeDocument/2006/relationships/image" Target="../media/image1310.png"/><Relationship Id="rId23" Type="http://schemas.openxmlformats.org/officeDocument/2006/relationships/image" Target="../media/image1318.png"/><Relationship Id="rId10" Type="http://schemas.openxmlformats.org/officeDocument/2006/relationships/image" Target="../media/image1305.png"/><Relationship Id="rId19" Type="http://schemas.openxmlformats.org/officeDocument/2006/relationships/image" Target="../media/image1314.png"/><Relationship Id="rId4" Type="http://schemas.openxmlformats.org/officeDocument/2006/relationships/image" Target="../media/image1299.png"/><Relationship Id="rId9" Type="http://schemas.openxmlformats.org/officeDocument/2006/relationships/image" Target="../media/image1304.png"/><Relationship Id="rId14" Type="http://schemas.openxmlformats.org/officeDocument/2006/relationships/image" Target="../media/image1309.png"/><Relationship Id="rId22" Type="http://schemas.openxmlformats.org/officeDocument/2006/relationships/image" Target="../media/image1317.png"/></Relationships>
</file>

<file path=ppt/slides/_rels/slide14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44.png"/><Relationship Id="rId21" Type="http://schemas.openxmlformats.org/officeDocument/2006/relationships/image" Target="../media/image1339.png"/><Relationship Id="rId42" Type="http://schemas.openxmlformats.org/officeDocument/2006/relationships/image" Target="../media/image1360.png"/><Relationship Id="rId47" Type="http://schemas.openxmlformats.org/officeDocument/2006/relationships/image" Target="../media/image1365.png"/><Relationship Id="rId63" Type="http://schemas.openxmlformats.org/officeDocument/2006/relationships/image" Target="../media/image1381.png"/><Relationship Id="rId68" Type="http://schemas.openxmlformats.org/officeDocument/2006/relationships/image" Target="../media/image1386.png"/><Relationship Id="rId7" Type="http://schemas.openxmlformats.org/officeDocument/2006/relationships/image" Target="../media/image1325.png"/><Relationship Id="rId2" Type="http://schemas.openxmlformats.org/officeDocument/2006/relationships/image" Target="../media/image1320.png"/><Relationship Id="rId16" Type="http://schemas.openxmlformats.org/officeDocument/2006/relationships/image" Target="../media/image1334.png"/><Relationship Id="rId29" Type="http://schemas.openxmlformats.org/officeDocument/2006/relationships/image" Target="../media/image1347.png"/><Relationship Id="rId11" Type="http://schemas.openxmlformats.org/officeDocument/2006/relationships/image" Target="../media/image1329.png"/><Relationship Id="rId24" Type="http://schemas.openxmlformats.org/officeDocument/2006/relationships/image" Target="../media/image1342.png"/><Relationship Id="rId32" Type="http://schemas.openxmlformats.org/officeDocument/2006/relationships/image" Target="../media/image1350.png"/><Relationship Id="rId37" Type="http://schemas.openxmlformats.org/officeDocument/2006/relationships/image" Target="../media/image1355.png"/><Relationship Id="rId40" Type="http://schemas.openxmlformats.org/officeDocument/2006/relationships/image" Target="../media/image1358.png"/><Relationship Id="rId45" Type="http://schemas.openxmlformats.org/officeDocument/2006/relationships/image" Target="../media/image1363.png"/><Relationship Id="rId53" Type="http://schemas.openxmlformats.org/officeDocument/2006/relationships/image" Target="../media/image1371.png"/><Relationship Id="rId58" Type="http://schemas.openxmlformats.org/officeDocument/2006/relationships/image" Target="../media/image1376.png"/><Relationship Id="rId66" Type="http://schemas.openxmlformats.org/officeDocument/2006/relationships/image" Target="../media/image1384.png"/><Relationship Id="rId5" Type="http://schemas.openxmlformats.org/officeDocument/2006/relationships/image" Target="../media/image1323.png"/><Relationship Id="rId61" Type="http://schemas.openxmlformats.org/officeDocument/2006/relationships/image" Target="../media/image1379.png"/><Relationship Id="rId19" Type="http://schemas.openxmlformats.org/officeDocument/2006/relationships/image" Target="../media/image1337.png"/><Relationship Id="rId14" Type="http://schemas.openxmlformats.org/officeDocument/2006/relationships/image" Target="../media/image1332.png"/><Relationship Id="rId22" Type="http://schemas.openxmlformats.org/officeDocument/2006/relationships/image" Target="../media/image1340.png"/><Relationship Id="rId27" Type="http://schemas.openxmlformats.org/officeDocument/2006/relationships/image" Target="../media/image1345.png"/><Relationship Id="rId30" Type="http://schemas.openxmlformats.org/officeDocument/2006/relationships/image" Target="../media/image1348.png"/><Relationship Id="rId35" Type="http://schemas.openxmlformats.org/officeDocument/2006/relationships/image" Target="../media/image1353.png"/><Relationship Id="rId43" Type="http://schemas.openxmlformats.org/officeDocument/2006/relationships/image" Target="../media/image1361.png"/><Relationship Id="rId48" Type="http://schemas.openxmlformats.org/officeDocument/2006/relationships/image" Target="../media/image1366.png"/><Relationship Id="rId56" Type="http://schemas.openxmlformats.org/officeDocument/2006/relationships/image" Target="../media/image1374.png"/><Relationship Id="rId64" Type="http://schemas.openxmlformats.org/officeDocument/2006/relationships/image" Target="../media/image1382.png"/><Relationship Id="rId69" Type="http://schemas.openxmlformats.org/officeDocument/2006/relationships/image" Target="../media/image1387.png"/><Relationship Id="rId8" Type="http://schemas.openxmlformats.org/officeDocument/2006/relationships/image" Target="../media/image1326.png"/><Relationship Id="rId51" Type="http://schemas.openxmlformats.org/officeDocument/2006/relationships/image" Target="../media/image1369.png"/><Relationship Id="rId3" Type="http://schemas.openxmlformats.org/officeDocument/2006/relationships/image" Target="../media/image1321.png"/><Relationship Id="rId12" Type="http://schemas.openxmlformats.org/officeDocument/2006/relationships/image" Target="../media/image1330.png"/><Relationship Id="rId17" Type="http://schemas.openxmlformats.org/officeDocument/2006/relationships/image" Target="../media/image1335.png"/><Relationship Id="rId25" Type="http://schemas.openxmlformats.org/officeDocument/2006/relationships/image" Target="../media/image1343.png"/><Relationship Id="rId33" Type="http://schemas.openxmlformats.org/officeDocument/2006/relationships/image" Target="../media/image1351.png"/><Relationship Id="rId38" Type="http://schemas.openxmlformats.org/officeDocument/2006/relationships/image" Target="../media/image1356.png"/><Relationship Id="rId46" Type="http://schemas.openxmlformats.org/officeDocument/2006/relationships/image" Target="../media/image1364.png"/><Relationship Id="rId59" Type="http://schemas.openxmlformats.org/officeDocument/2006/relationships/image" Target="../media/image1377.png"/><Relationship Id="rId67" Type="http://schemas.openxmlformats.org/officeDocument/2006/relationships/image" Target="../media/image1385.png"/><Relationship Id="rId20" Type="http://schemas.openxmlformats.org/officeDocument/2006/relationships/image" Target="../media/image1338.png"/><Relationship Id="rId41" Type="http://schemas.openxmlformats.org/officeDocument/2006/relationships/image" Target="../media/image1359.png"/><Relationship Id="rId54" Type="http://schemas.openxmlformats.org/officeDocument/2006/relationships/image" Target="../media/image1372.png"/><Relationship Id="rId62" Type="http://schemas.openxmlformats.org/officeDocument/2006/relationships/image" Target="../media/image1380.png"/><Relationship Id="rId70" Type="http://schemas.openxmlformats.org/officeDocument/2006/relationships/image" Target="../media/image13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4.png"/><Relationship Id="rId15" Type="http://schemas.openxmlformats.org/officeDocument/2006/relationships/image" Target="../media/image1333.png"/><Relationship Id="rId23" Type="http://schemas.openxmlformats.org/officeDocument/2006/relationships/image" Target="../media/image1341.png"/><Relationship Id="rId28" Type="http://schemas.openxmlformats.org/officeDocument/2006/relationships/image" Target="../media/image1346.png"/><Relationship Id="rId36" Type="http://schemas.openxmlformats.org/officeDocument/2006/relationships/image" Target="../media/image1354.png"/><Relationship Id="rId49" Type="http://schemas.openxmlformats.org/officeDocument/2006/relationships/image" Target="../media/image1367.png"/><Relationship Id="rId57" Type="http://schemas.openxmlformats.org/officeDocument/2006/relationships/image" Target="../media/image1375.png"/><Relationship Id="rId10" Type="http://schemas.openxmlformats.org/officeDocument/2006/relationships/image" Target="../media/image1328.png"/><Relationship Id="rId31" Type="http://schemas.openxmlformats.org/officeDocument/2006/relationships/image" Target="../media/image1349.png"/><Relationship Id="rId44" Type="http://schemas.openxmlformats.org/officeDocument/2006/relationships/image" Target="../media/image1362.png"/><Relationship Id="rId52" Type="http://schemas.openxmlformats.org/officeDocument/2006/relationships/image" Target="../media/image1370.png"/><Relationship Id="rId60" Type="http://schemas.openxmlformats.org/officeDocument/2006/relationships/image" Target="../media/image1378.png"/><Relationship Id="rId65" Type="http://schemas.openxmlformats.org/officeDocument/2006/relationships/image" Target="../media/image1383.png"/><Relationship Id="rId4" Type="http://schemas.openxmlformats.org/officeDocument/2006/relationships/image" Target="../media/image1322.png"/><Relationship Id="rId9" Type="http://schemas.openxmlformats.org/officeDocument/2006/relationships/image" Target="../media/image1327.png"/><Relationship Id="rId13" Type="http://schemas.openxmlformats.org/officeDocument/2006/relationships/image" Target="../media/image1331.png"/><Relationship Id="rId18" Type="http://schemas.openxmlformats.org/officeDocument/2006/relationships/image" Target="../media/image1336.png"/><Relationship Id="rId39" Type="http://schemas.openxmlformats.org/officeDocument/2006/relationships/image" Target="../media/image1357.png"/><Relationship Id="rId34" Type="http://schemas.openxmlformats.org/officeDocument/2006/relationships/image" Target="../media/image1352.png"/><Relationship Id="rId50" Type="http://schemas.openxmlformats.org/officeDocument/2006/relationships/image" Target="../media/image1368.png"/><Relationship Id="rId55" Type="http://schemas.openxmlformats.org/officeDocument/2006/relationships/image" Target="../media/image1373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13.png"/><Relationship Id="rId117" Type="http://schemas.openxmlformats.org/officeDocument/2006/relationships/image" Target="../media/image1504.png"/><Relationship Id="rId21" Type="http://schemas.openxmlformats.org/officeDocument/2006/relationships/image" Target="../media/image1408.png"/><Relationship Id="rId42" Type="http://schemas.openxmlformats.org/officeDocument/2006/relationships/image" Target="../media/image1429.png"/><Relationship Id="rId47" Type="http://schemas.openxmlformats.org/officeDocument/2006/relationships/image" Target="../media/image1434.png"/><Relationship Id="rId63" Type="http://schemas.openxmlformats.org/officeDocument/2006/relationships/image" Target="../media/image1450.png"/><Relationship Id="rId68" Type="http://schemas.openxmlformats.org/officeDocument/2006/relationships/image" Target="../media/image1455.png"/><Relationship Id="rId84" Type="http://schemas.openxmlformats.org/officeDocument/2006/relationships/image" Target="../media/image1471.png"/><Relationship Id="rId89" Type="http://schemas.openxmlformats.org/officeDocument/2006/relationships/image" Target="../media/image1476.png"/><Relationship Id="rId112" Type="http://schemas.openxmlformats.org/officeDocument/2006/relationships/image" Target="../media/image1499.png"/><Relationship Id="rId16" Type="http://schemas.openxmlformats.org/officeDocument/2006/relationships/image" Target="../media/image1403.png"/><Relationship Id="rId107" Type="http://schemas.openxmlformats.org/officeDocument/2006/relationships/image" Target="../media/image1494.png"/><Relationship Id="rId11" Type="http://schemas.openxmlformats.org/officeDocument/2006/relationships/image" Target="../media/image1398.png"/><Relationship Id="rId32" Type="http://schemas.openxmlformats.org/officeDocument/2006/relationships/image" Target="../media/image1419.png"/><Relationship Id="rId37" Type="http://schemas.openxmlformats.org/officeDocument/2006/relationships/image" Target="../media/image1424.png"/><Relationship Id="rId53" Type="http://schemas.openxmlformats.org/officeDocument/2006/relationships/image" Target="../media/image1440.png"/><Relationship Id="rId58" Type="http://schemas.openxmlformats.org/officeDocument/2006/relationships/image" Target="../media/image1445.png"/><Relationship Id="rId74" Type="http://schemas.openxmlformats.org/officeDocument/2006/relationships/image" Target="../media/image1461.png"/><Relationship Id="rId79" Type="http://schemas.openxmlformats.org/officeDocument/2006/relationships/image" Target="../media/image1466.png"/><Relationship Id="rId102" Type="http://schemas.openxmlformats.org/officeDocument/2006/relationships/image" Target="../media/image1489.png"/><Relationship Id="rId5" Type="http://schemas.openxmlformats.org/officeDocument/2006/relationships/image" Target="../media/image1392.png"/><Relationship Id="rId90" Type="http://schemas.openxmlformats.org/officeDocument/2006/relationships/image" Target="../media/image1477.png"/><Relationship Id="rId95" Type="http://schemas.openxmlformats.org/officeDocument/2006/relationships/image" Target="../media/image1482.png"/><Relationship Id="rId22" Type="http://schemas.openxmlformats.org/officeDocument/2006/relationships/image" Target="../media/image1409.png"/><Relationship Id="rId27" Type="http://schemas.openxmlformats.org/officeDocument/2006/relationships/image" Target="../media/image1414.png"/><Relationship Id="rId43" Type="http://schemas.openxmlformats.org/officeDocument/2006/relationships/image" Target="../media/image1430.png"/><Relationship Id="rId48" Type="http://schemas.openxmlformats.org/officeDocument/2006/relationships/image" Target="../media/image1435.png"/><Relationship Id="rId64" Type="http://schemas.openxmlformats.org/officeDocument/2006/relationships/image" Target="../media/image1451.png"/><Relationship Id="rId69" Type="http://schemas.openxmlformats.org/officeDocument/2006/relationships/image" Target="../media/image1456.png"/><Relationship Id="rId113" Type="http://schemas.openxmlformats.org/officeDocument/2006/relationships/image" Target="../media/image1500.png"/><Relationship Id="rId118" Type="http://schemas.openxmlformats.org/officeDocument/2006/relationships/image" Target="../media/image1505.png"/><Relationship Id="rId80" Type="http://schemas.openxmlformats.org/officeDocument/2006/relationships/image" Target="../media/image1467.png"/><Relationship Id="rId85" Type="http://schemas.openxmlformats.org/officeDocument/2006/relationships/image" Target="../media/image1472.png"/><Relationship Id="rId12" Type="http://schemas.openxmlformats.org/officeDocument/2006/relationships/image" Target="../media/image1399.png"/><Relationship Id="rId17" Type="http://schemas.openxmlformats.org/officeDocument/2006/relationships/image" Target="../media/image1404.png"/><Relationship Id="rId33" Type="http://schemas.openxmlformats.org/officeDocument/2006/relationships/image" Target="../media/image1420.png"/><Relationship Id="rId38" Type="http://schemas.openxmlformats.org/officeDocument/2006/relationships/image" Target="../media/image1425.png"/><Relationship Id="rId59" Type="http://schemas.openxmlformats.org/officeDocument/2006/relationships/image" Target="../media/image1446.png"/><Relationship Id="rId103" Type="http://schemas.openxmlformats.org/officeDocument/2006/relationships/image" Target="../media/image1490.png"/><Relationship Id="rId108" Type="http://schemas.openxmlformats.org/officeDocument/2006/relationships/image" Target="../media/image1495.png"/><Relationship Id="rId54" Type="http://schemas.openxmlformats.org/officeDocument/2006/relationships/image" Target="../media/image1441.png"/><Relationship Id="rId70" Type="http://schemas.openxmlformats.org/officeDocument/2006/relationships/image" Target="../media/image1457.png"/><Relationship Id="rId75" Type="http://schemas.openxmlformats.org/officeDocument/2006/relationships/image" Target="../media/image1462.png"/><Relationship Id="rId91" Type="http://schemas.openxmlformats.org/officeDocument/2006/relationships/image" Target="../media/image1478.png"/><Relationship Id="rId96" Type="http://schemas.openxmlformats.org/officeDocument/2006/relationships/image" Target="../media/image14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3.png"/><Relationship Id="rId23" Type="http://schemas.openxmlformats.org/officeDocument/2006/relationships/image" Target="../media/image1410.png"/><Relationship Id="rId28" Type="http://schemas.openxmlformats.org/officeDocument/2006/relationships/image" Target="../media/image1415.png"/><Relationship Id="rId49" Type="http://schemas.openxmlformats.org/officeDocument/2006/relationships/image" Target="../media/image1436.png"/><Relationship Id="rId114" Type="http://schemas.openxmlformats.org/officeDocument/2006/relationships/image" Target="../media/image1501.png"/><Relationship Id="rId10" Type="http://schemas.openxmlformats.org/officeDocument/2006/relationships/image" Target="../media/image1397.png"/><Relationship Id="rId31" Type="http://schemas.openxmlformats.org/officeDocument/2006/relationships/image" Target="../media/image1418.png"/><Relationship Id="rId44" Type="http://schemas.openxmlformats.org/officeDocument/2006/relationships/image" Target="../media/image1431.png"/><Relationship Id="rId52" Type="http://schemas.openxmlformats.org/officeDocument/2006/relationships/image" Target="../media/image1439.png"/><Relationship Id="rId60" Type="http://schemas.openxmlformats.org/officeDocument/2006/relationships/image" Target="../media/image1447.png"/><Relationship Id="rId65" Type="http://schemas.openxmlformats.org/officeDocument/2006/relationships/image" Target="../media/image1452.png"/><Relationship Id="rId73" Type="http://schemas.openxmlformats.org/officeDocument/2006/relationships/image" Target="../media/image1460.png"/><Relationship Id="rId78" Type="http://schemas.openxmlformats.org/officeDocument/2006/relationships/image" Target="../media/image1465.png"/><Relationship Id="rId81" Type="http://schemas.openxmlformats.org/officeDocument/2006/relationships/image" Target="../media/image1468.png"/><Relationship Id="rId86" Type="http://schemas.openxmlformats.org/officeDocument/2006/relationships/image" Target="../media/image1473.png"/><Relationship Id="rId94" Type="http://schemas.openxmlformats.org/officeDocument/2006/relationships/image" Target="../media/image1481.png"/><Relationship Id="rId99" Type="http://schemas.openxmlformats.org/officeDocument/2006/relationships/image" Target="../media/image1486.png"/><Relationship Id="rId101" Type="http://schemas.openxmlformats.org/officeDocument/2006/relationships/image" Target="../media/image1488.png"/><Relationship Id="rId4" Type="http://schemas.openxmlformats.org/officeDocument/2006/relationships/image" Target="../media/image1391.png"/><Relationship Id="rId9" Type="http://schemas.openxmlformats.org/officeDocument/2006/relationships/image" Target="../media/image1396.png"/><Relationship Id="rId13" Type="http://schemas.openxmlformats.org/officeDocument/2006/relationships/image" Target="../media/image1400.png"/><Relationship Id="rId18" Type="http://schemas.openxmlformats.org/officeDocument/2006/relationships/image" Target="../media/image1405.png"/><Relationship Id="rId39" Type="http://schemas.openxmlformats.org/officeDocument/2006/relationships/image" Target="../media/image1426.png"/><Relationship Id="rId109" Type="http://schemas.openxmlformats.org/officeDocument/2006/relationships/image" Target="../media/image1496.png"/><Relationship Id="rId34" Type="http://schemas.openxmlformats.org/officeDocument/2006/relationships/image" Target="../media/image1421.png"/><Relationship Id="rId50" Type="http://schemas.openxmlformats.org/officeDocument/2006/relationships/image" Target="../media/image1437.png"/><Relationship Id="rId55" Type="http://schemas.openxmlformats.org/officeDocument/2006/relationships/image" Target="../media/image1442.png"/><Relationship Id="rId76" Type="http://schemas.openxmlformats.org/officeDocument/2006/relationships/image" Target="../media/image1463.png"/><Relationship Id="rId97" Type="http://schemas.openxmlformats.org/officeDocument/2006/relationships/image" Target="../media/image1484.png"/><Relationship Id="rId104" Type="http://schemas.openxmlformats.org/officeDocument/2006/relationships/image" Target="../media/image1491.png"/><Relationship Id="rId7" Type="http://schemas.openxmlformats.org/officeDocument/2006/relationships/image" Target="../media/image1394.png"/><Relationship Id="rId71" Type="http://schemas.openxmlformats.org/officeDocument/2006/relationships/image" Target="../media/image1458.png"/><Relationship Id="rId92" Type="http://schemas.openxmlformats.org/officeDocument/2006/relationships/image" Target="../media/image1479.png"/><Relationship Id="rId2" Type="http://schemas.openxmlformats.org/officeDocument/2006/relationships/image" Target="../media/image1389.png"/><Relationship Id="rId29" Type="http://schemas.openxmlformats.org/officeDocument/2006/relationships/image" Target="../media/image1416.png"/><Relationship Id="rId24" Type="http://schemas.openxmlformats.org/officeDocument/2006/relationships/image" Target="../media/image1411.png"/><Relationship Id="rId40" Type="http://schemas.openxmlformats.org/officeDocument/2006/relationships/image" Target="../media/image1427.png"/><Relationship Id="rId45" Type="http://schemas.openxmlformats.org/officeDocument/2006/relationships/image" Target="../media/image1432.png"/><Relationship Id="rId66" Type="http://schemas.openxmlformats.org/officeDocument/2006/relationships/image" Target="../media/image1453.png"/><Relationship Id="rId87" Type="http://schemas.openxmlformats.org/officeDocument/2006/relationships/image" Target="../media/image1474.png"/><Relationship Id="rId110" Type="http://schemas.openxmlformats.org/officeDocument/2006/relationships/image" Target="../media/image1497.png"/><Relationship Id="rId115" Type="http://schemas.openxmlformats.org/officeDocument/2006/relationships/image" Target="../media/image1502.png"/><Relationship Id="rId61" Type="http://schemas.openxmlformats.org/officeDocument/2006/relationships/image" Target="../media/image1448.png"/><Relationship Id="rId82" Type="http://schemas.openxmlformats.org/officeDocument/2006/relationships/image" Target="../media/image1469.png"/><Relationship Id="rId19" Type="http://schemas.openxmlformats.org/officeDocument/2006/relationships/image" Target="../media/image1406.png"/><Relationship Id="rId14" Type="http://schemas.openxmlformats.org/officeDocument/2006/relationships/image" Target="../media/image1401.png"/><Relationship Id="rId30" Type="http://schemas.openxmlformats.org/officeDocument/2006/relationships/image" Target="../media/image1417.png"/><Relationship Id="rId35" Type="http://schemas.openxmlformats.org/officeDocument/2006/relationships/image" Target="../media/image1422.png"/><Relationship Id="rId56" Type="http://schemas.openxmlformats.org/officeDocument/2006/relationships/image" Target="../media/image1443.png"/><Relationship Id="rId77" Type="http://schemas.openxmlformats.org/officeDocument/2006/relationships/image" Target="../media/image1464.png"/><Relationship Id="rId100" Type="http://schemas.openxmlformats.org/officeDocument/2006/relationships/image" Target="../media/image1487.png"/><Relationship Id="rId105" Type="http://schemas.openxmlformats.org/officeDocument/2006/relationships/image" Target="../media/image1492.png"/><Relationship Id="rId8" Type="http://schemas.openxmlformats.org/officeDocument/2006/relationships/image" Target="../media/image1395.png"/><Relationship Id="rId51" Type="http://schemas.openxmlformats.org/officeDocument/2006/relationships/image" Target="../media/image1438.png"/><Relationship Id="rId72" Type="http://schemas.openxmlformats.org/officeDocument/2006/relationships/image" Target="../media/image1459.png"/><Relationship Id="rId93" Type="http://schemas.openxmlformats.org/officeDocument/2006/relationships/image" Target="../media/image1480.png"/><Relationship Id="rId98" Type="http://schemas.openxmlformats.org/officeDocument/2006/relationships/image" Target="../media/image1485.png"/><Relationship Id="rId3" Type="http://schemas.openxmlformats.org/officeDocument/2006/relationships/image" Target="../media/image1390.png"/><Relationship Id="rId25" Type="http://schemas.openxmlformats.org/officeDocument/2006/relationships/image" Target="../media/image1412.png"/><Relationship Id="rId46" Type="http://schemas.openxmlformats.org/officeDocument/2006/relationships/image" Target="../media/image1433.png"/><Relationship Id="rId67" Type="http://schemas.openxmlformats.org/officeDocument/2006/relationships/image" Target="../media/image1454.png"/><Relationship Id="rId116" Type="http://schemas.openxmlformats.org/officeDocument/2006/relationships/image" Target="../media/image1503.png"/><Relationship Id="rId20" Type="http://schemas.openxmlformats.org/officeDocument/2006/relationships/image" Target="../media/image1407.png"/><Relationship Id="rId41" Type="http://schemas.openxmlformats.org/officeDocument/2006/relationships/image" Target="../media/image1428.png"/><Relationship Id="rId62" Type="http://schemas.openxmlformats.org/officeDocument/2006/relationships/image" Target="../media/image1449.png"/><Relationship Id="rId83" Type="http://schemas.openxmlformats.org/officeDocument/2006/relationships/image" Target="../media/image1470.png"/><Relationship Id="rId88" Type="http://schemas.openxmlformats.org/officeDocument/2006/relationships/image" Target="../media/image1475.png"/><Relationship Id="rId111" Type="http://schemas.openxmlformats.org/officeDocument/2006/relationships/image" Target="../media/image1498.png"/><Relationship Id="rId15" Type="http://schemas.openxmlformats.org/officeDocument/2006/relationships/image" Target="../media/image1402.png"/><Relationship Id="rId36" Type="http://schemas.openxmlformats.org/officeDocument/2006/relationships/image" Target="../media/image1423.png"/><Relationship Id="rId57" Type="http://schemas.openxmlformats.org/officeDocument/2006/relationships/image" Target="../media/image1444.png"/><Relationship Id="rId106" Type="http://schemas.openxmlformats.org/officeDocument/2006/relationships/image" Target="../media/image149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2.png"/><Relationship Id="rId13" Type="http://schemas.openxmlformats.org/officeDocument/2006/relationships/image" Target="../media/image1517.png"/><Relationship Id="rId18" Type="http://schemas.openxmlformats.org/officeDocument/2006/relationships/image" Target="../media/image1522.png"/><Relationship Id="rId26" Type="http://schemas.openxmlformats.org/officeDocument/2006/relationships/image" Target="../media/image1530.png"/><Relationship Id="rId3" Type="http://schemas.openxmlformats.org/officeDocument/2006/relationships/image" Target="../media/image1507.png"/><Relationship Id="rId21" Type="http://schemas.openxmlformats.org/officeDocument/2006/relationships/image" Target="../media/image1525.png"/><Relationship Id="rId7" Type="http://schemas.openxmlformats.org/officeDocument/2006/relationships/image" Target="../media/image1511.png"/><Relationship Id="rId12" Type="http://schemas.openxmlformats.org/officeDocument/2006/relationships/image" Target="../media/image1516.png"/><Relationship Id="rId17" Type="http://schemas.openxmlformats.org/officeDocument/2006/relationships/image" Target="../media/image1521.png"/><Relationship Id="rId25" Type="http://schemas.openxmlformats.org/officeDocument/2006/relationships/image" Target="../media/image1529.png"/><Relationship Id="rId2" Type="http://schemas.openxmlformats.org/officeDocument/2006/relationships/image" Target="../media/image1506.png"/><Relationship Id="rId16" Type="http://schemas.openxmlformats.org/officeDocument/2006/relationships/image" Target="../media/image1520.png"/><Relationship Id="rId20" Type="http://schemas.openxmlformats.org/officeDocument/2006/relationships/image" Target="../media/image15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11" Type="http://schemas.openxmlformats.org/officeDocument/2006/relationships/image" Target="../media/image1515.png"/><Relationship Id="rId24" Type="http://schemas.openxmlformats.org/officeDocument/2006/relationships/image" Target="../media/image1528.png"/><Relationship Id="rId5" Type="http://schemas.openxmlformats.org/officeDocument/2006/relationships/image" Target="../media/image1509.png"/><Relationship Id="rId15" Type="http://schemas.openxmlformats.org/officeDocument/2006/relationships/image" Target="../media/image1519.png"/><Relationship Id="rId23" Type="http://schemas.openxmlformats.org/officeDocument/2006/relationships/image" Target="../media/image1527.png"/><Relationship Id="rId28" Type="http://schemas.openxmlformats.org/officeDocument/2006/relationships/image" Target="../media/image1532.png"/><Relationship Id="rId10" Type="http://schemas.openxmlformats.org/officeDocument/2006/relationships/image" Target="../media/image1514.png"/><Relationship Id="rId19" Type="http://schemas.openxmlformats.org/officeDocument/2006/relationships/image" Target="../media/image1523.png"/><Relationship Id="rId4" Type="http://schemas.openxmlformats.org/officeDocument/2006/relationships/image" Target="../media/image1508.png"/><Relationship Id="rId9" Type="http://schemas.openxmlformats.org/officeDocument/2006/relationships/image" Target="../media/image1513.png"/><Relationship Id="rId14" Type="http://schemas.openxmlformats.org/officeDocument/2006/relationships/image" Target="../media/image1518.png"/><Relationship Id="rId22" Type="http://schemas.openxmlformats.org/officeDocument/2006/relationships/image" Target="../media/image1526.png"/><Relationship Id="rId27" Type="http://schemas.openxmlformats.org/officeDocument/2006/relationships/image" Target="../media/image153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9.png"/><Relationship Id="rId2" Type="http://schemas.openxmlformats.org/officeDocument/2006/relationships/image" Target="../media/image15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rypto-textbook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4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7.png"/><Relationship Id="rId2" Type="http://schemas.openxmlformats.org/officeDocument/2006/relationships/image" Target="../media/image1536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8.jp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1.png"/><Relationship Id="rId2" Type="http://schemas.openxmlformats.org/officeDocument/2006/relationships/image" Target="../media/image15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4.png"/><Relationship Id="rId2" Type="http://schemas.openxmlformats.org/officeDocument/2006/relationships/image" Target="../media/image154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6.png"/><Relationship Id="rId2" Type="http://schemas.openxmlformats.org/officeDocument/2006/relationships/image" Target="../media/image1545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8.png"/><Relationship Id="rId2" Type="http://schemas.openxmlformats.org/officeDocument/2006/relationships/image" Target="../media/image1547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0.png"/><Relationship Id="rId2" Type="http://schemas.openxmlformats.org/officeDocument/2006/relationships/image" Target="../media/image1549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7.png"/><Relationship Id="rId3" Type="http://schemas.openxmlformats.org/officeDocument/2006/relationships/image" Target="../media/image1552.png"/><Relationship Id="rId7" Type="http://schemas.openxmlformats.org/officeDocument/2006/relationships/image" Target="../media/image1556.png"/><Relationship Id="rId2" Type="http://schemas.openxmlformats.org/officeDocument/2006/relationships/image" Target="../media/image15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5.png"/><Relationship Id="rId5" Type="http://schemas.openxmlformats.org/officeDocument/2006/relationships/image" Target="../media/image1554.png"/><Relationship Id="rId4" Type="http://schemas.openxmlformats.org/officeDocument/2006/relationships/image" Target="../media/image1553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9.png"/><Relationship Id="rId2" Type="http://schemas.openxmlformats.org/officeDocument/2006/relationships/image" Target="../media/image15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2.png"/><Relationship Id="rId5" Type="http://schemas.openxmlformats.org/officeDocument/2006/relationships/image" Target="../media/image1561.png"/><Relationship Id="rId4" Type="http://schemas.openxmlformats.org/officeDocument/2006/relationships/image" Target="../media/image156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pto-textbook.com/" TargetMode="External"/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50" Type="http://schemas.openxmlformats.org/officeDocument/2006/relationships/image" Target="../media/image112.png"/><Relationship Id="rId55" Type="http://schemas.openxmlformats.org/officeDocument/2006/relationships/image" Target="../media/image117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29" Type="http://schemas.openxmlformats.org/officeDocument/2006/relationships/image" Target="../media/image91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3" Type="http://schemas.openxmlformats.org/officeDocument/2006/relationships/image" Target="../media/image115.png"/><Relationship Id="rId5" Type="http://schemas.openxmlformats.org/officeDocument/2006/relationships/image" Target="../media/image67.pn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56" Type="http://schemas.openxmlformats.org/officeDocument/2006/relationships/image" Target="../media/image118.png"/><Relationship Id="rId8" Type="http://schemas.openxmlformats.org/officeDocument/2006/relationships/image" Target="../media/image70.png"/><Relationship Id="rId51" Type="http://schemas.openxmlformats.org/officeDocument/2006/relationships/image" Target="../media/image113.png"/><Relationship Id="rId3" Type="http://schemas.openxmlformats.org/officeDocument/2006/relationships/image" Target="../media/image65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20" Type="http://schemas.openxmlformats.org/officeDocument/2006/relationships/image" Target="../media/image82.png"/><Relationship Id="rId41" Type="http://schemas.openxmlformats.org/officeDocument/2006/relationships/image" Target="../media/image103.png"/><Relationship Id="rId54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png"/><Relationship Id="rId57" Type="http://schemas.openxmlformats.org/officeDocument/2006/relationships/hyperlink" Target="http://www.crypto-textbook.com/" TargetMode="External"/><Relationship Id="rId10" Type="http://schemas.openxmlformats.org/officeDocument/2006/relationships/image" Target="../media/image72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52" Type="http://schemas.openxmlformats.org/officeDocument/2006/relationships/image" Target="../media/image1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3.png"/><Relationship Id="rId21" Type="http://schemas.openxmlformats.org/officeDocument/2006/relationships/image" Target="../media/image138.png"/><Relationship Id="rId42" Type="http://schemas.openxmlformats.org/officeDocument/2006/relationships/image" Target="../media/image159.png"/><Relationship Id="rId47" Type="http://schemas.openxmlformats.org/officeDocument/2006/relationships/image" Target="../media/image164.png"/><Relationship Id="rId63" Type="http://schemas.openxmlformats.org/officeDocument/2006/relationships/image" Target="../media/image180.png"/><Relationship Id="rId68" Type="http://schemas.openxmlformats.org/officeDocument/2006/relationships/image" Target="../media/image185.png"/><Relationship Id="rId84" Type="http://schemas.openxmlformats.org/officeDocument/2006/relationships/image" Target="../media/image201.png"/><Relationship Id="rId89" Type="http://schemas.openxmlformats.org/officeDocument/2006/relationships/image" Target="../media/image206.png"/><Relationship Id="rId16" Type="http://schemas.openxmlformats.org/officeDocument/2006/relationships/image" Target="../media/image133.png"/><Relationship Id="rId107" Type="http://schemas.openxmlformats.org/officeDocument/2006/relationships/image" Target="../media/image224.png"/><Relationship Id="rId11" Type="http://schemas.openxmlformats.org/officeDocument/2006/relationships/image" Target="../media/image128.png"/><Relationship Id="rId32" Type="http://schemas.openxmlformats.org/officeDocument/2006/relationships/image" Target="../media/image149.png"/><Relationship Id="rId37" Type="http://schemas.openxmlformats.org/officeDocument/2006/relationships/image" Target="../media/image154.png"/><Relationship Id="rId53" Type="http://schemas.openxmlformats.org/officeDocument/2006/relationships/image" Target="../media/image170.png"/><Relationship Id="rId58" Type="http://schemas.openxmlformats.org/officeDocument/2006/relationships/image" Target="../media/image175.png"/><Relationship Id="rId74" Type="http://schemas.openxmlformats.org/officeDocument/2006/relationships/image" Target="../media/image191.png"/><Relationship Id="rId79" Type="http://schemas.openxmlformats.org/officeDocument/2006/relationships/image" Target="../media/image196.png"/><Relationship Id="rId102" Type="http://schemas.openxmlformats.org/officeDocument/2006/relationships/image" Target="../media/image219.png"/><Relationship Id="rId5" Type="http://schemas.openxmlformats.org/officeDocument/2006/relationships/image" Target="../media/image122.png"/><Relationship Id="rId90" Type="http://schemas.openxmlformats.org/officeDocument/2006/relationships/image" Target="../media/image207.png"/><Relationship Id="rId95" Type="http://schemas.openxmlformats.org/officeDocument/2006/relationships/image" Target="../media/image212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43" Type="http://schemas.openxmlformats.org/officeDocument/2006/relationships/image" Target="../media/image160.png"/><Relationship Id="rId48" Type="http://schemas.openxmlformats.org/officeDocument/2006/relationships/image" Target="../media/image165.png"/><Relationship Id="rId64" Type="http://schemas.openxmlformats.org/officeDocument/2006/relationships/image" Target="../media/image181.png"/><Relationship Id="rId69" Type="http://schemas.openxmlformats.org/officeDocument/2006/relationships/image" Target="../media/image186.png"/><Relationship Id="rId80" Type="http://schemas.openxmlformats.org/officeDocument/2006/relationships/image" Target="../media/image197.png"/><Relationship Id="rId85" Type="http://schemas.openxmlformats.org/officeDocument/2006/relationships/image" Target="../media/image202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33" Type="http://schemas.openxmlformats.org/officeDocument/2006/relationships/image" Target="../media/image150.png"/><Relationship Id="rId38" Type="http://schemas.openxmlformats.org/officeDocument/2006/relationships/image" Target="../media/image155.png"/><Relationship Id="rId59" Type="http://schemas.openxmlformats.org/officeDocument/2006/relationships/image" Target="../media/image176.png"/><Relationship Id="rId103" Type="http://schemas.openxmlformats.org/officeDocument/2006/relationships/image" Target="../media/image220.png"/><Relationship Id="rId108" Type="http://schemas.openxmlformats.org/officeDocument/2006/relationships/image" Target="../media/image225.png"/><Relationship Id="rId54" Type="http://schemas.openxmlformats.org/officeDocument/2006/relationships/image" Target="../media/image171.png"/><Relationship Id="rId70" Type="http://schemas.openxmlformats.org/officeDocument/2006/relationships/image" Target="../media/image187.png"/><Relationship Id="rId75" Type="http://schemas.openxmlformats.org/officeDocument/2006/relationships/image" Target="../media/image192.png"/><Relationship Id="rId91" Type="http://schemas.openxmlformats.org/officeDocument/2006/relationships/image" Target="../media/image208.png"/><Relationship Id="rId96" Type="http://schemas.openxmlformats.org/officeDocument/2006/relationships/image" Target="../media/image2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36" Type="http://schemas.openxmlformats.org/officeDocument/2006/relationships/image" Target="../media/image153.png"/><Relationship Id="rId49" Type="http://schemas.openxmlformats.org/officeDocument/2006/relationships/image" Target="../media/image166.png"/><Relationship Id="rId57" Type="http://schemas.openxmlformats.org/officeDocument/2006/relationships/image" Target="../media/image174.png"/><Relationship Id="rId106" Type="http://schemas.openxmlformats.org/officeDocument/2006/relationships/image" Target="../media/image223.png"/><Relationship Id="rId10" Type="http://schemas.openxmlformats.org/officeDocument/2006/relationships/image" Target="../media/image127.png"/><Relationship Id="rId31" Type="http://schemas.openxmlformats.org/officeDocument/2006/relationships/image" Target="../media/image148.png"/><Relationship Id="rId44" Type="http://schemas.openxmlformats.org/officeDocument/2006/relationships/image" Target="../media/image161.png"/><Relationship Id="rId52" Type="http://schemas.openxmlformats.org/officeDocument/2006/relationships/image" Target="../media/image169.png"/><Relationship Id="rId60" Type="http://schemas.openxmlformats.org/officeDocument/2006/relationships/image" Target="../media/image177.png"/><Relationship Id="rId65" Type="http://schemas.openxmlformats.org/officeDocument/2006/relationships/image" Target="../media/image182.png"/><Relationship Id="rId73" Type="http://schemas.openxmlformats.org/officeDocument/2006/relationships/image" Target="../media/image190.png"/><Relationship Id="rId78" Type="http://schemas.openxmlformats.org/officeDocument/2006/relationships/image" Target="../media/image195.png"/><Relationship Id="rId81" Type="http://schemas.openxmlformats.org/officeDocument/2006/relationships/image" Target="../media/image198.png"/><Relationship Id="rId86" Type="http://schemas.openxmlformats.org/officeDocument/2006/relationships/image" Target="../media/image203.png"/><Relationship Id="rId94" Type="http://schemas.openxmlformats.org/officeDocument/2006/relationships/image" Target="../media/image211.png"/><Relationship Id="rId99" Type="http://schemas.openxmlformats.org/officeDocument/2006/relationships/image" Target="../media/image216.png"/><Relationship Id="rId101" Type="http://schemas.openxmlformats.org/officeDocument/2006/relationships/image" Target="../media/image218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9" Type="http://schemas.openxmlformats.org/officeDocument/2006/relationships/image" Target="../media/image156.png"/><Relationship Id="rId109" Type="http://schemas.openxmlformats.org/officeDocument/2006/relationships/image" Target="../media/image226.png"/><Relationship Id="rId34" Type="http://schemas.openxmlformats.org/officeDocument/2006/relationships/image" Target="../media/image151.png"/><Relationship Id="rId50" Type="http://schemas.openxmlformats.org/officeDocument/2006/relationships/image" Target="../media/image167.png"/><Relationship Id="rId55" Type="http://schemas.openxmlformats.org/officeDocument/2006/relationships/image" Target="../media/image172.png"/><Relationship Id="rId76" Type="http://schemas.openxmlformats.org/officeDocument/2006/relationships/image" Target="../media/image193.png"/><Relationship Id="rId97" Type="http://schemas.openxmlformats.org/officeDocument/2006/relationships/image" Target="../media/image214.png"/><Relationship Id="rId104" Type="http://schemas.openxmlformats.org/officeDocument/2006/relationships/image" Target="../media/image221.png"/><Relationship Id="rId7" Type="http://schemas.openxmlformats.org/officeDocument/2006/relationships/image" Target="../media/image124.png"/><Relationship Id="rId71" Type="http://schemas.openxmlformats.org/officeDocument/2006/relationships/image" Target="../media/image188.png"/><Relationship Id="rId92" Type="http://schemas.openxmlformats.org/officeDocument/2006/relationships/image" Target="../media/image209.png"/><Relationship Id="rId2" Type="http://schemas.openxmlformats.org/officeDocument/2006/relationships/image" Target="../media/image119.png"/><Relationship Id="rId29" Type="http://schemas.openxmlformats.org/officeDocument/2006/relationships/image" Target="../media/image146.png"/><Relationship Id="rId24" Type="http://schemas.openxmlformats.org/officeDocument/2006/relationships/image" Target="../media/image141.png"/><Relationship Id="rId40" Type="http://schemas.openxmlformats.org/officeDocument/2006/relationships/image" Target="../media/image157.png"/><Relationship Id="rId45" Type="http://schemas.openxmlformats.org/officeDocument/2006/relationships/image" Target="../media/image162.png"/><Relationship Id="rId66" Type="http://schemas.openxmlformats.org/officeDocument/2006/relationships/image" Target="../media/image183.png"/><Relationship Id="rId87" Type="http://schemas.openxmlformats.org/officeDocument/2006/relationships/image" Target="../media/image204.png"/><Relationship Id="rId110" Type="http://schemas.openxmlformats.org/officeDocument/2006/relationships/image" Target="../media/image227.png"/><Relationship Id="rId61" Type="http://schemas.openxmlformats.org/officeDocument/2006/relationships/image" Target="../media/image178.png"/><Relationship Id="rId82" Type="http://schemas.openxmlformats.org/officeDocument/2006/relationships/image" Target="../media/image199.png"/><Relationship Id="rId19" Type="http://schemas.openxmlformats.org/officeDocument/2006/relationships/image" Target="../media/image136.png"/><Relationship Id="rId14" Type="http://schemas.openxmlformats.org/officeDocument/2006/relationships/image" Target="../media/image131.png"/><Relationship Id="rId30" Type="http://schemas.openxmlformats.org/officeDocument/2006/relationships/image" Target="../media/image147.png"/><Relationship Id="rId35" Type="http://schemas.openxmlformats.org/officeDocument/2006/relationships/image" Target="../media/image152.png"/><Relationship Id="rId56" Type="http://schemas.openxmlformats.org/officeDocument/2006/relationships/image" Target="../media/image173.png"/><Relationship Id="rId77" Type="http://schemas.openxmlformats.org/officeDocument/2006/relationships/image" Target="../media/image194.png"/><Relationship Id="rId100" Type="http://schemas.openxmlformats.org/officeDocument/2006/relationships/image" Target="../media/image217.png"/><Relationship Id="rId105" Type="http://schemas.openxmlformats.org/officeDocument/2006/relationships/image" Target="../media/image222.png"/><Relationship Id="rId8" Type="http://schemas.openxmlformats.org/officeDocument/2006/relationships/image" Target="../media/image125.png"/><Relationship Id="rId51" Type="http://schemas.openxmlformats.org/officeDocument/2006/relationships/image" Target="../media/image168.png"/><Relationship Id="rId72" Type="http://schemas.openxmlformats.org/officeDocument/2006/relationships/image" Target="../media/image189.png"/><Relationship Id="rId93" Type="http://schemas.openxmlformats.org/officeDocument/2006/relationships/image" Target="../media/image210.png"/><Relationship Id="rId98" Type="http://schemas.openxmlformats.org/officeDocument/2006/relationships/image" Target="../media/image215.png"/><Relationship Id="rId3" Type="http://schemas.openxmlformats.org/officeDocument/2006/relationships/image" Target="../media/image120.png"/><Relationship Id="rId25" Type="http://schemas.openxmlformats.org/officeDocument/2006/relationships/image" Target="../media/image142.png"/><Relationship Id="rId46" Type="http://schemas.openxmlformats.org/officeDocument/2006/relationships/image" Target="../media/image163.png"/><Relationship Id="rId67" Type="http://schemas.openxmlformats.org/officeDocument/2006/relationships/image" Target="../media/image184.png"/><Relationship Id="rId20" Type="http://schemas.openxmlformats.org/officeDocument/2006/relationships/image" Target="../media/image137.png"/><Relationship Id="rId41" Type="http://schemas.openxmlformats.org/officeDocument/2006/relationships/image" Target="../media/image158.png"/><Relationship Id="rId62" Type="http://schemas.openxmlformats.org/officeDocument/2006/relationships/image" Target="../media/image179.png"/><Relationship Id="rId83" Type="http://schemas.openxmlformats.org/officeDocument/2006/relationships/image" Target="../media/image200.png"/><Relationship Id="rId88" Type="http://schemas.openxmlformats.org/officeDocument/2006/relationships/image" Target="../media/image205.png"/><Relationship Id="rId111" Type="http://schemas.openxmlformats.org/officeDocument/2006/relationships/image" Target="../media/image2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ryptool.de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3.png"/><Relationship Id="rId21" Type="http://schemas.openxmlformats.org/officeDocument/2006/relationships/image" Target="../media/image248.png"/><Relationship Id="rId34" Type="http://schemas.openxmlformats.org/officeDocument/2006/relationships/image" Target="../media/image261.png"/><Relationship Id="rId42" Type="http://schemas.openxmlformats.org/officeDocument/2006/relationships/image" Target="../media/image269.png"/><Relationship Id="rId47" Type="http://schemas.openxmlformats.org/officeDocument/2006/relationships/image" Target="../media/image274.png"/><Relationship Id="rId50" Type="http://schemas.openxmlformats.org/officeDocument/2006/relationships/image" Target="../media/image277.png"/><Relationship Id="rId55" Type="http://schemas.openxmlformats.org/officeDocument/2006/relationships/image" Target="../media/image282.png"/><Relationship Id="rId63" Type="http://schemas.openxmlformats.org/officeDocument/2006/relationships/image" Target="../media/image29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6" Type="http://schemas.openxmlformats.org/officeDocument/2006/relationships/image" Target="../media/image243.png"/><Relationship Id="rId29" Type="http://schemas.openxmlformats.org/officeDocument/2006/relationships/image" Target="../media/image256.png"/><Relationship Id="rId11" Type="http://schemas.openxmlformats.org/officeDocument/2006/relationships/image" Target="../media/image238.png"/><Relationship Id="rId24" Type="http://schemas.openxmlformats.org/officeDocument/2006/relationships/image" Target="../media/image251.png"/><Relationship Id="rId32" Type="http://schemas.openxmlformats.org/officeDocument/2006/relationships/image" Target="../media/image259.png"/><Relationship Id="rId37" Type="http://schemas.openxmlformats.org/officeDocument/2006/relationships/image" Target="../media/image264.png"/><Relationship Id="rId40" Type="http://schemas.openxmlformats.org/officeDocument/2006/relationships/image" Target="../media/image267.png"/><Relationship Id="rId45" Type="http://schemas.openxmlformats.org/officeDocument/2006/relationships/image" Target="../media/image272.png"/><Relationship Id="rId53" Type="http://schemas.openxmlformats.org/officeDocument/2006/relationships/image" Target="../media/image280.png"/><Relationship Id="rId58" Type="http://schemas.openxmlformats.org/officeDocument/2006/relationships/image" Target="../media/image285.png"/><Relationship Id="rId5" Type="http://schemas.openxmlformats.org/officeDocument/2006/relationships/image" Target="../media/image232.png"/><Relationship Id="rId61" Type="http://schemas.openxmlformats.org/officeDocument/2006/relationships/image" Target="../media/image288.png"/><Relationship Id="rId19" Type="http://schemas.openxmlformats.org/officeDocument/2006/relationships/image" Target="../media/image246.png"/><Relationship Id="rId14" Type="http://schemas.openxmlformats.org/officeDocument/2006/relationships/image" Target="../media/image241.png"/><Relationship Id="rId22" Type="http://schemas.openxmlformats.org/officeDocument/2006/relationships/image" Target="../media/image249.png"/><Relationship Id="rId27" Type="http://schemas.openxmlformats.org/officeDocument/2006/relationships/image" Target="../media/image254.png"/><Relationship Id="rId30" Type="http://schemas.openxmlformats.org/officeDocument/2006/relationships/image" Target="../media/image257.png"/><Relationship Id="rId35" Type="http://schemas.openxmlformats.org/officeDocument/2006/relationships/image" Target="../media/image262.png"/><Relationship Id="rId43" Type="http://schemas.openxmlformats.org/officeDocument/2006/relationships/image" Target="../media/image270.png"/><Relationship Id="rId48" Type="http://schemas.openxmlformats.org/officeDocument/2006/relationships/image" Target="../media/image275.png"/><Relationship Id="rId56" Type="http://schemas.openxmlformats.org/officeDocument/2006/relationships/image" Target="../media/image283.png"/><Relationship Id="rId64" Type="http://schemas.openxmlformats.org/officeDocument/2006/relationships/image" Target="../media/image291.png"/><Relationship Id="rId8" Type="http://schemas.openxmlformats.org/officeDocument/2006/relationships/image" Target="../media/image235.png"/><Relationship Id="rId51" Type="http://schemas.openxmlformats.org/officeDocument/2006/relationships/image" Target="../media/image278.png"/><Relationship Id="rId3" Type="http://schemas.openxmlformats.org/officeDocument/2006/relationships/image" Target="../media/image230.png"/><Relationship Id="rId12" Type="http://schemas.openxmlformats.org/officeDocument/2006/relationships/image" Target="../media/image239.png"/><Relationship Id="rId17" Type="http://schemas.openxmlformats.org/officeDocument/2006/relationships/image" Target="../media/image244.png"/><Relationship Id="rId25" Type="http://schemas.openxmlformats.org/officeDocument/2006/relationships/image" Target="../media/image252.png"/><Relationship Id="rId33" Type="http://schemas.openxmlformats.org/officeDocument/2006/relationships/image" Target="../media/image260.png"/><Relationship Id="rId38" Type="http://schemas.openxmlformats.org/officeDocument/2006/relationships/image" Target="../media/image265.png"/><Relationship Id="rId46" Type="http://schemas.openxmlformats.org/officeDocument/2006/relationships/image" Target="../media/image273.png"/><Relationship Id="rId59" Type="http://schemas.openxmlformats.org/officeDocument/2006/relationships/image" Target="../media/image286.png"/><Relationship Id="rId20" Type="http://schemas.openxmlformats.org/officeDocument/2006/relationships/image" Target="../media/image247.png"/><Relationship Id="rId41" Type="http://schemas.openxmlformats.org/officeDocument/2006/relationships/image" Target="../media/image268.png"/><Relationship Id="rId54" Type="http://schemas.openxmlformats.org/officeDocument/2006/relationships/image" Target="../media/image281.png"/><Relationship Id="rId6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15" Type="http://schemas.openxmlformats.org/officeDocument/2006/relationships/image" Target="../media/image242.png"/><Relationship Id="rId23" Type="http://schemas.openxmlformats.org/officeDocument/2006/relationships/image" Target="../media/image250.png"/><Relationship Id="rId28" Type="http://schemas.openxmlformats.org/officeDocument/2006/relationships/image" Target="../media/image255.png"/><Relationship Id="rId36" Type="http://schemas.openxmlformats.org/officeDocument/2006/relationships/image" Target="../media/image263.png"/><Relationship Id="rId49" Type="http://schemas.openxmlformats.org/officeDocument/2006/relationships/image" Target="../media/image276.png"/><Relationship Id="rId57" Type="http://schemas.openxmlformats.org/officeDocument/2006/relationships/image" Target="../media/image284.png"/><Relationship Id="rId10" Type="http://schemas.openxmlformats.org/officeDocument/2006/relationships/image" Target="../media/image237.png"/><Relationship Id="rId31" Type="http://schemas.openxmlformats.org/officeDocument/2006/relationships/image" Target="../media/image258.png"/><Relationship Id="rId44" Type="http://schemas.openxmlformats.org/officeDocument/2006/relationships/image" Target="../media/image271.png"/><Relationship Id="rId52" Type="http://schemas.openxmlformats.org/officeDocument/2006/relationships/image" Target="../media/image279.png"/><Relationship Id="rId60" Type="http://schemas.openxmlformats.org/officeDocument/2006/relationships/image" Target="../media/image287.png"/><Relationship Id="rId65" Type="http://schemas.openxmlformats.org/officeDocument/2006/relationships/image" Target="../media/image29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Relationship Id="rId13" Type="http://schemas.openxmlformats.org/officeDocument/2006/relationships/image" Target="../media/image240.png"/><Relationship Id="rId18" Type="http://schemas.openxmlformats.org/officeDocument/2006/relationships/image" Target="../media/image245.png"/><Relationship Id="rId39" Type="http://schemas.openxmlformats.org/officeDocument/2006/relationships/image" Target="../media/image266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4.png"/><Relationship Id="rId18" Type="http://schemas.openxmlformats.org/officeDocument/2006/relationships/image" Target="../media/image309.png"/><Relationship Id="rId26" Type="http://schemas.openxmlformats.org/officeDocument/2006/relationships/image" Target="../media/image317.png"/><Relationship Id="rId39" Type="http://schemas.openxmlformats.org/officeDocument/2006/relationships/image" Target="../media/image330.png"/><Relationship Id="rId21" Type="http://schemas.openxmlformats.org/officeDocument/2006/relationships/image" Target="../media/image312.png"/><Relationship Id="rId34" Type="http://schemas.openxmlformats.org/officeDocument/2006/relationships/image" Target="../media/image325.png"/><Relationship Id="rId42" Type="http://schemas.openxmlformats.org/officeDocument/2006/relationships/image" Target="../media/image333.png"/><Relationship Id="rId7" Type="http://schemas.openxmlformats.org/officeDocument/2006/relationships/image" Target="../media/image298.png"/><Relationship Id="rId2" Type="http://schemas.openxmlformats.org/officeDocument/2006/relationships/image" Target="../media/image293.png"/><Relationship Id="rId16" Type="http://schemas.openxmlformats.org/officeDocument/2006/relationships/image" Target="../media/image307.png"/><Relationship Id="rId29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7.png"/><Relationship Id="rId11" Type="http://schemas.openxmlformats.org/officeDocument/2006/relationships/image" Target="../media/image302.png"/><Relationship Id="rId24" Type="http://schemas.openxmlformats.org/officeDocument/2006/relationships/image" Target="../media/image315.png"/><Relationship Id="rId32" Type="http://schemas.openxmlformats.org/officeDocument/2006/relationships/image" Target="../media/image323.png"/><Relationship Id="rId37" Type="http://schemas.openxmlformats.org/officeDocument/2006/relationships/image" Target="../media/image328.png"/><Relationship Id="rId40" Type="http://schemas.openxmlformats.org/officeDocument/2006/relationships/image" Target="../media/image331.png"/><Relationship Id="rId45" Type="http://schemas.openxmlformats.org/officeDocument/2006/relationships/image" Target="../media/image336.png"/><Relationship Id="rId5" Type="http://schemas.openxmlformats.org/officeDocument/2006/relationships/image" Target="../media/image296.png"/><Relationship Id="rId15" Type="http://schemas.openxmlformats.org/officeDocument/2006/relationships/image" Target="../media/image306.png"/><Relationship Id="rId23" Type="http://schemas.openxmlformats.org/officeDocument/2006/relationships/image" Target="../media/image314.png"/><Relationship Id="rId28" Type="http://schemas.openxmlformats.org/officeDocument/2006/relationships/image" Target="../media/image319.png"/><Relationship Id="rId36" Type="http://schemas.openxmlformats.org/officeDocument/2006/relationships/image" Target="../media/image327.png"/><Relationship Id="rId10" Type="http://schemas.openxmlformats.org/officeDocument/2006/relationships/image" Target="../media/image301.png"/><Relationship Id="rId19" Type="http://schemas.openxmlformats.org/officeDocument/2006/relationships/image" Target="../media/image310.png"/><Relationship Id="rId31" Type="http://schemas.openxmlformats.org/officeDocument/2006/relationships/image" Target="../media/image322.png"/><Relationship Id="rId44" Type="http://schemas.openxmlformats.org/officeDocument/2006/relationships/image" Target="../media/image335.png"/><Relationship Id="rId4" Type="http://schemas.openxmlformats.org/officeDocument/2006/relationships/image" Target="../media/image295.png"/><Relationship Id="rId9" Type="http://schemas.openxmlformats.org/officeDocument/2006/relationships/image" Target="../media/image300.png"/><Relationship Id="rId14" Type="http://schemas.openxmlformats.org/officeDocument/2006/relationships/image" Target="../media/image305.png"/><Relationship Id="rId22" Type="http://schemas.openxmlformats.org/officeDocument/2006/relationships/image" Target="../media/image313.png"/><Relationship Id="rId27" Type="http://schemas.openxmlformats.org/officeDocument/2006/relationships/image" Target="../media/image318.png"/><Relationship Id="rId30" Type="http://schemas.openxmlformats.org/officeDocument/2006/relationships/image" Target="../media/image321.png"/><Relationship Id="rId35" Type="http://schemas.openxmlformats.org/officeDocument/2006/relationships/image" Target="../media/image326.png"/><Relationship Id="rId43" Type="http://schemas.openxmlformats.org/officeDocument/2006/relationships/image" Target="../media/image334.png"/><Relationship Id="rId8" Type="http://schemas.openxmlformats.org/officeDocument/2006/relationships/image" Target="../media/image299.png"/><Relationship Id="rId3" Type="http://schemas.openxmlformats.org/officeDocument/2006/relationships/image" Target="../media/image294.png"/><Relationship Id="rId12" Type="http://schemas.openxmlformats.org/officeDocument/2006/relationships/image" Target="../media/image303.png"/><Relationship Id="rId17" Type="http://schemas.openxmlformats.org/officeDocument/2006/relationships/image" Target="../media/image308.png"/><Relationship Id="rId25" Type="http://schemas.openxmlformats.org/officeDocument/2006/relationships/image" Target="../media/image316.png"/><Relationship Id="rId33" Type="http://schemas.openxmlformats.org/officeDocument/2006/relationships/image" Target="../media/image324.png"/><Relationship Id="rId38" Type="http://schemas.openxmlformats.org/officeDocument/2006/relationships/image" Target="../media/image329.png"/><Relationship Id="rId46" Type="http://schemas.openxmlformats.org/officeDocument/2006/relationships/image" Target="../media/image337.png"/><Relationship Id="rId20" Type="http://schemas.openxmlformats.org/officeDocument/2006/relationships/image" Target="../media/image311.png"/><Relationship Id="rId41" Type="http://schemas.openxmlformats.org/officeDocument/2006/relationships/image" Target="../media/image3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9.png"/><Relationship Id="rId2" Type="http://schemas.openxmlformats.org/officeDocument/2006/relationships/image" Target="../media/image3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4.png"/><Relationship Id="rId21" Type="http://schemas.openxmlformats.org/officeDocument/2006/relationships/image" Target="../media/image359.png"/><Relationship Id="rId42" Type="http://schemas.openxmlformats.org/officeDocument/2006/relationships/image" Target="../media/image380.png"/><Relationship Id="rId47" Type="http://schemas.openxmlformats.org/officeDocument/2006/relationships/image" Target="../media/image385.png"/><Relationship Id="rId63" Type="http://schemas.openxmlformats.org/officeDocument/2006/relationships/image" Target="../media/image401.png"/><Relationship Id="rId68" Type="http://schemas.openxmlformats.org/officeDocument/2006/relationships/image" Target="../media/image406.png"/><Relationship Id="rId84" Type="http://schemas.openxmlformats.org/officeDocument/2006/relationships/image" Target="../media/image422.png"/><Relationship Id="rId89" Type="http://schemas.openxmlformats.org/officeDocument/2006/relationships/image" Target="../media/image427.png"/><Relationship Id="rId16" Type="http://schemas.openxmlformats.org/officeDocument/2006/relationships/image" Target="../media/image354.png"/><Relationship Id="rId11" Type="http://schemas.openxmlformats.org/officeDocument/2006/relationships/image" Target="../media/image349.png"/><Relationship Id="rId32" Type="http://schemas.openxmlformats.org/officeDocument/2006/relationships/image" Target="../media/image370.png"/><Relationship Id="rId37" Type="http://schemas.openxmlformats.org/officeDocument/2006/relationships/image" Target="../media/image375.png"/><Relationship Id="rId53" Type="http://schemas.openxmlformats.org/officeDocument/2006/relationships/image" Target="../media/image391.png"/><Relationship Id="rId58" Type="http://schemas.openxmlformats.org/officeDocument/2006/relationships/image" Target="../media/image396.png"/><Relationship Id="rId74" Type="http://schemas.openxmlformats.org/officeDocument/2006/relationships/image" Target="../media/image412.png"/><Relationship Id="rId79" Type="http://schemas.openxmlformats.org/officeDocument/2006/relationships/image" Target="../media/image417.png"/><Relationship Id="rId5" Type="http://schemas.openxmlformats.org/officeDocument/2006/relationships/image" Target="../media/image343.png"/><Relationship Id="rId90" Type="http://schemas.openxmlformats.org/officeDocument/2006/relationships/image" Target="../media/image428.png"/><Relationship Id="rId95" Type="http://schemas.openxmlformats.org/officeDocument/2006/relationships/image" Target="../media/image433.png"/><Relationship Id="rId22" Type="http://schemas.openxmlformats.org/officeDocument/2006/relationships/image" Target="../media/image360.png"/><Relationship Id="rId27" Type="http://schemas.openxmlformats.org/officeDocument/2006/relationships/image" Target="../media/image365.png"/><Relationship Id="rId43" Type="http://schemas.openxmlformats.org/officeDocument/2006/relationships/image" Target="../media/image381.png"/><Relationship Id="rId48" Type="http://schemas.openxmlformats.org/officeDocument/2006/relationships/image" Target="../media/image386.png"/><Relationship Id="rId64" Type="http://schemas.openxmlformats.org/officeDocument/2006/relationships/image" Target="../media/image402.png"/><Relationship Id="rId69" Type="http://schemas.openxmlformats.org/officeDocument/2006/relationships/image" Target="../media/image407.png"/><Relationship Id="rId8" Type="http://schemas.openxmlformats.org/officeDocument/2006/relationships/image" Target="../media/image346.png"/><Relationship Id="rId51" Type="http://schemas.openxmlformats.org/officeDocument/2006/relationships/image" Target="../media/image389.png"/><Relationship Id="rId72" Type="http://schemas.openxmlformats.org/officeDocument/2006/relationships/image" Target="../media/image410.png"/><Relationship Id="rId80" Type="http://schemas.openxmlformats.org/officeDocument/2006/relationships/image" Target="../media/image418.png"/><Relationship Id="rId85" Type="http://schemas.openxmlformats.org/officeDocument/2006/relationships/image" Target="../media/image423.png"/><Relationship Id="rId93" Type="http://schemas.openxmlformats.org/officeDocument/2006/relationships/image" Target="../media/image431.png"/><Relationship Id="rId3" Type="http://schemas.openxmlformats.org/officeDocument/2006/relationships/image" Target="../media/image341.png"/><Relationship Id="rId12" Type="http://schemas.openxmlformats.org/officeDocument/2006/relationships/image" Target="../media/image350.png"/><Relationship Id="rId17" Type="http://schemas.openxmlformats.org/officeDocument/2006/relationships/image" Target="../media/image355.png"/><Relationship Id="rId25" Type="http://schemas.openxmlformats.org/officeDocument/2006/relationships/image" Target="../media/image363.png"/><Relationship Id="rId33" Type="http://schemas.openxmlformats.org/officeDocument/2006/relationships/image" Target="../media/image371.png"/><Relationship Id="rId38" Type="http://schemas.openxmlformats.org/officeDocument/2006/relationships/image" Target="../media/image376.png"/><Relationship Id="rId46" Type="http://schemas.openxmlformats.org/officeDocument/2006/relationships/image" Target="../media/image384.png"/><Relationship Id="rId59" Type="http://schemas.openxmlformats.org/officeDocument/2006/relationships/image" Target="../media/image397.png"/><Relationship Id="rId67" Type="http://schemas.openxmlformats.org/officeDocument/2006/relationships/image" Target="../media/image405.png"/><Relationship Id="rId20" Type="http://schemas.openxmlformats.org/officeDocument/2006/relationships/image" Target="../media/image358.png"/><Relationship Id="rId41" Type="http://schemas.openxmlformats.org/officeDocument/2006/relationships/image" Target="../media/image379.png"/><Relationship Id="rId54" Type="http://schemas.openxmlformats.org/officeDocument/2006/relationships/image" Target="../media/image392.png"/><Relationship Id="rId62" Type="http://schemas.openxmlformats.org/officeDocument/2006/relationships/image" Target="../media/image400.png"/><Relationship Id="rId70" Type="http://schemas.openxmlformats.org/officeDocument/2006/relationships/image" Target="../media/image408.png"/><Relationship Id="rId75" Type="http://schemas.openxmlformats.org/officeDocument/2006/relationships/image" Target="../media/image413.png"/><Relationship Id="rId83" Type="http://schemas.openxmlformats.org/officeDocument/2006/relationships/image" Target="../media/image421.png"/><Relationship Id="rId88" Type="http://schemas.openxmlformats.org/officeDocument/2006/relationships/image" Target="../media/image426.png"/><Relationship Id="rId91" Type="http://schemas.openxmlformats.org/officeDocument/2006/relationships/image" Target="../media/image4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4.png"/><Relationship Id="rId15" Type="http://schemas.openxmlformats.org/officeDocument/2006/relationships/image" Target="../media/image353.png"/><Relationship Id="rId23" Type="http://schemas.openxmlformats.org/officeDocument/2006/relationships/image" Target="../media/image361.png"/><Relationship Id="rId28" Type="http://schemas.openxmlformats.org/officeDocument/2006/relationships/image" Target="../media/image366.png"/><Relationship Id="rId36" Type="http://schemas.openxmlformats.org/officeDocument/2006/relationships/image" Target="../media/image374.png"/><Relationship Id="rId49" Type="http://schemas.openxmlformats.org/officeDocument/2006/relationships/image" Target="../media/image387.png"/><Relationship Id="rId57" Type="http://schemas.openxmlformats.org/officeDocument/2006/relationships/image" Target="../media/image395.png"/><Relationship Id="rId10" Type="http://schemas.openxmlformats.org/officeDocument/2006/relationships/image" Target="../media/image348.png"/><Relationship Id="rId31" Type="http://schemas.openxmlformats.org/officeDocument/2006/relationships/image" Target="../media/image369.png"/><Relationship Id="rId44" Type="http://schemas.openxmlformats.org/officeDocument/2006/relationships/image" Target="../media/image382.png"/><Relationship Id="rId52" Type="http://schemas.openxmlformats.org/officeDocument/2006/relationships/image" Target="../media/image390.png"/><Relationship Id="rId60" Type="http://schemas.openxmlformats.org/officeDocument/2006/relationships/image" Target="../media/image398.png"/><Relationship Id="rId65" Type="http://schemas.openxmlformats.org/officeDocument/2006/relationships/image" Target="../media/image403.png"/><Relationship Id="rId73" Type="http://schemas.openxmlformats.org/officeDocument/2006/relationships/image" Target="../media/image411.png"/><Relationship Id="rId78" Type="http://schemas.openxmlformats.org/officeDocument/2006/relationships/image" Target="../media/image416.png"/><Relationship Id="rId81" Type="http://schemas.openxmlformats.org/officeDocument/2006/relationships/image" Target="../media/image419.png"/><Relationship Id="rId86" Type="http://schemas.openxmlformats.org/officeDocument/2006/relationships/image" Target="../media/image424.png"/><Relationship Id="rId94" Type="http://schemas.openxmlformats.org/officeDocument/2006/relationships/image" Target="../media/image432.png"/><Relationship Id="rId4" Type="http://schemas.openxmlformats.org/officeDocument/2006/relationships/image" Target="../media/image342.png"/><Relationship Id="rId9" Type="http://schemas.openxmlformats.org/officeDocument/2006/relationships/image" Target="../media/image347.png"/><Relationship Id="rId13" Type="http://schemas.openxmlformats.org/officeDocument/2006/relationships/image" Target="../media/image351.png"/><Relationship Id="rId18" Type="http://schemas.openxmlformats.org/officeDocument/2006/relationships/image" Target="../media/image356.png"/><Relationship Id="rId39" Type="http://schemas.openxmlformats.org/officeDocument/2006/relationships/image" Target="../media/image377.png"/><Relationship Id="rId34" Type="http://schemas.openxmlformats.org/officeDocument/2006/relationships/image" Target="../media/image372.png"/><Relationship Id="rId50" Type="http://schemas.openxmlformats.org/officeDocument/2006/relationships/image" Target="../media/image388.png"/><Relationship Id="rId55" Type="http://schemas.openxmlformats.org/officeDocument/2006/relationships/image" Target="../media/image393.png"/><Relationship Id="rId76" Type="http://schemas.openxmlformats.org/officeDocument/2006/relationships/image" Target="../media/image414.png"/><Relationship Id="rId7" Type="http://schemas.openxmlformats.org/officeDocument/2006/relationships/image" Target="../media/image345.png"/><Relationship Id="rId71" Type="http://schemas.openxmlformats.org/officeDocument/2006/relationships/image" Target="../media/image409.png"/><Relationship Id="rId92" Type="http://schemas.openxmlformats.org/officeDocument/2006/relationships/image" Target="../media/image430.png"/><Relationship Id="rId2" Type="http://schemas.openxmlformats.org/officeDocument/2006/relationships/image" Target="../media/image340.png"/><Relationship Id="rId29" Type="http://schemas.openxmlformats.org/officeDocument/2006/relationships/image" Target="../media/image367.png"/><Relationship Id="rId24" Type="http://schemas.openxmlformats.org/officeDocument/2006/relationships/image" Target="../media/image362.png"/><Relationship Id="rId40" Type="http://schemas.openxmlformats.org/officeDocument/2006/relationships/image" Target="../media/image378.png"/><Relationship Id="rId45" Type="http://schemas.openxmlformats.org/officeDocument/2006/relationships/image" Target="../media/image383.png"/><Relationship Id="rId66" Type="http://schemas.openxmlformats.org/officeDocument/2006/relationships/image" Target="../media/image404.png"/><Relationship Id="rId87" Type="http://schemas.openxmlformats.org/officeDocument/2006/relationships/image" Target="../media/image425.png"/><Relationship Id="rId61" Type="http://schemas.openxmlformats.org/officeDocument/2006/relationships/image" Target="../media/image399.png"/><Relationship Id="rId82" Type="http://schemas.openxmlformats.org/officeDocument/2006/relationships/image" Target="../media/image420.png"/><Relationship Id="rId19" Type="http://schemas.openxmlformats.org/officeDocument/2006/relationships/image" Target="../media/image357.png"/><Relationship Id="rId14" Type="http://schemas.openxmlformats.org/officeDocument/2006/relationships/image" Target="../media/image352.png"/><Relationship Id="rId30" Type="http://schemas.openxmlformats.org/officeDocument/2006/relationships/image" Target="../media/image368.png"/><Relationship Id="rId35" Type="http://schemas.openxmlformats.org/officeDocument/2006/relationships/image" Target="../media/image373.png"/><Relationship Id="rId56" Type="http://schemas.openxmlformats.org/officeDocument/2006/relationships/image" Target="../media/image394.png"/><Relationship Id="rId77" Type="http://schemas.openxmlformats.org/officeDocument/2006/relationships/image" Target="../media/image415.png"/></Relationships>
</file>

<file path=ppt/slides/_rels/slide5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58.png"/><Relationship Id="rId21" Type="http://schemas.openxmlformats.org/officeDocument/2006/relationships/image" Target="../media/image453.png"/><Relationship Id="rId42" Type="http://schemas.openxmlformats.org/officeDocument/2006/relationships/image" Target="../media/image474.png"/><Relationship Id="rId47" Type="http://schemas.openxmlformats.org/officeDocument/2006/relationships/image" Target="../media/image479.png"/><Relationship Id="rId63" Type="http://schemas.openxmlformats.org/officeDocument/2006/relationships/image" Target="../media/image495.png"/><Relationship Id="rId68" Type="http://schemas.openxmlformats.org/officeDocument/2006/relationships/image" Target="../media/image500.png"/><Relationship Id="rId2" Type="http://schemas.openxmlformats.org/officeDocument/2006/relationships/image" Target="../media/image434.png"/><Relationship Id="rId16" Type="http://schemas.openxmlformats.org/officeDocument/2006/relationships/image" Target="../media/image448.png"/><Relationship Id="rId29" Type="http://schemas.openxmlformats.org/officeDocument/2006/relationships/image" Target="../media/image461.png"/><Relationship Id="rId11" Type="http://schemas.openxmlformats.org/officeDocument/2006/relationships/image" Target="../media/image443.png"/><Relationship Id="rId24" Type="http://schemas.openxmlformats.org/officeDocument/2006/relationships/image" Target="../media/image456.png"/><Relationship Id="rId32" Type="http://schemas.openxmlformats.org/officeDocument/2006/relationships/image" Target="../media/image464.png"/><Relationship Id="rId37" Type="http://schemas.openxmlformats.org/officeDocument/2006/relationships/image" Target="../media/image469.png"/><Relationship Id="rId40" Type="http://schemas.openxmlformats.org/officeDocument/2006/relationships/image" Target="../media/image472.png"/><Relationship Id="rId45" Type="http://schemas.openxmlformats.org/officeDocument/2006/relationships/image" Target="../media/image477.png"/><Relationship Id="rId53" Type="http://schemas.openxmlformats.org/officeDocument/2006/relationships/image" Target="../media/image485.png"/><Relationship Id="rId58" Type="http://schemas.openxmlformats.org/officeDocument/2006/relationships/image" Target="../media/image490.png"/><Relationship Id="rId66" Type="http://schemas.openxmlformats.org/officeDocument/2006/relationships/image" Target="../media/image498.png"/><Relationship Id="rId74" Type="http://schemas.openxmlformats.org/officeDocument/2006/relationships/image" Target="../media/image506.png"/><Relationship Id="rId5" Type="http://schemas.openxmlformats.org/officeDocument/2006/relationships/image" Target="../media/image437.png"/><Relationship Id="rId61" Type="http://schemas.openxmlformats.org/officeDocument/2006/relationships/image" Target="../media/image493.png"/><Relationship Id="rId19" Type="http://schemas.openxmlformats.org/officeDocument/2006/relationships/image" Target="../media/image451.png"/><Relationship Id="rId14" Type="http://schemas.openxmlformats.org/officeDocument/2006/relationships/image" Target="../media/image446.png"/><Relationship Id="rId22" Type="http://schemas.openxmlformats.org/officeDocument/2006/relationships/image" Target="../media/image454.png"/><Relationship Id="rId27" Type="http://schemas.openxmlformats.org/officeDocument/2006/relationships/image" Target="../media/image459.png"/><Relationship Id="rId30" Type="http://schemas.openxmlformats.org/officeDocument/2006/relationships/image" Target="../media/image462.png"/><Relationship Id="rId35" Type="http://schemas.openxmlformats.org/officeDocument/2006/relationships/image" Target="../media/image467.png"/><Relationship Id="rId43" Type="http://schemas.openxmlformats.org/officeDocument/2006/relationships/image" Target="../media/image475.png"/><Relationship Id="rId48" Type="http://schemas.openxmlformats.org/officeDocument/2006/relationships/image" Target="../media/image480.png"/><Relationship Id="rId56" Type="http://schemas.openxmlformats.org/officeDocument/2006/relationships/image" Target="../media/image488.png"/><Relationship Id="rId64" Type="http://schemas.openxmlformats.org/officeDocument/2006/relationships/image" Target="../media/image496.png"/><Relationship Id="rId69" Type="http://schemas.openxmlformats.org/officeDocument/2006/relationships/image" Target="../media/image501.png"/><Relationship Id="rId8" Type="http://schemas.openxmlformats.org/officeDocument/2006/relationships/image" Target="../media/image440.png"/><Relationship Id="rId51" Type="http://schemas.openxmlformats.org/officeDocument/2006/relationships/image" Target="../media/image483.png"/><Relationship Id="rId72" Type="http://schemas.openxmlformats.org/officeDocument/2006/relationships/image" Target="../media/image504.png"/><Relationship Id="rId3" Type="http://schemas.openxmlformats.org/officeDocument/2006/relationships/image" Target="../media/image435.png"/><Relationship Id="rId12" Type="http://schemas.openxmlformats.org/officeDocument/2006/relationships/image" Target="../media/image444.png"/><Relationship Id="rId17" Type="http://schemas.openxmlformats.org/officeDocument/2006/relationships/image" Target="../media/image449.png"/><Relationship Id="rId25" Type="http://schemas.openxmlformats.org/officeDocument/2006/relationships/image" Target="../media/image457.png"/><Relationship Id="rId33" Type="http://schemas.openxmlformats.org/officeDocument/2006/relationships/image" Target="../media/image465.png"/><Relationship Id="rId38" Type="http://schemas.openxmlformats.org/officeDocument/2006/relationships/image" Target="../media/image470.png"/><Relationship Id="rId46" Type="http://schemas.openxmlformats.org/officeDocument/2006/relationships/image" Target="../media/image478.png"/><Relationship Id="rId59" Type="http://schemas.openxmlformats.org/officeDocument/2006/relationships/image" Target="../media/image491.png"/><Relationship Id="rId67" Type="http://schemas.openxmlformats.org/officeDocument/2006/relationships/image" Target="../media/image499.png"/><Relationship Id="rId20" Type="http://schemas.openxmlformats.org/officeDocument/2006/relationships/image" Target="../media/image452.png"/><Relationship Id="rId41" Type="http://schemas.openxmlformats.org/officeDocument/2006/relationships/image" Target="../media/image473.png"/><Relationship Id="rId54" Type="http://schemas.openxmlformats.org/officeDocument/2006/relationships/image" Target="../media/image486.png"/><Relationship Id="rId62" Type="http://schemas.openxmlformats.org/officeDocument/2006/relationships/image" Target="../media/image494.png"/><Relationship Id="rId70" Type="http://schemas.openxmlformats.org/officeDocument/2006/relationships/image" Target="../media/image502.png"/><Relationship Id="rId75" Type="http://schemas.openxmlformats.org/officeDocument/2006/relationships/image" Target="../media/image5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8.png"/><Relationship Id="rId15" Type="http://schemas.openxmlformats.org/officeDocument/2006/relationships/image" Target="../media/image447.png"/><Relationship Id="rId23" Type="http://schemas.openxmlformats.org/officeDocument/2006/relationships/image" Target="../media/image455.png"/><Relationship Id="rId28" Type="http://schemas.openxmlformats.org/officeDocument/2006/relationships/image" Target="../media/image460.png"/><Relationship Id="rId36" Type="http://schemas.openxmlformats.org/officeDocument/2006/relationships/image" Target="../media/image468.png"/><Relationship Id="rId49" Type="http://schemas.openxmlformats.org/officeDocument/2006/relationships/image" Target="../media/image481.png"/><Relationship Id="rId57" Type="http://schemas.openxmlformats.org/officeDocument/2006/relationships/image" Target="../media/image489.png"/><Relationship Id="rId10" Type="http://schemas.openxmlformats.org/officeDocument/2006/relationships/image" Target="../media/image442.png"/><Relationship Id="rId31" Type="http://schemas.openxmlformats.org/officeDocument/2006/relationships/image" Target="../media/image463.png"/><Relationship Id="rId44" Type="http://schemas.openxmlformats.org/officeDocument/2006/relationships/image" Target="../media/image476.png"/><Relationship Id="rId52" Type="http://schemas.openxmlformats.org/officeDocument/2006/relationships/image" Target="../media/image484.png"/><Relationship Id="rId60" Type="http://schemas.openxmlformats.org/officeDocument/2006/relationships/image" Target="../media/image492.png"/><Relationship Id="rId65" Type="http://schemas.openxmlformats.org/officeDocument/2006/relationships/image" Target="../media/image497.png"/><Relationship Id="rId73" Type="http://schemas.openxmlformats.org/officeDocument/2006/relationships/image" Target="../media/image505.png"/><Relationship Id="rId4" Type="http://schemas.openxmlformats.org/officeDocument/2006/relationships/image" Target="../media/image436.png"/><Relationship Id="rId9" Type="http://schemas.openxmlformats.org/officeDocument/2006/relationships/image" Target="../media/image441.png"/><Relationship Id="rId13" Type="http://schemas.openxmlformats.org/officeDocument/2006/relationships/image" Target="../media/image445.png"/><Relationship Id="rId18" Type="http://schemas.openxmlformats.org/officeDocument/2006/relationships/image" Target="../media/image450.png"/><Relationship Id="rId39" Type="http://schemas.openxmlformats.org/officeDocument/2006/relationships/image" Target="../media/image471.png"/><Relationship Id="rId34" Type="http://schemas.openxmlformats.org/officeDocument/2006/relationships/image" Target="../media/image466.png"/><Relationship Id="rId50" Type="http://schemas.openxmlformats.org/officeDocument/2006/relationships/image" Target="../media/image482.png"/><Relationship Id="rId55" Type="http://schemas.openxmlformats.org/officeDocument/2006/relationships/image" Target="../media/image487.png"/><Relationship Id="rId76" Type="http://schemas.openxmlformats.org/officeDocument/2006/relationships/image" Target="../media/image508.png"/><Relationship Id="rId7" Type="http://schemas.openxmlformats.org/officeDocument/2006/relationships/image" Target="../media/image439.png"/><Relationship Id="rId71" Type="http://schemas.openxmlformats.org/officeDocument/2006/relationships/image" Target="../media/image50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33.png"/><Relationship Id="rId21" Type="http://schemas.openxmlformats.org/officeDocument/2006/relationships/image" Target="../media/image528.png"/><Relationship Id="rId42" Type="http://schemas.openxmlformats.org/officeDocument/2006/relationships/image" Target="../media/image549.png"/><Relationship Id="rId47" Type="http://schemas.openxmlformats.org/officeDocument/2006/relationships/image" Target="../media/image554.png"/><Relationship Id="rId63" Type="http://schemas.openxmlformats.org/officeDocument/2006/relationships/image" Target="../media/image570.png"/><Relationship Id="rId68" Type="http://schemas.openxmlformats.org/officeDocument/2006/relationships/image" Target="../media/image575.png"/><Relationship Id="rId84" Type="http://schemas.openxmlformats.org/officeDocument/2006/relationships/image" Target="../media/image591.png"/><Relationship Id="rId89" Type="http://schemas.openxmlformats.org/officeDocument/2006/relationships/image" Target="../media/image596.png"/><Relationship Id="rId16" Type="http://schemas.openxmlformats.org/officeDocument/2006/relationships/image" Target="../media/image523.png"/><Relationship Id="rId11" Type="http://schemas.openxmlformats.org/officeDocument/2006/relationships/image" Target="../media/image518.png"/><Relationship Id="rId32" Type="http://schemas.openxmlformats.org/officeDocument/2006/relationships/image" Target="../media/image539.png"/><Relationship Id="rId37" Type="http://schemas.openxmlformats.org/officeDocument/2006/relationships/image" Target="../media/image544.png"/><Relationship Id="rId53" Type="http://schemas.openxmlformats.org/officeDocument/2006/relationships/image" Target="../media/image560.png"/><Relationship Id="rId58" Type="http://schemas.openxmlformats.org/officeDocument/2006/relationships/image" Target="../media/image565.png"/><Relationship Id="rId74" Type="http://schemas.openxmlformats.org/officeDocument/2006/relationships/image" Target="../media/image581.png"/><Relationship Id="rId79" Type="http://schemas.openxmlformats.org/officeDocument/2006/relationships/image" Target="../media/image586.png"/><Relationship Id="rId5" Type="http://schemas.openxmlformats.org/officeDocument/2006/relationships/image" Target="../media/image512.png"/><Relationship Id="rId90" Type="http://schemas.openxmlformats.org/officeDocument/2006/relationships/image" Target="../media/image597.png"/><Relationship Id="rId14" Type="http://schemas.openxmlformats.org/officeDocument/2006/relationships/image" Target="../media/image521.png"/><Relationship Id="rId22" Type="http://schemas.openxmlformats.org/officeDocument/2006/relationships/image" Target="../media/image529.png"/><Relationship Id="rId27" Type="http://schemas.openxmlformats.org/officeDocument/2006/relationships/image" Target="../media/image534.png"/><Relationship Id="rId30" Type="http://schemas.openxmlformats.org/officeDocument/2006/relationships/image" Target="../media/image537.png"/><Relationship Id="rId35" Type="http://schemas.openxmlformats.org/officeDocument/2006/relationships/image" Target="../media/image542.png"/><Relationship Id="rId43" Type="http://schemas.openxmlformats.org/officeDocument/2006/relationships/image" Target="../media/image550.png"/><Relationship Id="rId48" Type="http://schemas.openxmlformats.org/officeDocument/2006/relationships/image" Target="../media/image555.png"/><Relationship Id="rId56" Type="http://schemas.openxmlformats.org/officeDocument/2006/relationships/image" Target="../media/image563.png"/><Relationship Id="rId64" Type="http://schemas.openxmlformats.org/officeDocument/2006/relationships/image" Target="../media/image571.png"/><Relationship Id="rId69" Type="http://schemas.openxmlformats.org/officeDocument/2006/relationships/image" Target="../media/image576.png"/><Relationship Id="rId77" Type="http://schemas.openxmlformats.org/officeDocument/2006/relationships/image" Target="../media/image584.png"/><Relationship Id="rId8" Type="http://schemas.openxmlformats.org/officeDocument/2006/relationships/image" Target="../media/image515.png"/><Relationship Id="rId51" Type="http://schemas.openxmlformats.org/officeDocument/2006/relationships/image" Target="../media/image558.png"/><Relationship Id="rId72" Type="http://schemas.openxmlformats.org/officeDocument/2006/relationships/image" Target="../media/image579.png"/><Relationship Id="rId80" Type="http://schemas.openxmlformats.org/officeDocument/2006/relationships/image" Target="../media/image587.png"/><Relationship Id="rId85" Type="http://schemas.openxmlformats.org/officeDocument/2006/relationships/image" Target="../media/image592.png"/><Relationship Id="rId3" Type="http://schemas.openxmlformats.org/officeDocument/2006/relationships/image" Target="../media/image510.png"/><Relationship Id="rId12" Type="http://schemas.openxmlformats.org/officeDocument/2006/relationships/image" Target="../media/image519.png"/><Relationship Id="rId17" Type="http://schemas.openxmlformats.org/officeDocument/2006/relationships/image" Target="../media/image524.png"/><Relationship Id="rId25" Type="http://schemas.openxmlformats.org/officeDocument/2006/relationships/image" Target="../media/image532.png"/><Relationship Id="rId33" Type="http://schemas.openxmlformats.org/officeDocument/2006/relationships/image" Target="../media/image540.png"/><Relationship Id="rId38" Type="http://schemas.openxmlformats.org/officeDocument/2006/relationships/image" Target="../media/image545.png"/><Relationship Id="rId46" Type="http://schemas.openxmlformats.org/officeDocument/2006/relationships/image" Target="../media/image553.png"/><Relationship Id="rId59" Type="http://schemas.openxmlformats.org/officeDocument/2006/relationships/image" Target="../media/image566.png"/><Relationship Id="rId67" Type="http://schemas.openxmlformats.org/officeDocument/2006/relationships/image" Target="../media/image574.png"/><Relationship Id="rId20" Type="http://schemas.openxmlformats.org/officeDocument/2006/relationships/image" Target="../media/image527.png"/><Relationship Id="rId41" Type="http://schemas.openxmlformats.org/officeDocument/2006/relationships/image" Target="../media/image548.png"/><Relationship Id="rId54" Type="http://schemas.openxmlformats.org/officeDocument/2006/relationships/image" Target="../media/image561.png"/><Relationship Id="rId62" Type="http://schemas.openxmlformats.org/officeDocument/2006/relationships/image" Target="../media/image569.png"/><Relationship Id="rId70" Type="http://schemas.openxmlformats.org/officeDocument/2006/relationships/image" Target="../media/image577.png"/><Relationship Id="rId75" Type="http://schemas.openxmlformats.org/officeDocument/2006/relationships/image" Target="../media/image582.png"/><Relationship Id="rId83" Type="http://schemas.openxmlformats.org/officeDocument/2006/relationships/image" Target="../media/image590.png"/><Relationship Id="rId88" Type="http://schemas.openxmlformats.org/officeDocument/2006/relationships/image" Target="../media/image595.png"/><Relationship Id="rId91" Type="http://schemas.openxmlformats.org/officeDocument/2006/relationships/image" Target="../media/image5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3.png"/><Relationship Id="rId15" Type="http://schemas.openxmlformats.org/officeDocument/2006/relationships/image" Target="../media/image522.png"/><Relationship Id="rId23" Type="http://schemas.openxmlformats.org/officeDocument/2006/relationships/image" Target="../media/image530.png"/><Relationship Id="rId28" Type="http://schemas.openxmlformats.org/officeDocument/2006/relationships/image" Target="../media/image535.png"/><Relationship Id="rId36" Type="http://schemas.openxmlformats.org/officeDocument/2006/relationships/image" Target="../media/image543.png"/><Relationship Id="rId49" Type="http://schemas.openxmlformats.org/officeDocument/2006/relationships/image" Target="../media/image556.png"/><Relationship Id="rId57" Type="http://schemas.openxmlformats.org/officeDocument/2006/relationships/image" Target="../media/image564.png"/><Relationship Id="rId10" Type="http://schemas.openxmlformats.org/officeDocument/2006/relationships/image" Target="../media/image517.png"/><Relationship Id="rId31" Type="http://schemas.openxmlformats.org/officeDocument/2006/relationships/image" Target="../media/image538.png"/><Relationship Id="rId44" Type="http://schemas.openxmlformats.org/officeDocument/2006/relationships/image" Target="../media/image551.png"/><Relationship Id="rId52" Type="http://schemas.openxmlformats.org/officeDocument/2006/relationships/image" Target="../media/image559.png"/><Relationship Id="rId60" Type="http://schemas.openxmlformats.org/officeDocument/2006/relationships/image" Target="../media/image567.png"/><Relationship Id="rId65" Type="http://schemas.openxmlformats.org/officeDocument/2006/relationships/image" Target="../media/image572.png"/><Relationship Id="rId73" Type="http://schemas.openxmlformats.org/officeDocument/2006/relationships/image" Target="../media/image580.png"/><Relationship Id="rId78" Type="http://schemas.openxmlformats.org/officeDocument/2006/relationships/image" Target="../media/image585.png"/><Relationship Id="rId81" Type="http://schemas.openxmlformats.org/officeDocument/2006/relationships/image" Target="../media/image588.png"/><Relationship Id="rId86" Type="http://schemas.openxmlformats.org/officeDocument/2006/relationships/image" Target="../media/image593.png"/><Relationship Id="rId4" Type="http://schemas.openxmlformats.org/officeDocument/2006/relationships/image" Target="../media/image511.png"/><Relationship Id="rId9" Type="http://schemas.openxmlformats.org/officeDocument/2006/relationships/image" Target="../media/image516.png"/><Relationship Id="rId13" Type="http://schemas.openxmlformats.org/officeDocument/2006/relationships/image" Target="../media/image520.png"/><Relationship Id="rId18" Type="http://schemas.openxmlformats.org/officeDocument/2006/relationships/image" Target="../media/image525.png"/><Relationship Id="rId39" Type="http://schemas.openxmlformats.org/officeDocument/2006/relationships/image" Target="../media/image546.png"/><Relationship Id="rId34" Type="http://schemas.openxmlformats.org/officeDocument/2006/relationships/image" Target="../media/image541.png"/><Relationship Id="rId50" Type="http://schemas.openxmlformats.org/officeDocument/2006/relationships/image" Target="../media/image557.png"/><Relationship Id="rId55" Type="http://schemas.openxmlformats.org/officeDocument/2006/relationships/image" Target="../media/image562.png"/><Relationship Id="rId76" Type="http://schemas.openxmlformats.org/officeDocument/2006/relationships/image" Target="../media/image583.png"/><Relationship Id="rId7" Type="http://schemas.openxmlformats.org/officeDocument/2006/relationships/image" Target="../media/image514.png"/><Relationship Id="rId71" Type="http://schemas.openxmlformats.org/officeDocument/2006/relationships/image" Target="../media/image578.png"/><Relationship Id="rId2" Type="http://schemas.openxmlformats.org/officeDocument/2006/relationships/image" Target="../media/image509.png"/><Relationship Id="rId29" Type="http://schemas.openxmlformats.org/officeDocument/2006/relationships/image" Target="../media/image536.png"/><Relationship Id="rId24" Type="http://schemas.openxmlformats.org/officeDocument/2006/relationships/image" Target="../media/image531.png"/><Relationship Id="rId40" Type="http://schemas.openxmlformats.org/officeDocument/2006/relationships/image" Target="../media/image547.png"/><Relationship Id="rId45" Type="http://schemas.openxmlformats.org/officeDocument/2006/relationships/image" Target="../media/image552.png"/><Relationship Id="rId66" Type="http://schemas.openxmlformats.org/officeDocument/2006/relationships/image" Target="../media/image573.png"/><Relationship Id="rId87" Type="http://schemas.openxmlformats.org/officeDocument/2006/relationships/image" Target="../media/image594.png"/><Relationship Id="rId61" Type="http://schemas.openxmlformats.org/officeDocument/2006/relationships/image" Target="../media/image568.png"/><Relationship Id="rId82" Type="http://schemas.openxmlformats.org/officeDocument/2006/relationships/image" Target="../media/image589.png"/><Relationship Id="rId19" Type="http://schemas.openxmlformats.org/officeDocument/2006/relationships/image" Target="../media/image526.png"/></Relationships>
</file>

<file path=ppt/slides/_rels/slide5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23.png"/><Relationship Id="rId117" Type="http://schemas.openxmlformats.org/officeDocument/2006/relationships/image" Target="../media/image714.png"/><Relationship Id="rId21" Type="http://schemas.openxmlformats.org/officeDocument/2006/relationships/image" Target="../media/image618.png"/><Relationship Id="rId42" Type="http://schemas.openxmlformats.org/officeDocument/2006/relationships/image" Target="../media/image639.png"/><Relationship Id="rId47" Type="http://schemas.openxmlformats.org/officeDocument/2006/relationships/image" Target="../media/image644.png"/><Relationship Id="rId63" Type="http://schemas.openxmlformats.org/officeDocument/2006/relationships/image" Target="../media/image660.png"/><Relationship Id="rId68" Type="http://schemas.openxmlformats.org/officeDocument/2006/relationships/image" Target="../media/image665.png"/><Relationship Id="rId84" Type="http://schemas.openxmlformats.org/officeDocument/2006/relationships/image" Target="../media/image681.png"/><Relationship Id="rId89" Type="http://schemas.openxmlformats.org/officeDocument/2006/relationships/image" Target="../media/image686.png"/><Relationship Id="rId112" Type="http://schemas.openxmlformats.org/officeDocument/2006/relationships/image" Target="../media/image709.png"/><Relationship Id="rId16" Type="http://schemas.openxmlformats.org/officeDocument/2006/relationships/image" Target="../media/image613.png"/><Relationship Id="rId107" Type="http://schemas.openxmlformats.org/officeDocument/2006/relationships/image" Target="../media/image704.png"/><Relationship Id="rId11" Type="http://schemas.openxmlformats.org/officeDocument/2006/relationships/image" Target="../media/image608.png"/><Relationship Id="rId32" Type="http://schemas.openxmlformats.org/officeDocument/2006/relationships/image" Target="../media/image629.png"/><Relationship Id="rId37" Type="http://schemas.openxmlformats.org/officeDocument/2006/relationships/image" Target="../media/image634.png"/><Relationship Id="rId53" Type="http://schemas.openxmlformats.org/officeDocument/2006/relationships/image" Target="../media/image650.png"/><Relationship Id="rId58" Type="http://schemas.openxmlformats.org/officeDocument/2006/relationships/image" Target="../media/image655.png"/><Relationship Id="rId74" Type="http://schemas.openxmlformats.org/officeDocument/2006/relationships/image" Target="../media/image671.png"/><Relationship Id="rId79" Type="http://schemas.openxmlformats.org/officeDocument/2006/relationships/image" Target="../media/image676.png"/><Relationship Id="rId102" Type="http://schemas.openxmlformats.org/officeDocument/2006/relationships/image" Target="../media/image699.png"/><Relationship Id="rId5" Type="http://schemas.openxmlformats.org/officeDocument/2006/relationships/image" Target="../media/image602.png"/><Relationship Id="rId90" Type="http://schemas.openxmlformats.org/officeDocument/2006/relationships/image" Target="../media/image687.png"/><Relationship Id="rId95" Type="http://schemas.openxmlformats.org/officeDocument/2006/relationships/image" Target="../media/image692.png"/><Relationship Id="rId22" Type="http://schemas.openxmlformats.org/officeDocument/2006/relationships/image" Target="../media/image619.png"/><Relationship Id="rId27" Type="http://schemas.openxmlformats.org/officeDocument/2006/relationships/image" Target="../media/image624.png"/><Relationship Id="rId43" Type="http://schemas.openxmlformats.org/officeDocument/2006/relationships/image" Target="../media/image640.png"/><Relationship Id="rId48" Type="http://schemas.openxmlformats.org/officeDocument/2006/relationships/image" Target="../media/image645.png"/><Relationship Id="rId64" Type="http://schemas.openxmlformats.org/officeDocument/2006/relationships/image" Target="../media/image661.png"/><Relationship Id="rId69" Type="http://schemas.openxmlformats.org/officeDocument/2006/relationships/image" Target="../media/image666.png"/><Relationship Id="rId113" Type="http://schemas.openxmlformats.org/officeDocument/2006/relationships/image" Target="../media/image710.png"/><Relationship Id="rId118" Type="http://schemas.openxmlformats.org/officeDocument/2006/relationships/image" Target="../media/image715.png"/><Relationship Id="rId80" Type="http://schemas.openxmlformats.org/officeDocument/2006/relationships/image" Target="../media/image677.png"/><Relationship Id="rId85" Type="http://schemas.openxmlformats.org/officeDocument/2006/relationships/image" Target="../media/image682.png"/><Relationship Id="rId12" Type="http://schemas.openxmlformats.org/officeDocument/2006/relationships/image" Target="../media/image609.png"/><Relationship Id="rId17" Type="http://schemas.openxmlformats.org/officeDocument/2006/relationships/image" Target="../media/image614.png"/><Relationship Id="rId33" Type="http://schemas.openxmlformats.org/officeDocument/2006/relationships/image" Target="../media/image630.png"/><Relationship Id="rId38" Type="http://schemas.openxmlformats.org/officeDocument/2006/relationships/image" Target="../media/image635.png"/><Relationship Id="rId59" Type="http://schemas.openxmlformats.org/officeDocument/2006/relationships/image" Target="../media/image656.png"/><Relationship Id="rId103" Type="http://schemas.openxmlformats.org/officeDocument/2006/relationships/image" Target="../media/image700.png"/><Relationship Id="rId108" Type="http://schemas.openxmlformats.org/officeDocument/2006/relationships/image" Target="../media/image705.png"/><Relationship Id="rId54" Type="http://schemas.openxmlformats.org/officeDocument/2006/relationships/image" Target="../media/image651.png"/><Relationship Id="rId70" Type="http://schemas.openxmlformats.org/officeDocument/2006/relationships/image" Target="../media/image667.png"/><Relationship Id="rId75" Type="http://schemas.openxmlformats.org/officeDocument/2006/relationships/image" Target="../media/image672.png"/><Relationship Id="rId91" Type="http://schemas.openxmlformats.org/officeDocument/2006/relationships/image" Target="../media/image688.png"/><Relationship Id="rId96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23" Type="http://schemas.openxmlformats.org/officeDocument/2006/relationships/image" Target="../media/image620.png"/><Relationship Id="rId28" Type="http://schemas.openxmlformats.org/officeDocument/2006/relationships/image" Target="../media/image625.png"/><Relationship Id="rId49" Type="http://schemas.openxmlformats.org/officeDocument/2006/relationships/image" Target="../media/image646.png"/><Relationship Id="rId114" Type="http://schemas.openxmlformats.org/officeDocument/2006/relationships/image" Target="../media/image711.png"/><Relationship Id="rId119" Type="http://schemas.openxmlformats.org/officeDocument/2006/relationships/image" Target="../media/image716.png"/><Relationship Id="rId44" Type="http://schemas.openxmlformats.org/officeDocument/2006/relationships/image" Target="../media/image641.png"/><Relationship Id="rId60" Type="http://schemas.openxmlformats.org/officeDocument/2006/relationships/image" Target="../media/image657.png"/><Relationship Id="rId65" Type="http://schemas.openxmlformats.org/officeDocument/2006/relationships/image" Target="../media/image662.png"/><Relationship Id="rId81" Type="http://schemas.openxmlformats.org/officeDocument/2006/relationships/image" Target="../media/image678.png"/><Relationship Id="rId86" Type="http://schemas.openxmlformats.org/officeDocument/2006/relationships/image" Target="../media/image683.png"/><Relationship Id="rId4" Type="http://schemas.openxmlformats.org/officeDocument/2006/relationships/image" Target="../media/image601.png"/><Relationship Id="rId9" Type="http://schemas.openxmlformats.org/officeDocument/2006/relationships/image" Target="../media/image606.png"/><Relationship Id="rId13" Type="http://schemas.openxmlformats.org/officeDocument/2006/relationships/image" Target="../media/image610.png"/><Relationship Id="rId18" Type="http://schemas.openxmlformats.org/officeDocument/2006/relationships/image" Target="../media/image615.png"/><Relationship Id="rId39" Type="http://schemas.openxmlformats.org/officeDocument/2006/relationships/image" Target="../media/image636.png"/><Relationship Id="rId109" Type="http://schemas.openxmlformats.org/officeDocument/2006/relationships/image" Target="../media/image706.png"/><Relationship Id="rId34" Type="http://schemas.openxmlformats.org/officeDocument/2006/relationships/image" Target="../media/image631.png"/><Relationship Id="rId50" Type="http://schemas.openxmlformats.org/officeDocument/2006/relationships/image" Target="../media/image647.png"/><Relationship Id="rId55" Type="http://schemas.openxmlformats.org/officeDocument/2006/relationships/image" Target="../media/image652.png"/><Relationship Id="rId76" Type="http://schemas.openxmlformats.org/officeDocument/2006/relationships/image" Target="../media/image673.png"/><Relationship Id="rId97" Type="http://schemas.openxmlformats.org/officeDocument/2006/relationships/image" Target="../media/image694.png"/><Relationship Id="rId104" Type="http://schemas.openxmlformats.org/officeDocument/2006/relationships/image" Target="../media/image701.png"/><Relationship Id="rId120" Type="http://schemas.openxmlformats.org/officeDocument/2006/relationships/image" Target="../media/image717.png"/><Relationship Id="rId7" Type="http://schemas.openxmlformats.org/officeDocument/2006/relationships/image" Target="../media/image604.png"/><Relationship Id="rId71" Type="http://schemas.openxmlformats.org/officeDocument/2006/relationships/image" Target="../media/image668.png"/><Relationship Id="rId92" Type="http://schemas.openxmlformats.org/officeDocument/2006/relationships/image" Target="../media/image689.png"/><Relationship Id="rId2" Type="http://schemas.openxmlformats.org/officeDocument/2006/relationships/image" Target="../media/image599.png"/><Relationship Id="rId29" Type="http://schemas.openxmlformats.org/officeDocument/2006/relationships/image" Target="../media/image626.png"/><Relationship Id="rId24" Type="http://schemas.openxmlformats.org/officeDocument/2006/relationships/image" Target="../media/image621.png"/><Relationship Id="rId40" Type="http://schemas.openxmlformats.org/officeDocument/2006/relationships/image" Target="../media/image637.png"/><Relationship Id="rId45" Type="http://schemas.openxmlformats.org/officeDocument/2006/relationships/image" Target="../media/image642.png"/><Relationship Id="rId66" Type="http://schemas.openxmlformats.org/officeDocument/2006/relationships/image" Target="../media/image663.png"/><Relationship Id="rId87" Type="http://schemas.openxmlformats.org/officeDocument/2006/relationships/image" Target="../media/image684.png"/><Relationship Id="rId110" Type="http://schemas.openxmlformats.org/officeDocument/2006/relationships/image" Target="../media/image707.png"/><Relationship Id="rId115" Type="http://schemas.openxmlformats.org/officeDocument/2006/relationships/image" Target="../media/image712.png"/><Relationship Id="rId61" Type="http://schemas.openxmlformats.org/officeDocument/2006/relationships/image" Target="../media/image658.png"/><Relationship Id="rId82" Type="http://schemas.openxmlformats.org/officeDocument/2006/relationships/image" Target="../media/image679.png"/><Relationship Id="rId19" Type="http://schemas.openxmlformats.org/officeDocument/2006/relationships/image" Target="../media/image616.png"/><Relationship Id="rId14" Type="http://schemas.openxmlformats.org/officeDocument/2006/relationships/image" Target="../media/image611.png"/><Relationship Id="rId30" Type="http://schemas.openxmlformats.org/officeDocument/2006/relationships/image" Target="../media/image627.png"/><Relationship Id="rId35" Type="http://schemas.openxmlformats.org/officeDocument/2006/relationships/image" Target="../media/image632.png"/><Relationship Id="rId56" Type="http://schemas.openxmlformats.org/officeDocument/2006/relationships/image" Target="../media/image653.png"/><Relationship Id="rId77" Type="http://schemas.openxmlformats.org/officeDocument/2006/relationships/image" Target="../media/image674.png"/><Relationship Id="rId100" Type="http://schemas.openxmlformats.org/officeDocument/2006/relationships/image" Target="../media/image697.png"/><Relationship Id="rId105" Type="http://schemas.openxmlformats.org/officeDocument/2006/relationships/image" Target="../media/image702.png"/><Relationship Id="rId8" Type="http://schemas.openxmlformats.org/officeDocument/2006/relationships/image" Target="../media/image605.png"/><Relationship Id="rId51" Type="http://schemas.openxmlformats.org/officeDocument/2006/relationships/image" Target="../media/image648.png"/><Relationship Id="rId72" Type="http://schemas.openxmlformats.org/officeDocument/2006/relationships/image" Target="../media/image669.png"/><Relationship Id="rId93" Type="http://schemas.openxmlformats.org/officeDocument/2006/relationships/image" Target="../media/image690.png"/><Relationship Id="rId98" Type="http://schemas.openxmlformats.org/officeDocument/2006/relationships/image" Target="../media/image695.png"/><Relationship Id="rId121" Type="http://schemas.openxmlformats.org/officeDocument/2006/relationships/image" Target="../media/image718.png"/><Relationship Id="rId3" Type="http://schemas.openxmlformats.org/officeDocument/2006/relationships/image" Target="../media/image600.png"/><Relationship Id="rId25" Type="http://schemas.openxmlformats.org/officeDocument/2006/relationships/image" Target="../media/image622.png"/><Relationship Id="rId46" Type="http://schemas.openxmlformats.org/officeDocument/2006/relationships/image" Target="../media/image643.png"/><Relationship Id="rId67" Type="http://schemas.openxmlformats.org/officeDocument/2006/relationships/image" Target="../media/image664.png"/><Relationship Id="rId116" Type="http://schemas.openxmlformats.org/officeDocument/2006/relationships/image" Target="../media/image713.png"/><Relationship Id="rId20" Type="http://schemas.openxmlformats.org/officeDocument/2006/relationships/image" Target="../media/image617.png"/><Relationship Id="rId41" Type="http://schemas.openxmlformats.org/officeDocument/2006/relationships/image" Target="../media/image638.png"/><Relationship Id="rId62" Type="http://schemas.openxmlformats.org/officeDocument/2006/relationships/image" Target="../media/image659.png"/><Relationship Id="rId83" Type="http://schemas.openxmlformats.org/officeDocument/2006/relationships/image" Target="../media/image680.png"/><Relationship Id="rId88" Type="http://schemas.openxmlformats.org/officeDocument/2006/relationships/image" Target="../media/image685.png"/><Relationship Id="rId111" Type="http://schemas.openxmlformats.org/officeDocument/2006/relationships/image" Target="../media/image708.png"/><Relationship Id="rId15" Type="http://schemas.openxmlformats.org/officeDocument/2006/relationships/image" Target="../media/image612.png"/><Relationship Id="rId36" Type="http://schemas.openxmlformats.org/officeDocument/2006/relationships/image" Target="../media/image633.png"/><Relationship Id="rId57" Type="http://schemas.openxmlformats.org/officeDocument/2006/relationships/image" Target="../media/image654.png"/><Relationship Id="rId106" Type="http://schemas.openxmlformats.org/officeDocument/2006/relationships/image" Target="../media/image703.png"/><Relationship Id="rId10" Type="http://schemas.openxmlformats.org/officeDocument/2006/relationships/image" Target="../media/image607.png"/><Relationship Id="rId31" Type="http://schemas.openxmlformats.org/officeDocument/2006/relationships/image" Target="../media/image628.png"/><Relationship Id="rId52" Type="http://schemas.openxmlformats.org/officeDocument/2006/relationships/image" Target="../media/image649.png"/><Relationship Id="rId73" Type="http://schemas.openxmlformats.org/officeDocument/2006/relationships/image" Target="../media/image670.png"/><Relationship Id="rId78" Type="http://schemas.openxmlformats.org/officeDocument/2006/relationships/image" Target="../media/image675.png"/><Relationship Id="rId94" Type="http://schemas.openxmlformats.org/officeDocument/2006/relationships/image" Target="../media/image691.png"/><Relationship Id="rId99" Type="http://schemas.openxmlformats.org/officeDocument/2006/relationships/image" Target="../media/image696.png"/><Relationship Id="rId101" Type="http://schemas.openxmlformats.org/officeDocument/2006/relationships/image" Target="../media/image69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pto-textbook.com/" TargetMode="External"/><Relationship Id="rId2" Type="http://schemas.openxmlformats.org/officeDocument/2006/relationships/image" Target="../media/image71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44.png"/><Relationship Id="rId21" Type="http://schemas.openxmlformats.org/officeDocument/2006/relationships/image" Target="../media/image739.png"/><Relationship Id="rId34" Type="http://schemas.openxmlformats.org/officeDocument/2006/relationships/image" Target="../media/image752.png"/><Relationship Id="rId42" Type="http://schemas.openxmlformats.org/officeDocument/2006/relationships/image" Target="../media/image760.png"/><Relationship Id="rId47" Type="http://schemas.openxmlformats.org/officeDocument/2006/relationships/image" Target="../media/image765.png"/><Relationship Id="rId50" Type="http://schemas.openxmlformats.org/officeDocument/2006/relationships/image" Target="../media/image768.png"/><Relationship Id="rId55" Type="http://schemas.openxmlformats.org/officeDocument/2006/relationships/image" Target="../media/image773.png"/><Relationship Id="rId63" Type="http://schemas.openxmlformats.org/officeDocument/2006/relationships/image" Target="../media/image781.png"/><Relationship Id="rId7" Type="http://schemas.openxmlformats.org/officeDocument/2006/relationships/image" Target="../media/image725.png"/><Relationship Id="rId2" Type="http://schemas.openxmlformats.org/officeDocument/2006/relationships/image" Target="../media/image720.png"/><Relationship Id="rId16" Type="http://schemas.openxmlformats.org/officeDocument/2006/relationships/image" Target="../media/image734.png"/><Relationship Id="rId29" Type="http://schemas.openxmlformats.org/officeDocument/2006/relationships/image" Target="../media/image747.png"/><Relationship Id="rId11" Type="http://schemas.openxmlformats.org/officeDocument/2006/relationships/image" Target="../media/image729.png"/><Relationship Id="rId24" Type="http://schemas.openxmlformats.org/officeDocument/2006/relationships/image" Target="../media/image742.png"/><Relationship Id="rId32" Type="http://schemas.openxmlformats.org/officeDocument/2006/relationships/image" Target="../media/image750.png"/><Relationship Id="rId37" Type="http://schemas.openxmlformats.org/officeDocument/2006/relationships/image" Target="../media/image755.png"/><Relationship Id="rId40" Type="http://schemas.openxmlformats.org/officeDocument/2006/relationships/image" Target="../media/image758.png"/><Relationship Id="rId45" Type="http://schemas.openxmlformats.org/officeDocument/2006/relationships/image" Target="../media/image763.png"/><Relationship Id="rId53" Type="http://schemas.openxmlformats.org/officeDocument/2006/relationships/image" Target="../media/image771.png"/><Relationship Id="rId58" Type="http://schemas.openxmlformats.org/officeDocument/2006/relationships/image" Target="../media/image776.png"/><Relationship Id="rId66" Type="http://schemas.openxmlformats.org/officeDocument/2006/relationships/image" Target="../media/image784.png"/><Relationship Id="rId5" Type="http://schemas.openxmlformats.org/officeDocument/2006/relationships/image" Target="../media/image723.png"/><Relationship Id="rId61" Type="http://schemas.openxmlformats.org/officeDocument/2006/relationships/image" Target="../media/image779.png"/><Relationship Id="rId19" Type="http://schemas.openxmlformats.org/officeDocument/2006/relationships/image" Target="../media/image737.png"/><Relationship Id="rId14" Type="http://schemas.openxmlformats.org/officeDocument/2006/relationships/image" Target="../media/image732.png"/><Relationship Id="rId22" Type="http://schemas.openxmlformats.org/officeDocument/2006/relationships/image" Target="../media/image740.png"/><Relationship Id="rId27" Type="http://schemas.openxmlformats.org/officeDocument/2006/relationships/image" Target="../media/image745.png"/><Relationship Id="rId30" Type="http://schemas.openxmlformats.org/officeDocument/2006/relationships/image" Target="../media/image748.png"/><Relationship Id="rId35" Type="http://schemas.openxmlformats.org/officeDocument/2006/relationships/image" Target="../media/image753.png"/><Relationship Id="rId43" Type="http://schemas.openxmlformats.org/officeDocument/2006/relationships/image" Target="../media/image761.png"/><Relationship Id="rId48" Type="http://schemas.openxmlformats.org/officeDocument/2006/relationships/image" Target="../media/image766.png"/><Relationship Id="rId56" Type="http://schemas.openxmlformats.org/officeDocument/2006/relationships/image" Target="../media/image774.png"/><Relationship Id="rId64" Type="http://schemas.openxmlformats.org/officeDocument/2006/relationships/image" Target="../media/image782.png"/><Relationship Id="rId8" Type="http://schemas.openxmlformats.org/officeDocument/2006/relationships/image" Target="../media/image726.png"/><Relationship Id="rId51" Type="http://schemas.openxmlformats.org/officeDocument/2006/relationships/image" Target="../media/image769.png"/><Relationship Id="rId3" Type="http://schemas.openxmlformats.org/officeDocument/2006/relationships/image" Target="../media/image721.png"/><Relationship Id="rId12" Type="http://schemas.openxmlformats.org/officeDocument/2006/relationships/image" Target="../media/image730.png"/><Relationship Id="rId17" Type="http://schemas.openxmlformats.org/officeDocument/2006/relationships/image" Target="../media/image735.png"/><Relationship Id="rId25" Type="http://schemas.openxmlformats.org/officeDocument/2006/relationships/image" Target="../media/image743.png"/><Relationship Id="rId33" Type="http://schemas.openxmlformats.org/officeDocument/2006/relationships/image" Target="../media/image751.png"/><Relationship Id="rId38" Type="http://schemas.openxmlformats.org/officeDocument/2006/relationships/image" Target="../media/image756.png"/><Relationship Id="rId46" Type="http://schemas.openxmlformats.org/officeDocument/2006/relationships/image" Target="../media/image764.png"/><Relationship Id="rId59" Type="http://schemas.openxmlformats.org/officeDocument/2006/relationships/image" Target="../media/image777.png"/><Relationship Id="rId20" Type="http://schemas.openxmlformats.org/officeDocument/2006/relationships/image" Target="../media/image738.png"/><Relationship Id="rId41" Type="http://schemas.openxmlformats.org/officeDocument/2006/relationships/image" Target="../media/image759.png"/><Relationship Id="rId54" Type="http://schemas.openxmlformats.org/officeDocument/2006/relationships/image" Target="../media/image772.png"/><Relationship Id="rId62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4.png"/><Relationship Id="rId15" Type="http://schemas.openxmlformats.org/officeDocument/2006/relationships/image" Target="../media/image733.png"/><Relationship Id="rId23" Type="http://schemas.openxmlformats.org/officeDocument/2006/relationships/image" Target="../media/image741.png"/><Relationship Id="rId28" Type="http://schemas.openxmlformats.org/officeDocument/2006/relationships/image" Target="../media/image746.png"/><Relationship Id="rId36" Type="http://schemas.openxmlformats.org/officeDocument/2006/relationships/image" Target="../media/image754.png"/><Relationship Id="rId49" Type="http://schemas.openxmlformats.org/officeDocument/2006/relationships/image" Target="../media/image767.png"/><Relationship Id="rId57" Type="http://schemas.openxmlformats.org/officeDocument/2006/relationships/image" Target="../media/image775.png"/><Relationship Id="rId10" Type="http://schemas.openxmlformats.org/officeDocument/2006/relationships/image" Target="../media/image728.png"/><Relationship Id="rId31" Type="http://schemas.openxmlformats.org/officeDocument/2006/relationships/image" Target="../media/image749.png"/><Relationship Id="rId44" Type="http://schemas.openxmlformats.org/officeDocument/2006/relationships/image" Target="../media/image762.png"/><Relationship Id="rId52" Type="http://schemas.openxmlformats.org/officeDocument/2006/relationships/image" Target="../media/image770.png"/><Relationship Id="rId60" Type="http://schemas.openxmlformats.org/officeDocument/2006/relationships/image" Target="../media/image778.png"/><Relationship Id="rId65" Type="http://schemas.openxmlformats.org/officeDocument/2006/relationships/image" Target="../media/image783.png"/><Relationship Id="rId4" Type="http://schemas.openxmlformats.org/officeDocument/2006/relationships/image" Target="../media/image722.png"/><Relationship Id="rId9" Type="http://schemas.openxmlformats.org/officeDocument/2006/relationships/image" Target="../media/image727.png"/><Relationship Id="rId13" Type="http://schemas.openxmlformats.org/officeDocument/2006/relationships/image" Target="../media/image731.png"/><Relationship Id="rId18" Type="http://schemas.openxmlformats.org/officeDocument/2006/relationships/image" Target="../media/image736.png"/><Relationship Id="rId39" Type="http://schemas.openxmlformats.org/officeDocument/2006/relationships/image" Target="../media/image757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7.jpg"/><Relationship Id="rId2" Type="http://schemas.openxmlformats.org/officeDocument/2006/relationships/image" Target="../media/image7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1.jp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3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5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7.png"/><Relationship Id="rId2" Type="http://schemas.openxmlformats.org/officeDocument/2006/relationships/image" Target="../media/image7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5.png"/><Relationship Id="rId2" Type="http://schemas.openxmlformats.org/officeDocument/2006/relationships/image" Target="../media/image8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8.png"/><Relationship Id="rId18" Type="http://schemas.openxmlformats.org/officeDocument/2006/relationships/image" Target="../media/image823.png"/><Relationship Id="rId26" Type="http://schemas.openxmlformats.org/officeDocument/2006/relationships/image" Target="../media/image831.png"/><Relationship Id="rId39" Type="http://schemas.openxmlformats.org/officeDocument/2006/relationships/image" Target="../media/image844.png"/><Relationship Id="rId21" Type="http://schemas.openxmlformats.org/officeDocument/2006/relationships/image" Target="../media/image826.png"/><Relationship Id="rId34" Type="http://schemas.openxmlformats.org/officeDocument/2006/relationships/image" Target="../media/image839.png"/><Relationship Id="rId42" Type="http://schemas.openxmlformats.org/officeDocument/2006/relationships/image" Target="../media/image847.png"/><Relationship Id="rId47" Type="http://schemas.openxmlformats.org/officeDocument/2006/relationships/image" Target="../media/image852.png"/><Relationship Id="rId50" Type="http://schemas.openxmlformats.org/officeDocument/2006/relationships/image" Target="../media/image855.png"/><Relationship Id="rId7" Type="http://schemas.openxmlformats.org/officeDocument/2006/relationships/image" Target="../media/image812.png"/><Relationship Id="rId2" Type="http://schemas.openxmlformats.org/officeDocument/2006/relationships/image" Target="../media/image807.png"/><Relationship Id="rId16" Type="http://schemas.openxmlformats.org/officeDocument/2006/relationships/image" Target="../media/image821.png"/><Relationship Id="rId29" Type="http://schemas.openxmlformats.org/officeDocument/2006/relationships/image" Target="../media/image834.png"/><Relationship Id="rId11" Type="http://schemas.openxmlformats.org/officeDocument/2006/relationships/image" Target="../media/image816.png"/><Relationship Id="rId24" Type="http://schemas.openxmlformats.org/officeDocument/2006/relationships/image" Target="../media/image829.png"/><Relationship Id="rId32" Type="http://schemas.openxmlformats.org/officeDocument/2006/relationships/image" Target="../media/image837.png"/><Relationship Id="rId37" Type="http://schemas.openxmlformats.org/officeDocument/2006/relationships/image" Target="../media/image842.png"/><Relationship Id="rId40" Type="http://schemas.openxmlformats.org/officeDocument/2006/relationships/image" Target="../media/image845.png"/><Relationship Id="rId45" Type="http://schemas.openxmlformats.org/officeDocument/2006/relationships/image" Target="../media/image850.png"/><Relationship Id="rId53" Type="http://schemas.openxmlformats.org/officeDocument/2006/relationships/image" Target="../media/image858.png"/><Relationship Id="rId5" Type="http://schemas.openxmlformats.org/officeDocument/2006/relationships/image" Target="../media/image810.png"/><Relationship Id="rId10" Type="http://schemas.openxmlformats.org/officeDocument/2006/relationships/image" Target="../media/image815.png"/><Relationship Id="rId19" Type="http://schemas.openxmlformats.org/officeDocument/2006/relationships/image" Target="../media/image824.png"/><Relationship Id="rId31" Type="http://schemas.openxmlformats.org/officeDocument/2006/relationships/image" Target="../media/image836.png"/><Relationship Id="rId44" Type="http://schemas.openxmlformats.org/officeDocument/2006/relationships/image" Target="../media/image849.png"/><Relationship Id="rId52" Type="http://schemas.openxmlformats.org/officeDocument/2006/relationships/image" Target="../media/image857.png"/><Relationship Id="rId4" Type="http://schemas.openxmlformats.org/officeDocument/2006/relationships/image" Target="../media/image809.png"/><Relationship Id="rId9" Type="http://schemas.openxmlformats.org/officeDocument/2006/relationships/image" Target="../media/image814.png"/><Relationship Id="rId14" Type="http://schemas.openxmlformats.org/officeDocument/2006/relationships/image" Target="../media/image819.png"/><Relationship Id="rId22" Type="http://schemas.openxmlformats.org/officeDocument/2006/relationships/image" Target="../media/image827.png"/><Relationship Id="rId27" Type="http://schemas.openxmlformats.org/officeDocument/2006/relationships/image" Target="../media/image832.png"/><Relationship Id="rId30" Type="http://schemas.openxmlformats.org/officeDocument/2006/relationships/image" Target="../media/image835.png"/><Relationship Id="rId35" Type="http://schemas.openxmlformats.org/officeDocument/2006/relationships/image" Target="../media/image840.png"/><Relationship Id="rId43" Type="http://schemas.openxmlformats.org/officeDocument/2006/relationships/image" Target="../media/image848.png"/><Relationship Id="rId48" Type="http://schemas.openxmlformats.org/officeDocument/2006/relationships/image" Target="../media/image853.png"/><Relationship Id="rId8" Type="http://schemas.openxmlformats.org/officeDocument/2006/relationships/image" Target="../media/image813.png"/><Relationship Id="rId51" Type="http://schemas.openxmlformats.org/officeDocument/2006/relationships/image" Target="../media/image856.png"/><Relationship Id="rId3" Type="http://schemas.openxmlformats.org/officeDocument/2006/relationships/image" Target="../media/image808.png"/><Relationship Id="rId12" Type="http://schemas.openxmlformats.org/officeDocument/2006/relationships/image" Target="../media/image817.png"/><Relationship Id="rId17" Type="http://schemas.openxmlformats.org/officeDocument/2006/relationships/image" Target="../media/image822.png"/><Relationship Id="rId25" Type="http://schemas.openxmlformats.org/officeDocument/2006/relationships/image" Target="../media/image830.png"/><Relationship Id="rId33" Type="http://schemas.openxmlformats.org/officeDocument/2006/relationships/image" Target="../media/image838.png"/><Relationship Id="rId38" Type="http://schemas.openxmlformats.org/officeDocument/2006/relationships/image" Target="../media/image843.png"/><Relationship Id="rId46" Type="http://schemas.openxmlformats.org/officeDocument/2006/relationships/image" Target="../media/image851.png"/><Relationship Id="rId20" Type="http://schemas.openxmlformats.org/officeDocument/2006/relationships/image" Target="../media/image825.png"/><Relationship Id="rId41" Type="http://schemas.openxmlformats.org/officeDocument/2006/relationships/image" Target="../media/image846.png"/><Relationship Id="rId54" Type="http://schemas.openxmlformats.org/officeDocument/2006/relationships/hyperlink" Target="http://www.crypto-textboo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15" Type="http://schemas.openxmlformats.org/officeDocument/2006/relationships/image" Target="../media/image820.png"/><Relationship Id="rId23" Type="http://schemas.openxmlformats.org/officeDocument/2006/relationships/image" Target="../media/image828.png"/><Relationship Id="rId28" Type="http://schemas.openxmlformats.org/officeDocument/2006/relationships/image" Target="../media/image833.png"/><Relationship Id="rId36" Type="http://schemas.openxmlformats.org/officeDocument/2006/relationships/image" Target="../media/image841.png"/><Relationship Id="rId49" Type="http://schemas.openxmlformats.org/officeDocument/2006/relationships/image" Target="../media/image85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2.png"/><Relationship Id="rId2" Type="http://schemas.openxmlformats.org/officeDocument/2006/relationships/image" Target="../media/image8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5265" y="1962911"/>
            <a:ext cx="265175" cy="82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44474" y="2045207"/>
            <a:ext cx="533400" cy="82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6733" y="2127504"/>
            <a:ext cx="798576" cy="82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8989" y="2209800"/>
            <a:ext cx="1063752" cy="82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8197" y="2292095"/>
            <a:ext cx="1335024" cy="82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453" y="2374392"/>
            <a:ext cx="1600200" cy="82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9661" y="2456688"/>
            <a:ext cx="1868423" cy="82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1917" y="2538983"/>
            <a:ext cx="2136648" cy="82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4173" y="2621279"/>
            <a:ext cx="2401823" cy="822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3381" y="2703576"/>
            <a:ext cx="2670048" cy="822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8141" y="2785872"/>
            <a:ext cx="2715767" cy="82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5573" y="2868167"/>
            <a:ext cx="2715767" cy="82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3005" y="2950464"/>
            <a:ext cx="2715767" cy="822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3485" y="3032760"/>
            <a:ext cx="2712720" cy="822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30917" y="3115055"/>
            <a:ext cx="2715767" cy="822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58349" y="3197351"/>
            <a:ext cx="2715767" cy="822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5781" y="3279647"/>
            <a:ext cx="2715767" cy="822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16261" y="3361944"/>
            <a:ext cx="2715767" cy="822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3693" y="3444240"/>
            <a:ext cx="2715767" cy="822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71125" y="3526535"/>
            <a:ext cx="2715767" cy="822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1605" y="3608832"/>
            <a:ext cx="2712720" cy="822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29037" y="3691128"/>
            <a:ext cx="2715767" cy="822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6469" y="3773423"/>
            <a:ext cx="2715767" cy="822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6949" y="3855720"/>
            <a:ext cx="2712720" cy="822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4381" y="3938015"/>
            <a:ext cx="2715767" cy="822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41813" y="4020311"/>
            <a:ext cx="2715767" cy="822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69245" y="4102608"/>
            <a:ext cx="2715767" cy="822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99725" y="4184903"/>
            <a:ext cx="2715767" cy="822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27157" y="4267200"/>
            <a:ext cx="2715767" cy="822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54589" y="4349496"/>
            <a:ext cx="2715767" cy="822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85069" y="4431791"/>
            <a:ext cx="2712720" cy="8229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12501" y="4514088"/>
            <a:ext cx="2715767" cy="822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39933" y="4596384"/>
            <a:ext cx="2715767" cy="8229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70413" y="4678679"/>
            <a:ext cx="2712720" cy="822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97845" y="4760976"/>
            <a:ext cx="2715767" cy="8229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25277" y="4843271"/>
            <a:ext cx="2715767" cy="8229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2709" y="4925567"/>
            <a:ext cx="2715767" cy="8229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83189" y="5007864"/>
            <a:ext cx="2715767" cy="8229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10621" y="5090159"/>
            <a:ext cx="2715767" cy="8229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38053" y="5172455"/>
            <a:ext cx="2715767" cy="822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68533" y="5254752"/>
            <a:ext cx="2712720" cy="8229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95965" y="5337047"/>
            <a:ext cx="2715767" cy="822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23397" y="5419344"/>
            <a:ext cx="2715767" cy="822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50829" y="5501640"/>
            <a:ext cx="2715767" cy="8229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1309" y="5583935"/>
            <a:ext cx="2715767" cy="8229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08741" y="5666232"/>
            <a:ext cx="2700524" cy="8229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36173" y="5748528"/>
            <a:ext cx="2545079" cy="8229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66653" y="5830823"/>
            <a:ext cx="2276855" cy="8229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94085" y="5913120"/>
            <a:ext cx="2008632" cy="8229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21517" y="5995415"/>
            <a:ext cx="1743455" cy="8229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51997" y="6077711"/>
            <a:ext cx="1475232" cy="8229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79429" y="6160008"/>
            <a:ext cx="1207008" cy="8229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6861" y="6242303"/>
            <a:ext cx="941832" cy="8229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4293" y="6324600"/>
            <a:ext cx="673608" cy="8229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64773" y="6406896"/>
            <a:ext cx="405384" cy="12496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503566" y="744728"/>
            <a:ext cx="7879080" cy="850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67839" marR="12700" indent="-1755775">
              <a:lnSpc>
                <a:spcPct val="100000"/>
              </a:lnSpc>
            </a:pP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Und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dirty="0" smtClean="0">
                <a:solidFill>
                  <a:srgbClr val="232021"/>
                </a:solidFill>
                <a:latin typeface="Arial"/>
                <a:cs typeface="Arial"/>
              </a:rPr>
              <a:t>Öğrenci ve Uygulamacılar İçin Ders kitabı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040015" y="1604265"/>
            <a:ext cx="6996430" cy="1839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3"/>
              </a:spcBef>
            </a:pPr>
            <a:endParaRPr sz="900" dirty="0"/>
          </a:p>
          <a:p>
            <a:pPr marL="1445260">
              <a:lnSpc>
                <a:spcPct val="100000"/>
              </a:lnSpc>
            </a:pPr>
            <a:endParaRPr sz="647" dirty="0">
              <a:latin typeface="Times New Roman"/>
              <a:cs typeface="Times New Roman"/>
            </a:endParaRPr>
          </a:p>
          <a:p>
            <a:pPr marR="4445" algn="ctr">
              <a:lnSpc>
                <a:spcPct val="100000"/>
              </a:lnSpc>
              <a:spcBef>
                <a:spcPts val="365"/>
              </a:spcBef>
            </a:pP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www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c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-text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boo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k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om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"/>
              </a:spcBef>
            </a:pPr>
            <a:endParaRPr sz="950" dirty="0"/>
          </a:p>
          <a:p>
            <a:pPr marL="9525">
              <a:lnSpc>
                <a:spcPct val="100000"/>
              </a:lnSpc>
            </a:pPr>
            <a:endParaRPr sz="647" dirty="0">
              <a:latin typeface="Times New Roman"/>
              <a:cs typeface="Times New Roman"/>
            </a:endParaRPr>
          </a:p>
          <a:p>
            <a:pPr>
              <a:lnSpc>
                <a:spcPts val="700"/>
              </a:lnSpc>
              <a:spcBef>
                <a:spcPts val="12"/>
              </a:spcBef>
            </a:pPr>
            <a:endParaRPr sz="700" dirty="0"/>
          </a:p>
          <a:p>
            <a:pPr>
              <a:lnSpc>
                <a:spcPts val="1000"/>
              </a:lnSpc>
            </a:pPr>
            <a:endParaRPr sz="1000" dirty="0"/>
          </a:p>
          <a:p>
            <a:pPr algn="ctr">
              <a:lnSpc>
                <a:spcPct val="100000"/>
              </a:lnSpc>
            </a:pPr>
            <a:r>
              <a:rPr lang="tr-TR"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Ünite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Şifrelemeye Giriş</a:t>
            </a:r>
            <a:endParaRPr sz="2800" dirty="0">
              <a:latin typeface="Arial"/>
              <a:cs typeface="Arial"/>
            </a:endParaRPr>
          </a:p>
          <a:p>
            <a:pPr marL="0" algn="ctr"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202125" y="6661223"/>
            <a:ext cx="56635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Çeviren: Selman YAKUT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328104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900" b="1" spc="-65" dirty="0" err="1" smtClean="0">
                <a:solidFill>
                  <a:srgbClr val="232021"/>
                </a:solidFill>
                <a:latin typeface="Arial"/>
                <a:cs typeface="Arial"/>
              </a:rPr>
              <a:t>imetrik</a:t>
            </a:r>
            <a:r>
              <a:rPr lang="tr-TR"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 şifreleme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97589" y="1536191"/>
            <a:ext cx="4703060" cy="725423"/>
          </a:xfrm>
          <a:custGeom>
            <a:avLst/>
            <a:gdLst/>
            <a:ahLst/>
            <a:cxnLst/>
            <a:rect l="l" t="t" r="r" b="b"/>
            <a:pathLst>
              <a:path w="4703060" h="725423">
                <a:moveTo>
                  <a:pt x="4703060" y="725423"/>
                </a:moveTo>
                <a:lnTo>
                  <a:pt x="4703060" y="0"/>
                </a:lnTo>
                <a:lnTo>
                  <a:pt x="0" y="0"/>
                </a:lnTo>
                <a:lnTo>
                  <a:pt x="0" y="725423"/>
                </a:lnTo>
                <a:lnTo>
                  <a:pt x="12191" y="725423"/>
                </a:lnTo>
                <a:lnTo>
                  <a:pt x="12191" y="24383"/>
                </a:lnTo>
                <a:lnTo>
                  <a:pt x="24383" y="12191"/>
                </a:lnTo>
                <a:lnTo>
                  <a:pt x="24383" y="24383"/>
                </a:lnTo>
                <a:lnTo>
                  <a:pt x="4678676" y="24383"/>
                </a:lnTo>
                <a:lnTo>
                  <a:pt x="4678676" y="12191"/>
                </a:lnTo>
                <a:lnTo>
                  <a:pt x="4690868" y="24383"/>
                </a:lnTo>
                <a:lnTo>
                  <a:pt x="4690868" y="725423"/>
                </a:lnTo>
                <a:lnTo>
                  <a:pt x="4703060" y="725423"/>
                </a:lnTo>
                <a:close/>
              </a:path>
              <a:path w="4703060" h="725423">
                <a:moveTo>
                  <a:pt x="24383" y="24383"/>
                </a:moveTo>
                <a:lnTo>
                  <a:pt x="24383" y="12191"/>
                </a:lnTo>
                <a:lnTo>
                  <a:pt x="12191" y="24383"/>
                </a:lnTo>
                <a:lnTo>
                  <a:pt x="24383" y="24383"/>
                </a:lnTo>
                <a:close/>
              </a:path>
              <a:path w="4703060" h="725423">
                <a:moveTo>
                  <a:pt x="24383" y="701039"/>
                </a:moveTo>
                <a:lnTo>
                  <a:pt x="24383" y="24383"/>
                </a:lnTo>
                <a:lnTo>
                  <a:pt x="12191" y="24383"/>
                </a:lnTo>
                <a:lnTo>
                  <a:pt x="12191" y="701039"/>
                </a:lnTo>
                <a:lnTo>
                  <a:pt x="24383" y="701039"/>
                </a:lnTo>
                <a:close/>
              </a:path>
              <a:path w="4703060" h="725423">
                <a:moveTo>
                  <a:pt x="4690868" y="701039"/>
                </a:moveTo>
                <a:lnTo>
                  <a:pt x="12191" y="701039"/>
                </a:lnTo>
                <a:lnTo>
                  <a:pt x="24383" y="713231"/>
                </a:lnTo>
                <a:lnTo>
                  <a:pt x="24383" y="725423"/>
                </a:lnTo>
                <a:lnTo>
                  <a:pt x="4678676" y="725423"/>
                </a:lnTo>
                <a:lnTo>
                  <a:pt x="4678676" y="713231"/>
                </a:lnTo>
                <a:lnTo>
                  <a:pt x="4690868" y="701039"/>
                </a:lnTo>
                <a:close/>
              </a:path>
              <a:path w="4703060" h="725423">
                <a:moveTo>
                  <a:pt x="24383" y="725423"/>
                </a:moveTo>
                <a:lnTo>
                  <a:pt x="24383" y="713231"/>
                </a:lnTo>
                <a:lnTo>
                  <a:pt x="12191" y="701039"/>
                </a:lnTo>
                <a:lnTo>
                  <a:pt x="12191" y="725423"/>
                </a:lnTo>
                <a:lnTo>
                  <a:pt x="24383" y="725423"/>
                </a:lnTo>
                <a:close/>
              </a:path>
              <a:path w="4703060" h="725423">
                <a:moveTo>
                  <a:pt x="4690868" y="24383"/>
                </a:moveTo>
                <a:lnTo>
                  <a:pt x="4678676" y="12191"/>
                </a:lnTo>
                <a:lnTo>
                  <a:pt x="4678676" y="24383"/>
                </a:lnTo>
                <a:lnTo>
                  <a:pt x="4690868" y="24383"/>
                </a:lnTo>
                <a:close/>
              </a:path>
              <a:path w="4703060" h="725423">
                <a:moveTo>
                  <a:pt x="4690868" y="701039"/>
                </a:moveTo>
                <a:lnTo>
                  <a:pt x="4690868" y="24383"/>
                </a:lnTo>
                <a:lnTo>
                  <a:pt x="4678676" y="24383"/>
                </a:lnTo>
                <a:lnTo>
                  <a:pt x="4678676" y="701039"/>
                </a:lnTo>
                <a:lnTo>
                  <a:pt x="4690868" y="701039"/>
                </a:lnTo>
                <a:close/>
              </a:path>
              <a:path w="4703060" h="725423">
                <a:moveTo>
                  <a:pt x="4690868" y="725423"/>
                </a:moveTo>
                <a:lnTo>
                  <a:pt x="4690868" y="701039"/>
                </a:lnTo>
                <a:lnTo>
                  <a:pt x="4678676" y="713231"/>
                </a:lnTo>
                <a:lnTo>
                  <a:pt x="4678676" y="725423"/>
                </a:lnTo>
                <a:lnTo>
                  <a:pt x="4690868" y="7254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57920" y="1535685"/>
            <a:ext cx="2169780" cy="666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10820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10820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Şifreleme denklemi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Şifre çözme denklemi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1122" y="1451865"/>
            <a:ext cx="831215" cy="777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2540">
              <a:lnSpc>
                <a:spcPct val="150000"/>
              </a:lnSpc>
            </a:pPr>
            <a:r>
              <a:rPr sz="1600" b="1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75" b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(x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 x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575" b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2398" y="4126487"/>
            <a:ext cx="8028305" cy="199961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80670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önemli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anahtar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Bob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ve Alice arasında güvenli bir kanaldan iletilmeli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80670" marR="148590" indent="-268605">
              <a:lnSpc>
                <a:spcPct val="1184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80670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Güvenli kanal kurye veya benzeri yöntemlerle oluşturulabilir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80670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Bununla birlikte saldırgan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anahtar değerini bilmediği sürece güvenlidir. </a:t>
            </a:r>
            <a:endParaRPr sz="1600" dirty="0">
              <a:latin typeface="Arial"/>
              <a:cs typeface="Arial"/>
            </a:endParaRPr>
          </a:p>
          <a:p>
            <a:pPr marL="280670" marR="246379" indent="-268605">
              <a:lnSpc>
                <a:spcPct val="125000"/>
              </a:lnSpc>
              <a:spcBef>
                <a:spcPts val="420"/>
              </a:spcBef>
            </a:pPr>
            <a:r>
              <a:rPr sz="1600" spc="-20" dirty="0" smtClean="0">
                <a:solidFill>
                  <a:srgbClr val="F27634"/>
                </a:solidFill>
                <a:latin typeface="Gulim"/>
                <a:cs typeface="Gulim"/>
              </a:rPr>
              <a:t>⇒</a:t>
            </a:r>
            <a:r>
              <a:rPr sz="1600" spc="-130" dirty="0" smtClean="0">
                <a:solidFill>
                  <a:srgbClr val="F27634"/>
                </a:solidFill>
                <a:latin typeface="Gulim"/>
                <a:cs typeface="Gulim"/>
              </a:rPr>
              <a:t> </a:t>
            </a:r>
            <a:r>
              <a:rPr lang="tr-TR" sz="1600" b="1" spc="-25" dirty="0" smtClean="0">
                <a:solidFill>
                  <a:srgbClr val="F27634"/>
                </a:solidFill>
                <a:latin typeface="Arial"/>
                <a:cs typeface="Arial"/>
              </a:rPr>
              <a:t>güvenli haberleşme problemini</a:t>
            </a:r>
            <a:r>
              <a:rPr sz="1600" b="1" spc="-60" dirty="0" smtClean="0">
                <a:solidFill>
                  <a:srgbClr val="F27634"/>
                </a:solidFill>
                <a:latin typeface="Arial"/>
                <a:cs typeface="Arial"/>
              </a:rPr>
              <a:t> </a:t>
            </a:r>
            <a:r>
              <a:rPr lang="tr-TR" sz="1600" b="1" spc="5" dirty="0" smtClean="0">
                <a:solidFill>
                  <a:srgbClr val="F27634"/>
                </a:solidFill>
                <a:latin typeface="Arial"/>
                <a:cs typeface="Arial"/>
              </a:rPr>
              <a:t>güvenli iletim ve </a:t>
            </a:r>
            <a:r>
              <a:rPr sz="1600" b="1" spc="-10" dirty="0" smtClean="0">
                <a:solidFill>
                  <a:srgbClr val="F27634"/>
                </a:solidFill>
                <a:latin typeface="Arial"/>
                <a:cs typeface="Arial"/>
              </a:rPr>
              <a:t>K</a:t>
            </a:r>
            <a:r>
              <a:rPr lang="tr-TR" sz="1600" b="1" spc="-10" dirty="0" smtClean="0">
                <a:solidFill>
                  <a:srgbClr val="F27634"/>
                </a:solidFill>
                <a:latin typeface="Arial"/>
                <a:cs typeface="Arial"/>
              </a:rPr>
              <a:t>anahtar değerinin saklanması azaltmaktadır</a:t>
            </a:r>
            <a:r>
              <a:rPr sz="1600" b="1" spc="0" dirty="0" smtClean="0">
                <a:solidFill>
                  <a:srgbClr val="F27634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02398" y="2344991"/>
            <a:ext cx="7835265" cy="10521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marR="12700" indent="-344805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İki tarafta da aynı anahtar değeri kullanılıyorsa şifreleme ve şifre çözme işlemleri birbirinin tersidir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372491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575" spc="-15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575" spc="-15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(e</a:t>
            </a:r>
            <a:r>
              <a:rPr sz="1575" spc="-15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3768555" cy="3589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Sütun </a:t>
            </a:r>
            <a:r>
              <a:rPr lang="tr-TR" sz="1900" b="1" spc="5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arıştırma </a:t>
            </a:r>
            <a:r>
              <a:rPr lang="tr-TR" sz="1900" b="1" spc="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lt Katmanı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501" y="1415350"/>
            <a:ext cx="5410200" cy="16871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573405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İfade matrisindeki her bir satırı karıştıran lineer dönüşüm.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1100" dirty="0"/>
          </a:p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Sütundaki her dört bayt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4x4’lük bir matrisin çarpımıdır ve vektör olarak ele alınabilir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7501" y="5042412"/>
            <a:ext cx="5410200" cy="12909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>
              <a:lnSpc>
                <a:spcPct val="100000"/>
              </a:lnSpc>
            </a:pP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burada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ade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gösterimde verilmiştir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</a:pPr>
            <a:endParaRPr sz="1100" dirty="0"/>
          </a:p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Bütün aritmetik işlemler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ld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‘de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(2</a:t>
            </a:r>
            <a:r>
              <a:rPr sz="1800" spc="0" baseline="25462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yapılır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727700" y="120650"/>
            <a:ext cx="4965699" cy="716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13553" y="981455"/>
            <a:ext cx="2328671" cy="883919"/>
          </a:xfrm>
          <a:custGeom>
            <a:avLst/>
            <a:gdLst/>
            <a:ahLst/>
            <a:cxnLst/>
            <a:rect l="l" t="t" r="r" b="b"/>
            <a:pathLst>
              <a:path w="2328671" h="883919">
                <a:moveTo>
                  <a:pt x="2328671" y="880871"/>
                </a:moveTo>
                <a:lnTo>
                  <a:pt x="2328671" y="3047"/>
                </a:lnTo>
                <a:lnTo>
                  <a:pt x="2325623" y="0"/>
                </a:lnTo>
                <a:lnTo>
                  <a:pt x="3047" y="0"/>
                </a:lnTo>
                <a:lnTo>
                  <a:pt x="0" y="3047"/>
                </a:lnTo>
                <a:lnTo>
                  <a:pt x="0" y="880871"/>
                </a:lnTo>
                <a:lnTo>
                  <a:pt x="3047" y="883919"/>
                </a:lnTo>
                <a:lnTo>
                  <a:pt x="6095" y="883919"/>
                </a:lnTo>
                <a:lnTo>
                  <a:pt x="6095" y="12191"/>
                </a:lnTo>
                <a:lnTo>
                  <a:pt x="12191" y="6095"/>
                </a:lnTo>
                <a:lnTo>
                  <a:pt x="12191" y="12191"/>
                </a:lnTo>
                <a:lnTo>
                  <a:pt x="2316479" y="12191"/>
                </a:lnTo>
                <a:lnTo>
                  <a:pt x="2316479" y="6095"/>
                </a:lnTo>
                <a:lnTo>
                  <a:pt x="2322575" y="12191"/>
                </a:lnTo>
                <a:lnTo>
                  <a:pt x="2322575" y="883919"/>
                </a:lnTo>
                <a:lnTo>
                  <a:pt x="2325623" y="883919"/>
                </a:lnTo>
                <a:lnTo>
                  <a:pt x="2328671" y="880871"/>
                </a:lnTo>
                <a:close/>
              </a:path>
              <a:path w="2328671" h="883919">
                <a:moveTo>
                  <a:pt x="12191" y="12191"/>
                </a:moveTo>
                <a:lnTo>
                  <a:pt x="12191" y="6095"/>
                </a:lnTo>
                <a:lnTo>
                  <a:pt x="6095" y="12191"/>
                </a:lnTo>
                <a:lnTo>
                  <a:pt x="12191" y="12191"/>
                </a:lnTo>
                <a:close/>
              </a:path>
              <a:path w="2328671" h="883919">
                <a:moveTo>
                  <a:pt x="12191" y="871727"/>
                </a:moveTo>
                <a:lnTo>
                  <a:pt x="12191" y="12191"/>
                </a:lnTo>
                <a:lnTo>
                  <a:pt x="6095" y="12191"/>
                </a:lnTo>
                <a:lnTo>
                  <a:pt x="6095" y="871727"/>
                </a:lnTo>
                <a:lnTo>
                  <a:pt x="12191" y="871727"/>
                </a:lnTo>
                <a:close/>
              </a:path>
              <a:path w="2328671" h="883919">
                <a:moveTo>
                  <a:pt x="2322575" y="871727"/>
                </a:moveTo>
                <a:lnTo>
                  <a:pt x="6095" y="871727"/>
                </a:lnTo>
                <a:lnTo>
                  <a:pt x="12191" y="877823"/>
                </a:lnTo>
                <a:lnTo>
                  <a:pt x="12191" y="883919"/>
                </a:lnTo>
                <a:lnTo>
                  <a:pt x="2316479" y="883919"/>
                </a:lnTo>
                <a:lnTo>
                  <a:pt x="2316479" y="877823"/>
                </a:lnTo>
                <a:lnTo>
                  <a:pt x="2322575" y="871727"/>
                </a:lnTo>
                <a:close/>
              </a:path>
              <a:path w="2328671" h="883919">
                <a:moveTo>
                  <a:pt x="12191" y="883919"/>
                </a:moveTo>
                <a:lnTo>
                  <a:pt x="12191" y="877823"/>
                </a:lnTo>
                <a:lnTo>
                  <a:pt x="6095" y="871727"/>
                </a:lnTo>
                <a:lnTo>
                  <a:pt x="6095" y="883919"/>
                </a:lnTo>
                <a:lnTo>
                  <a:pt x="12191" y="883919"/>
                </a:lnTo>
                <a:close/>
              </a:path>
              <a:path w="2328671" h="883919">
                <a:moveTo>
                  <a:pt x="2322575" y="12191"/>
                </a:moveTo>
                <a:lnTo>
                  <a:pt x="2316479" y="6095"/>
                </a:lnTo>
                <a:lnTo>
                  <a:pt x="2316479" y="12191"/>
                </a:lnTo>
                <a:lnTo>
                  <a:pt x="2322575" y="12191"/>
                </a:lnTo>
                <a:close/>
              </a:path>
              <a:path w="2328671" h="883919">
                <a:moveTo>
                  <a:pt x="2322575" y="871727"/>
                </a:moveTo>
                <a:lnTo>
                  <a:pt x="2322575" y="12191"/>
                </a:lnTo>
                <a:lnTo>
                  <a:pt x="2316479" y="12191"/>
                </a:lnTo>
                <a:lnTo>
                  <a:pt x="2316479" y="871727"/>
                </a:lnTo>
                <a:lnTo>
                  <a:pt x="2322575" y="871727"/>
                </a:lnTo>
                <a:close/>
              </a:path>
              <a:path w="2328671" h="883919">
                <a:moveTo>
                  <a:pt x="2322575" y="883919"/>
                </a:moveTo>
                <a:lnTo>
                  <a:pt x="2322575" y="871727"/>
                </a:lnTo>
                <a:lnTo>
                  <a:pt x="2316479" y="877823"/>
                </a:lnTo>
                <a:lnTo>
                  <a:pt x="2316479" y="883919"/>
                </a:lnTo>
                <a:lnTo>
                  <a:pt x="2322575" y="8839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8793" y="1463039"/>
            <a:ext cx="2298191" cy="3901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22697" y="1453895"/>
            <a:ext cx="2310383" cy="405383"/>
          </a:xfrm>
          <a:custGeom>
            <a:avLst/>
            <a:gdLst/>
            <a:ahLst/>
            <a:cxnLst/>
            <a:rect l="l" t="t" r="r" b="b"/>
            <a:pathLst>
              <a:path w="2310383" h="405383">
                <a:moveTo>
                  <a:pt x="2310383" y="402335"/>
                </a:moveTo>
                <a:lnTo>
                  <a:pt x="2310383" y="3047"/>
                </a:lnTo>
                <a:lnTo>
                  <a:pt x="2307335" y="0"/>
                </a:lnTo>
                <a:lnTo>
                  <a:pt x="3047" y="0"/>
                </a:lnTo>
                <a:lnTo>
                  <a:pt x="0" y="3047"/>
                </a:lnTo>
                <a:lnTo>
                  <a:pt x="0" y="402335"/>
                </a:lnTo>
                <a:lnTo>
                  <a:pt x="3047" y="405383"/>
                </a:lnTo>
                <a:lnTo>
                  <a:pt x="6095" y="405383"/>
                </a:lnTo>
                <a:lnTo>
                  <a:pt x="6095" y="15239"/>
                </a:lnTo>
                <a:lnTo>
                  <a:pt x="15239" y="9143"/>
                </a:lnTo>
                <a:lnTo>
                  <a:pt x="15239" y="15239"/>
                </a:lnTo>
                <a:lnTo>
                  <a:pt x="2298191" y="15239"/>
                </a:lnTo>
                <a:lnTo>
                  <a:pt x="2298191" y="9143"/>
                </a:lnTo>
                <a:lnTo>
                  <a:pt x="2304287" y="15239"/>
                </a:lnTo>
                <a:lnTo>
                  <a:pt x="2304287" y="405383"/>
                </a:lnTo>
                <a:lnTo>
                  <a:pt x="2307335" y="405383"/>
                </a:lnTo>
                <a:lnTo>
                  <a:pt x="2310383" y="402335"/>
                </a:lnTo>
                <a:close/>
              </a:path>
              <a:path w="2310383" h="405383">
                <a:moveTo>
                  <a:pt x="15239" y="15239"/>
                </a:moveTo>
                <a:lnTo>
                  <a:pt x="15239" y="9143"/>
                </a:lnTo>
                <a:lnTo>
                  <a:pt x="6095" y="15239"/>
                </a:lnTo>
                <a:lnTo>
                  <a:pt x="15239" y="15239"/>
                </a:lnTo>
                <a:close/>
              </a:path>
              <a:path w="2310383" h="405383">
                <a:moveTo>
                  <a:pt x="15239" y="393191"/>
                </a:moveTo>
                <a:lnTo>
                  <a:pt x="15239" y="15239"/>
                </a:lnTo>
                <a:lnTo>
                  <a:pt x="6095" y="15239"/>
                </a:lnTo>
                <a:lnTo>
                  <a:pt x="6095" y="393191"/>
                </a:lnTo>
                <a:lnTo>
                  <a:pt x="15239" y="393191"/>
                </a:lnTo>
                <a:close/>
              </a:path>
              <a:path w="2310383" h="405383">
                <a:moveTo>
                  <a:pt x="2304287" y="393191"/>
                </a:moveTo>
                <a:lnTo>
                  <a:pt x="6095" y="393191"/>
                </a:lnTo>
                <a:lnTo>
                  <a:pt x="15239" y="399287"/>
                </a:lnTo>
                <a:lnTo>
                  <a:pt x="15239" y="405383"/>
                </a:lnTo>
                <a:lnTo>
                  <a:pt x="2298191" y="405383"/>
                </a:lnTo>
                <a:lnTo>
                  <a:pt x="2298191" y="399287"/>
                </a:lnTo>
                <a:lnTo>
                  <a:pt x="2304287" y="393191"/>
                </a:lnTo>
                <a:close/>
              </a:path>
              <a:path w="2310383" h="405383">
                <a:moveTo>
                  <a:pt x="15239" y="405383"/>
                </a:moveTo>
                <a:lnTo>
                  <a:pt x="15239" y="399287"/>
                </a:lnTo>
                <a:lnTo>
                  <a:pt x="6095" y="393191"/>
                </a:lnTo>
                <a:lnTo>
                  <a:pt x="6095" y="405383"/>
                </a:lnTo>
                <a:lnTo>
                  <a:pt x="15239" y="405383"/>
                </a:lnTo>
                <a:close/>
              </a:path>
              <a:path w="2310383" h="405383">
                <a:moveTo>
                  <a:pt x="2304287" y="15239"/>
                </a:moveTo>
                <a:lnTo>
                  <a:pt x="2298191" y="9143"/>
                </a:lnTo>
                <a:lnTo>
                  <a:pt x="2298191" y="15239"/>
                </a:lnTo>
                <a:lnTo>
                  <a:pt x="2304287" y="15239"/>
                </a:lnTo>
                <a:close/>
              </a:path>
              <a:path w="2310383" h="405383">
                <a:moveTo>
                  <a:pt x="2304287" y="393191"/>
                </a:moveTo>
                <a:lnTo>
                  <a:pt x="2304287" y="15239"/>
                </a:lnTo>
                <a:lnTo>
                  <a:pt x="2298191" y="15239"/>
                </a:lnTo>
                <a:lnTo>
                  <a:pt x="2298191" y="393191"/>
                </a:lnTo>
                <a:lnTo>
                  <a:pt x="2304287" y="393191"/>
                </a:lnTo>
                <a:close/>
              </a:path>
              <a:path w="2310383" h="405383">
                <a:moveTo>
                  <a:pt x="2304287" y="405383"/>
                </a:moveTo>
                <a:lnTo>
                  <a:pt x="2304287" y="393191"/>
                </a:lnTo>
                <a:lnTo>
                  <a:pt x="2298191" y="399287"/>
                </a:lnTo>
                <a:lnTo>
                  <a:pt x="2298191" y="405383"/>
                </a:lnTo>
                <a:lnTo>
                  <a:pt x="2304287" y="405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60110" y="3897379"/>
            <a:ext cx="344170" cy="361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00" spc="10" dirty="0" smtClean="0">
                <a:solidFill>
                  <a:srgbClr val="232021"/>
                </a:solidFill>
                <a:latin typeface="Arial"/>
                <a:cs typeface="Arial"/>
              </a:rPr>
              <a:t>10</a:t>
            </a:r>
            <a:r>
              <a:rPr sz="13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625" spc="7" baseline="-20634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endParaRPr sz="2625" baseline="-20634" dirty="0">
              <a:latin typeface="Symbol"/>
              <a:cs typeface="Symbol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91758" y="3763267"/>
            <a:ext cx="112395" cy="275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58407" y="4235707"/>
            <a:ext cx="3245485" cy="275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200910" algn="l"/>
              </a:tabLst>
            </a:pPr>
            <a:r>
              <a:rPr sz="1750" spc="65" dirty="0" smtClean="0">
                <a:solidFill>
                  <a:srgbClr val="232021"/>
                </a:solidFill>
                <a:latin typeface="Symbol"/>
                <a:cs typeface="Symbol"/>
              </a:rPr>
              <a:t></a:t>
            </a:r>
            <a:r>
              <a:rPr sz="2625" i="1" spc="-7" baseline="1428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300" spc="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3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</a:t>
            </a:r>
            <a:r>
              <a:rPr sz="17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	</a:t>
            </a:r>
            <a:r>
              <a:rPr sz="2625" spc="0" baseline="12698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2625" spc="217" baseline="12698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2625" spc="7" baseline="1587" dirty="0" smtClean="0">
                <a:solidFill>
                  <a:srgbClr val="232021"/>
                </a:solidFill>
                <a:latin typeface="Symbol"/>
                <a:cs typeface="Symbol"/>
              </a:rPr>
              <a:t></a:t>
            </a:r>
            <a:r>
              <a:rPr sz="2625" spc="7" baseline="158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112" baseline="158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</a:t>
            </a:r>
            <a:r>
              <a:rPr sz="1750" spc="-28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i="1" spc="-217" baseline="1428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300" spc="10" dirty="0" smtClean="0">
                <a:solidFill>
                  <a:srgbClr val="232021"/>
                </a:solidFill>
                <a:latin typeface="Arial"/>
                <a:cs typeface="Arial"/>
              </a:rPr>
              <a:t>15</a:t>
            </a:r>
            <a:r>
              <a:rPr sz="13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</a:t>
            </a:r>
            <a:endParaRPr sz="1750" dirty="0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5100" y="3988819"/>
            <a:ext cx="319405" cy="275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r>
              <a:rPr sz="17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750" spc="7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7" baseline="1587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endParaRPr sz="2625" baseline="1587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65546" y="3671827"/>
            <a:ext cx="2239645" cy="8337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298450" algn="r">
              <a:lnSpc>
                <a:spcPts val="1555"/>
              </a:lnSpc>
            </a:pPr>
            <a:r>
              <a:rPr sz="1750" spc="0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endParaRPr sz="1750" dirty="0">
              <a:latin typeface="Symbol"/>
              <a:cs typeface="Symbol"/>
            </a:endParaRPr>
          </a:p>
          <a:p>
            <a:pPr marL="12700">
              <a:lnSpc>
                <a:spcPts val="1910"/>
              </a:lnSpc>
              <a:tabLst>
                <a:tab pos="591185" algn="l"/>
                <a:tab pos="1036319" algn="l"/>
                <a:tab pos="1490345" algn="l"/>
              </a:tabLst>
            </a:pPr>
            <a:r>
              <a:rPr sz="2625" spc="7" baseline="-36507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r>
              <a:rPr sz="2625" spc="7" baseline="-36507" dirty="0" smtClean="0">
                <a:solidFill>
                  <a:srgbClr val="232021"/>
                </a:solidFill>
                <a:latin typeface="Times New Roman"/>
                <a:cs typeface="Times New Roman"/>
              </a:rPr>
              <a:t>	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spc="5" dirty="0" smtClean="0">
                <a:solidFill>
                  <a:srgbClr val="232021"/>
                </a:solidFill>
                <a:latin typeface="Arial"/>
                <a:cs typeface="Arial"/>
              </a:rPr>
              <a:t>1	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spc="5" dirty="0" smtClean="0">
                <a:solidFill>
                  <a:srgbClr val="232021"/>
                </a:solidFill>
                <a:latin typeface="Arial"/>
                <a:cs typeface="Arial"/>
              </a:rPr>
              <a:t>2	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spc="5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750" spc="-3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625" spc="7" baseline="19047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r>
              <a:rPr sz="2625" spc="7" baseline="1904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112" baseline="1904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750" i="1" spc="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endParaRPr sz="175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14"/>
              </a:spcBef>
            </a:pPr>
            <a:endParaRPr sz="550" dirty="0"/>
          </a:p>
          <a:p>
            <a:pPr marL="12700">
              <a:lnSpc>
                <a:spcPct val="100000"/>
              </a:lnSpc>
              <a:tabLst>
                <a:tab pos="591185" algn="l"/>
                <a:tab pos="1048385" algn="l"/>
              </a:tabLst>
            </a:pPr>
            <a:r>
              <a:rPr sz="2625" spc="7" baseline="-11111" dirty="0" smtClean="0">
                <a:solidFill>
                  <a:srgbClr val="232021"/>
                </a:solidFill>
                <a:latin typeface="Symbol"/>
                <a:cs typeface="Symbol"/>
              </a:rPr>
              <a:t></a:t>
            </a:r>
            <a:r>
              <a:rPr sz="2625" spc="-419" baseline="-1111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spc="5" dirty="0" smtClean="0">
                <a:solidFill>
                  <a:srgbClr val="232021"/>
                </a:solidFill>
                <a:latin typeface="Arial"/>
                <a:cs typeface="Arial"/>
              </a:rPr>
              <a:t>3	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spc="5" dirty="0" smtClean="0">
                <a:solidFill>
                  <a:srgbClr val="232021"/>
                </a:solidFill>
                <a:latin typeface="Arial"/>
                <a:cs typeface="Arial"/>
              </a:rPr>
              <a:t>1	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spc="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75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48553" y="3845563"/>
            <a:ext cx="715010" cy="2781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625" spc="7" baseline="20634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r>
              <a:rPr sz="2625" spc="7" baseline="20634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7" baseline="42857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625" spc="-67" baseline="4285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7" baseline="19047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spc="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75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17492" y="3897379"/>
            <a:ext cx="243204" cy="361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00" spc="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300" spc="-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625" spc="7" baseline="-20634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endParaRPr sz="2625" baseline="-20634" dirty="0">
              <a:latin typeface="Symbol"/>
              <a:cs typeface="Symbo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58407" y="3982723"/>
            <a:ext cx="112395" cy="275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58407" y="3763267"/>
            <a:ext cx="283210" cy="357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50" spc="65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r>
              <a:rPr sz="2625" i="1" spc="15" baseline="-19047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endParaRPr sz="2625" baseline="-19047">
              <a:latin typeface="Arial"/>
              <a:cs typeface="Arial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>
            <p:extLst/>
          </p:nvPr>
        </p:nvGraphicFramePr>
        <p:xfrm>
          <a:off x="1745707" y="3141840"/>
          <a:ext cx="3270757" cy="693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7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2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47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334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048">
                <a:tc>
                  <a:txBody>
                    <a:bodyPr/>
                    <a:lstStyle/>
                    <a:p>
                      <a:pPr marL="25400">
                        <a:lnSpc>
                          <a:spcPts val="1760"/>
                        </a:lnSpc>
                      </a:pPr>
                      <a:r>
                        <a:rPr sz="1750" spc="6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</a:t>
                      </a:r>
                      <a:r>
                        <a:rPr sz="2625" i="1" spc="-22" baseline="476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950" spc="0" baseline="-128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950" spc="-75" baseline="-128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</a:t>
                      </a:r>
                      <a:endParaRPr sz="1750" dirty="0">
                        <a:latin typeface="Symbol"/>
                        <a:cs typeface="Symbol"/>
                      </a:endParaRPr>
                    </a:p>
                    <a:p>
                      <a:pPr marL="25400">
                        <a:lnSpc>
                          <a:spcPts val="815"/>
                        </a:lnSpc>
                        <a:tabLst>
                          <a:tab pos="415290" algn="l"/>
                        </a:tabLst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r>
                        <a:rPr sz="175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1750" dirty="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1845"/>
                        </a:lnSpc>
                      </a:pPr>
                      <a:r>
                        <a:rPr sz="2625" baseline="-4761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</a:t>
                      </a:r>
                      <a:r>
                        <a:rPr sz="2625" spc="-390" baseline="-4761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750">
                        <a:latin typeface="Arial"/>
                        <a:cs typeface="Arial"/>
                      </a:endParaRPr>
                    </a:p>
                    <a:p>
                      <a:pPr marL="114935">
                        <a:lnSpc>
                          <a:spcPts val="850"/>
                        </a:lnSpc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endParaRPr sz="17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</a:pP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594" algn="ctr">
                        <a:lnSpc>
                          <a:spcPts val="1820"/>
                        </a:lnSpc>
                      </a:pP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625" spc="0" baseline="-4761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</a:t>
                      </a:r>
                      <a:r>
                        <a:rPr sz="2625" spc="0" baseline="-4761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25" spc="112" baseline="-4761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25" spc="0" baseline="-3174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</a:t>
                      </a:r>
                      <a:r>
                        <a:rPr sz="2625" spc="82" baseline="-3174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i="1" spc="-6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950" spc="0" baseline="-17094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950" baseline="-17094">
                        <a:latin typeface="Arial"/>
                        <a:cs typeface="Arial"/>
                      </a:endParaRPr>
                    </a:p>
                    <a:p>
                      <a:pPr marL="17780" algn="ctr">
                        <a:lnSpc>
                          <a:spcPts val="875"/>
                        </a:lnSpc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r>
                        <a:rPr sz="175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75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25" spc="0" baseline="1587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endParaRPr sz="2625" baseline="1587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ts val="1760"/>
                        </a:lnSpc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</a:t>
                      </a:r>
                      <a:endParaRPr sz="1750">
                        <a:latin typeface="Symbol"/>
                        <a:cs typeface="Symbol"/>
                      </a:endParaRPr>
                    </a:p>
                    <a:p>
                      <a:pPr marL="41275">
                        <a:lnSpc>
                          <a:spcPts val="815"/>
                        </a:lnSpc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17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80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2625" baseline="3174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r>
                        <a:rPr sz="2625" spc="-352" baseline="3174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25" i="1" spc="-165" baseline="1428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3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300" spc="-9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25" spc="0" baseline="3174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2625" baseline="3174" dirty="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2625" baseline="-11111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r>
                        <a:rPr sz="2625" spc="-240" baseline="-11111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4775">
                        <a:lnSpc>
                          <a:spcPct val="100000"/>
                        </a:lnSpc>
                      </a:pP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</a:pP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870">
                        <a:lnSpc>
                          <a:spcPct val="100000"/>
                        </a:lnSpc>
                      </a:pP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625" spc="0" baseline="-11111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r>
                        <a:rPr sz="2625" spc="0" baseline="-11111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25" spc="112" baseline="-11111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25" spc="0" baseline="-9523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r>
                        <a:rPr sz="2625" spc="82" baseline="-9523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i="1" spc="-6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950" spc="0" baseline="-17094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950" baseline="-17094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275">
                        <a:lnSpc>
                          <a:spcPct val="100000"/>
                        </a:lnSpc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1750" dirty="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3224361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22555"/>
            <a:ext cx="365416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Anahtar Ekleme Alt Katmanı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2301" y="2431798"/>
            <a:ext cx="4495800" cy="24491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Girişler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16-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bayt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ifade matrisi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16-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bayt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10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i="1" baseline="-20833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alt anahtarı</a:t>
            </a:r>
            <a:endParaRPr sz="1800" baseline="-20833" dirty="0">
              <a:latin typeface="Arial"/>
              <a:cs typeface="Arial"/>
            </a:endParaRPr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400"/>
              </a:lnSpc>
              <a:spcBef>
                <a:spcPts val="8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Çıkış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C </a:t>
            </a:r>
            <a:r>
              <a:rPr sz="1600" spc="0" dirty="0" smtClean="0">
                <a:solidFill>
                  <a:srgbClr val="232021"/>
                </a:solidFill>
                <a:latin typeface="Symbol"/>
                <a:cs typeface="Symbol"/>
              </a:rPr>
              <a:t></a:t>
            </a:r>
            <a:r>
              <a:rPr sz="1600" spc="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endParaRPr sz="1800" baseline="-20833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11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Alt anahtarlar anahtar tarifesinde üretilir.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51500" y="196850"/>
            <a:ext cx="5041900" cy="708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3553" y="2212847"/>
            <a:ext cx="2328671" cy="289559"/>
          </a:xfrm>
          <a:custGeom>
            <a:avLst/>
            <a:gdLst/>
            <a:ahLst/>
            <a:cxnLst/>
            <a:rect l="l" t="t" r="r" b="b"/>
            <a:pathLst>
              <a:path w="2328671" h="289559">
                <a:moveTo>
                  <a:pt x="2328671" y="286511"/>
                </a:moveTo>
                <a:lnTo>
                  <a:pt x="2328671" y="3047"/>
                </a:lnTo>
                <a:lnTo>
                  <a:pt x="2325623" y="0"/>
                </a:lnTo>
                <a:lnTo>
                  <a:pt x="3047" y="0"/>
                </a:lnTo>
                <a:lnTo>
                  <a:pt x="0" y="3047"/>
                </a:lnTo>
                <a:lnTo>
                  <a:pt x="0" y="286511"/>
                </a:lnTo>
                <a:lnTo>
                  <a:pt x="3047" y="289559"/>
                </a:lnTo>
                <a:lnTo>
                  <a:pt x="6095" y="289559"/>
                </a:lnTo>
                <a:lnTo>
                  <a:pt x="6095" y="12191"/>
                </a:lnTo>
                <a:lnTo>
                  <a:pt x="12191" y="6095"/>
                </a:lnTo>
                <a:lnTo>
                  <a:pt x="12191" y="12191"/>
                </a:lnTo>
                <a:lnTo>
                  <a:pt x="2316479" y="12191"/>
                </a:lnTo>
                <a:lnTo>
                  <a:pt x="2316479" y="6095"/>
                </a:lnTo>
                <a:lnTo>
                  <a:pt x="2322575" y="12191"/>
                </a:lnTo>
                <a:lnTo>
                  <a:pt x="2322575" y="289559"/>
                </a:lnTo>
                <a:lnTo>
                  <a:pt x="2325623" y="289559"/>
                </a:lnTo>
                <a:lnTo>
                  <a:pt x="2328671" y="286511"/>
                </a:lnTo>
                <a:close/>
              </a:path>
              <a:path w="2328671" h="289559">
                <a:moveTo>
                  <a:pt x="12191" y="12191"/>
                </a:moveTo>
                <a:lnTo>
                  <a:pt x="12191" y="6095"/>
                </a:lnTo>
                <a:lnTo>
                  <a:pt x="6095" y="12191"/>
                </a:lnTo>
                <a:lnTo>
                  <a:pt x="12191" y="12191"/>
                </a:lnTo>
                <a:close/>
              </a:path>
              <a:path w="2328671" h="289559">
                <a:moveTo>
                  <a:pt x="12191" y="277367"/>
                </a:moveTo>
                <a:lnTo>
                  <a:pt x="12191" y="12191"/>
                </a:lnTo>
                <a:lnTo>
                  <a:pt x="6095" y="12191"/>
                </a:lnTo>
                <a:lnTo>
                  <a:pt x="6095" y="277367"/>
                </a:lnTo>
                <a:lnTo>
                  <a:pt x="12191" y="277367"/>
                </a:lnTo>
                <a:close/>
              </a:path>
              <a:path w="2328671" h="289559">
                <a:moveTo>
                  <a:pt x="2322575" y="277367"/>
                </a:moveTo>
                <a:lnTo>
                  <a:pt x="6095" y="277367"/>
                </a:lnTo>
                <a:lnTo>
                  <a:pt x="12191" y="283463"/>
                </a:lnTo>
                <a:lnTo>
                  <a:pt x="12191" y="289559"/>
                </a:lnTo>
                <a:lnTo>
                  <a:pt x="2316479" y="289559"/>
                </a:lnTo>
                <a:lnTo>
                  <a:pt x="2316479" y="283463"/>
                </a:lnTo>
                <a:lnTo>
                  <a:pt x="2322575" y="277367"/>
                </a:lnTo>
                <a:close/>
              </a:path>
              <a:path w="2328671" h="289559">
                <a:moveTo>
                  <a:pt x="12191" y="289559"/>
                </a:moveTo>
                <a:lnTo>
                  <a:pt x="12191" y="283463"/>
                </a:lnTo>
                <a:lnTo>
                  <a:pt x="6095" y="277367"/>
                </a:lnTo>
                <a:lnTo>
                  <a:pt x="6095" y="289559"/>
                </a:lnTo>
                <a:lnTo>
                  <a:pt x="12191" y="289559"/>
                </a:lnTo>
                <a:close/>
              </a:path>
              <a:path w="2328671" h="289559">
                <a:moveTo>
                  <a:pt x="2322575" y="12191"/>
                </a:moveTo>
                <a:lnTo>
                  <a:pt x="2316479" y="6095"/>
                </a:lnTo>
                <a:lnTo>
                  <a:pt x="2316479" y="12191"/>
                </a:lnTo>
                <a:lnTo>
                  <a:pt x="2322575" y="12191"/>
                </a:lnTo>
                <a:close/>
              </a:path>
              <a:path w="2328671" h="289559">
                <a:moveTo>
                  <a:pt x="2322575" y="277367"/>
                </a:moveTo>
                <a:lnTo>
                  <a:pt x="2322575" y="12191"/>
                </a:lnTo>
                <a:lnTo>
                  <a:pt x="2316479" y="12191"/>
                </a:lnTo>
                <a:lnTo>
                  <a:pt x="2316479" y="277367"/>
                </a:lnTo>
                <a:lnTo>
                  <a:pt x="2322575" y="277367"/>
                </a:lnTo>
                <a:close/>
              </a:path>
              <a:path w="2328671" h="289559">
                <a:moveTo>
                  <a:pt x="2322575" y="289559"/>
                </a:moveTo>
                <a:lnTo>
                  <a:pt x="2322575" y="277367"/>
                </a:lnTo>
                <a:lnTo>
                  <a:pt x="2316479" y="283463"/>
                </a:lnTo>
                <a:lnTo>
                  <a:pt x="2316479" y="289559"/>
                </a:lnTo>
                <a:lnTo>
                  <a:pt x="2322575" y="2895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74912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228256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>
                <a:solidFill>
                  <a:srgbClr val="232021"/>
                </a:solidFill>
                <a:latin typeface="Arial"/>
                <a:cs typeface="Arial"/>
              </a:rPr>
              <a:t>Anahtar Tarifesi</a:t>
            </a:r>
            <a:endParaRPr lang="tr-TR"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4" y="1468629"/>
            <a:ext cx="7314806" cy="1031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Alt Anahtarlar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128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256-b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lik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giriş anahtarlarından yenilemeli olarak üretilir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400"/>
              </a:lnSpc>
              <a:spcBef>
                <a:spcPts val="8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Her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roundun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bir alt anahtarı vardır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artı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‘in başlangıcındaki anahtar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5126232"/>
            <a:ext cx="6200140" cy="170001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>
                <a:latin typeface="Arial" pitchFamily="34" charset="0"/>
                <a:cs typeface="Arial" pitchFamily="34" charset="0"/>
              </a:rPr>
              <a:t>Anahtar beyazlatma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(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ng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Alt Anahtar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‘in hem giriş hem de çıkışında kullanılır</a:t>
            </a:r>
            <a:endParaRPr sz="1600" dirty="0">
              <a:latin typeface="Arial"/>
              <a:cs typeface="Arial"/>
            </a:endParaRPr>
          </a:p>
          <a:p>
            <a:pPr marL="262255">
              <a:lnSpc>
                <a:spcPct val="100000"/>
              </a:lnSpc>
              <a:spcBef>
                <a:spcPts val="420"/>
              </a:spcBef>
            </a:pPr>
            <a:r>
              <a:rPr sz="1600" dirty="0" smtClean="0">
                <a:solidFill>
                  <a:srgbClr val="232021"/>
                </a:solidFill>
                <a:latin typeface="Symbol"/>
                <a:cs typeface="Symbol"/>
              </a:rPr>
              <a:t></a:t>
            </a:r>
            <a:r>
              <a:rPr sz="1600" spc="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ub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round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0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>
              <a:latin typeface="Arial" pitchFamily="34" charset="0"/>
              <a:cs typeface="Arial" pitchFamily="34" charset="0"/>
            </a:endParaRP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>
                <a:latin typeface="Arial" pitchFamily="34" charset="0"/>
                <a:cs typeface="Arial" pitchFamily="34" charset="0"/>
              </a:rPr>
              <a:t>Farklı anahtar boyutları için farklı anahtar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tarifeleri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vardır.</a:t>
            </a:r>
            <a:endParaRPr sz="16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92866" y="3202812"/>
          <a:ext cx="6095995" cy="14843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7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855">
                <a:tc>
                  <a:txBody>
                    <a:bodyPr/>
                    <a:lstStyle/>
                    <a:p>
                      <a:pPr marL="718185">
                        <a:lnSpc>
                          <a:spcPct val="100000"/>
                        </a:lnSpc>
                      </a:pP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Ke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b="1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ng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b="1" spc="-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ts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5310">
                        <a:lnSpc>
                          <a:spcPct val="100000"/>
                        </a:lnSpc>
                      </a:pP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b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-6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ub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ke</a:t>
                      </a:r>
                      <a:r>
                        <a:rPr sz="1600" b="1" spc="-8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807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600" spc="-1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55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19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855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5330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235630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>
                <a:solidFill>
                  <a:srgbClr val="232021"/>
                </a:solidFill>
                <a:latin typeface="Arial"/>
                <a:cs typeface="Arial"/>
              </a:rPr>
              <a:t>Anahtar Tarifesi</a:t>
            </a:r>
            <a:endParaRPr lang="tr-TR"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506729"/>
            <a:ext cx="39566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hedu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128-b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5700" y="1856232"/>
            <a:ext cx="3692025" cy="54272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48264" y="2532382"/>
            <a:ext cx="3227435" cy="3003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Kelime-tabanlı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kelime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48265" y="3210623"/>
            <a:ext cx="3596640" cy="650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alt anahtar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10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40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43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şeklinde depolanır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74605" y="4325620"/>
            <a:ext cx="3667760" cy="9144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lang="tr-TR" sz="1600" spc="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İlk alt anahtar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i="1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orijinal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anahtarıdır.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869163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243496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Anahtar Tarifesi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501" y="1468629"/>
            <a:ext cx="7543799" cy="46151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fonksiyonu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kendi dört giriş baytını dönmeli kaydırır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 bayt düzeyinde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yer değiştirme işlemi yapar.</a:t>
            </a:r>
            <a:endParaRPr sz="1600" dirty="0">
              <a:latin typeface="Arial"/>
              <a:cs typeface="Arial"/>
            </a:endParaRPr>
          </a:p>
          <a:p>
            <a:pPr marL="262255">
              <a:lnSpc>
                <a:spcPct val="100000"/>
              </a:lnSpc>
              <a:spcBef>
                <a:spcPts val="420"/>
              </a:spcBef>
            </a:pPr>
            <a:r>
              <a:rPr sz="1600" dirty="0" smtClean="0">
                <a:solidFill>
                  <a:srgbClr val="232021"/>
                </a:solidFill>
                <a:latin typeface="Symbol"/>
                <a:cs typeface="Symbol"/>
              </a:rPr>
              <a:t></a:t>
            </a:r>
            <a:r>
              <a:rPr sz="1600" spc="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near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</a:pPr>
            <a:endParaRPr sz="1100" dirty="0"/>
          </a:p>
          <a:p>
            <a:pPr marL="207645" marR="2477135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Round sabiti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ler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sadece en sola eklenir ve her round için değişir: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300"/>
              </a:lnSpc>
              <a:spcBef>
                <a:spcPts val="16"/>
              </a:spcBef>
              <a:buClr>
                <a:srgbClr val="5C83BE"/>
              </a:buClr>
              <a:buFont typeface="Arial"/>
              <a:buChar char="•"/>
            </a:pPr>
            <a:endParaRPr sz="1300" dirty="0"/>
          </a:p>
          <a:p>
            <a:pPr marL="927100" marR="4311650" indent="0" algn="just">
              <a:lnSpc>
                <a:spcPct val="140600"/>
              </a:lnSpc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800" spc="0" baseline="2546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800" spc="150" baseline="2546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(00000001)</a:t>
            </a:r>
            <a:r>
              <a:rPr sz="1800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2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800" spc="0" baseline="2546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800" spc="150" baseline="2546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(00000010)</a:t>
            </a:r>
            <a:r>
              <a:rPr sz="1800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2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800" spc="0" baseline="25462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800" spc="150" baseline="2546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(00000100)</a:t>
            </a:r>
            <a:r>
              <a:rPr sz="1800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800" baseline="-20833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</a:pPr>
            <a:endParaRPr sz="550" dirty="0"/>
          </a:p>
          <a:p>
            <a:pPr marL="927100" marR="6427470" algn="just">
              <a:lnSpc>
                <a:spcPct val="100000"/>
              </a:lnSpc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927100" marR="4198620" algn="just">
              <a:lnSpc>
                <a:spcPct val="100000"/>
              </a:lnSpc>
              <a:spcBef>
                <a:spcPts val="480"/>
              </a:spcBef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[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800" spc="0" baseline="25462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800" spc="150" baseline="2546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(00110110)</a:t>
            </a:r>
            <a:r>
              <a:rPr sz="1800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800" baseline="-20833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0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800" i="1" spc="0" baseline="25462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ld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‘ deki elemanları gösterir</a:t>
            </a:r>
            <a:endParaRPr sz="1600" dirty="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420"/>
              </a:spcBef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daha fazla bilgi için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ograph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99300" y="1990091"/>
            <a:ext cx="3594100" cy="4531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87023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3815079" cy="35763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algoritmasına genel bakış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lang="tr-TR" sz="2000" spc="-7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Değiştirme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Difüzyon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Anahtar Ekleme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Anahtar tarifesi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Pratik konular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47624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22555"/>
            <a:ext cx="1825364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lang="tr-TR"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91648" y="1797813"/>
            <a:ext cx="4879452" cy="419023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yapısına dayanmaz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900" dirty="0"/>
          </a:p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Symbol"/>
                <a:cs typeface="Symbol"/>
              </a:rPr>
              <a:t></a:t>
            </a:r>
            <a:r>
              <a:rPr sz="160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60" dirty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6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Deşifreleme için bütün katmanlar ters çevrilir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0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Sütun Karıştırma katmanı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→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20" dirty="0">
                <a:solidFill>
                  <a:srgbClr val="232021"/>
                </a:solidFill>
                <a:latin typeface="Arial"/>
                <a:cs typeface="Arial"/>
              </a:rPr>
              <a:t>Sütun Karıştırma </a:t>
            </a:r>
            <a:r>
              <a:rPr lang="tr-TR"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katmanın tersi</a:t>
            </a:r>
            <a:endParaRPr sz="1000" b="1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400"/>
              </a:lnSpc>
              <a:spcBef>
                <a:spcPts val="8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Satır Kaydırma katmanı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→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5" dirty="0">
                <a:solidFill>
                  <a:srgbClr val="232021"/>
                </a:solidFill>
                <a:latin typeface="Arial"/>
                <a:cs typeface="Arial"/>
              </a:rPr>
              <a:t>Satır Kaydırma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katmanın tersi</a:t>
            </a:r>
            <a:endParaRPr sz="1600" b="1" dirty="0">
              <a:latin typeface="Arial"/>
              <a:cs typeface="Arial"/>
            </a:endParaRPr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spcBef>
                <a:spcPts val="60"/>
              </a:spcBef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588645" marR="691515" lvl="1" indent="-192405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Bayt Yer Değiştirme katmanı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→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5" dirty="0">
                <a:solidFill>
                  <a:srgbClr val="232021"/>
                </a:solidFill>
                <a:latin typeface="Arial"/>
                <a:cs typeface="Arial"/>
              </a:rPr>
              <a:t>Bayt Yer Değiştirme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katmanın tersi</a:t>
            </a:r>
            <a:endParaRPr sz="1600" b="1" dirty="0">
              <a:latin typeface="Arial"/>
              <a:cs typeface="Arial"/>
            </a:endParaRPr>
          </a:p>
          <a:p>
            <a:pPr lvl="1">
              <a:lnSpc>
                <a:spcPts val="500"/>
              </a:lnSpc>
              <a:spcBef>
                <a:spcPts val="40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Anahtar Ekleme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alt katmanı kendi tersidir</a:t>
            </a:r>
            <a:endParaRPr lang="tr-TR"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8900" y="979425"/>
            <a:ext cx="4902081" cy="6380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274158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622555"/>
            <a:ext cx="190156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lang="tr-TR"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9286" y="1480821"/>
            <a:ext cx="7988414" cy="9632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lvl="1" indent="-195580"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20" dirty="0">
                <a:solidFill>
                  <a:srgbClr val="232021"/>
                </a:solidFill>
                <a:latin typeface="Arial"/>
                <a:cs typeface="Arial"/>
              </a:rPr>
              <a:t>Sütun Karıştırma katmanın </a:t>
            </a:r>
            <a:r>
              <a:rPr lang="tr-TR"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tersi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Sütun karıştırma işlemlerinin tersini almak için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ifade matrisinin her sütunu</a:t>
            </a:r>
            <a:endParaRPr sz="1600" dirty="0">
              <a:latin typeface="Arial"/>
              <a:cs typeface="Arial"/>
            </a:endParaRPr>
          </a:p>
          <a:p>
            <a:pPr marL="588645">
              <a:lnSpc>
                <a:spcPct val="100000"/>
              </a:lnSpc>
              <a:spcBef>
                <a:spcPts val="420"/>
              </a:spcBef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of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4x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ters matrislerle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çarpılmalı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286" y="4384043"/>
            <a:ext cx="6969759" cy="12909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43255">
              <a:lnSpc>
                <a:spcPct val="100000"/>
              </a:lnSpc>
            </a:pP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burada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ade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gösterimde verilmiştir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</a:pPr>
            <a:endParaRPr sz="1100" dirty="0"/>
          </a:p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Yine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bütün aritmetik işlemler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(2</a:t>
            </a:r>
            <a:r>
              <a:rPr sz="2400" spc="-15" baseline="24305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içindedir.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55275" y="3517648"/>
            <a:ext cx="246379" cy="361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00" spc="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3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625" spc="7" baseline="-20634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endParaRPr sz="2625" baseline="-20634">
              <a:latin typeface="Symbol"/>
              <a:cs typeface="Symbo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9387" y="3383536"/>
            <a:ext cx="112395" cy="275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81082" y="3855977"/>
            <a:ext cx="1020444" cy="275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625" spc="-37" baseline="12698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2625" i="1" spc="15" baseline="12698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625" i="1" spc="-277" baseline="12698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625" spc="7" baseline="1587" dirty="0" smtClean="0">
                <a:solidFill>
                  <a:srgbClr val="232021"/>
                </a:solidFill>
                <a:latin typeface="Symbol"/>
                <a:cs typeface="Symbol"/>
              </a:rPr>
              <a:t></a:t>
            </a:r>
            <a:r>
              <a:rPr sz="2625" spc="7" baseline="158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112" baseline="158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750" spc="65" dirty="0" smtClean="0">
                <a:solidFill>
                  <a:srgbClr val="232021"/>
                </a:solidFill>
                <a:latin typeface="Symbol"/>
                <a:cs typeface="Symbol"/>
              </a:rPr>
              <a:t></a:t>
            </a:r>
            <a:r>
              <a:rPr sz="2625" i="1" spc="-37" baseline="1428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300" spc="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3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</a:t>
            </a:r>
            <a:endParaRPr sz="1750">
              <a:latin typeface="Symbol"/>
              <a:cs typeface="Symbo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1977" y="3609089"/>
            <a:ext cx="319405" cy="275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r>
              <a:rPr sz="17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750" spc="7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7" baseline="1587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endParaRPr sz="2625" baseline="1587">
              <a:latin typeface="Symbol"/>
              <a:cs typeface="Symbo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90019" y="3292096"/>
            <a:ext cx="2392045" cy="8337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301625" algn="r">
              <a:lnSpc>
                <a:spcPts val="1555"/>
              </a:lnSpc>
            </a:pPr>
            <a:r>
              <a:rPr sz="1750" spc="0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endParaRPr sz="1750" dirty="0">
              <a:latin typeface="Symbol"/>
              <a:cs typeface="Symbol"/>
            </a:endParaRPr>
          </a:p>
          <a:p>
            <a:pPr marL="12700">
              <a:lnSpc>
                <a:spcPts val="1910"/>
              </a:lnSpc>
              <a:tabLst>
                <a:tab pos="631190" algn="l"/>
                <a:tab pos="1109345" algn="l"/>
                <a:tab pos="1609725" algn="l"/>
              </a:tabLst>
            </a:pPr>
            <a:r>
              <a:rPr sz="2625" spc="7" baseline="-36507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r>
              <a:rPr sz="2625" spc="7" baseline="-36507" dirty="0" smtClean="0">
                <a:solidFill>
                  <a:srgbClr val="232021"/>
                </a:solidFill>
                <a:latin typeface="Times New Roman"/>
                <a:cs typeface="Times New Roman"/>
              </a:rPr>
              <a:t>	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spc="5" dirty="0" smtClean="0">
                <a:solidFill>
                  <a:srgbClr val="232021"/>
                </a:solidFill>
                <a:latin typeface="Arial"/>
                <a:cs typeface="Arial"/>
              </a:rPr>
              <a:t>9	</a:t>
            </a:r>
            <a:r>
              <a:rPr sz="1750" spc="-2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i="1" spc="10" dirty="0" smtClean="0">
                <a:solidFill>
                  <a:srgbClr val="232021"/>
                </a:solidFill>
                <a:latin typeface="Arial"/>
                <a:cs typeface="Arial"/>
              </a:rPr>
              <a:t>E	</a:t>
            </a:r>
            <a:r>
              <a:rPr sz="1750" spc="-2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i="1" spc="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750" i="1" spc="-2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625" spc="7" baseline="19047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r>
              <a:rPr sz="2625" spc="7" baseline="1904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112" baseline="1904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75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endParaRPr sz="175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14"/>
              </a:spcBef>
            </a:pPr>
            <a:endParaRPr sz="550" dirty="0"/>
          </a:p>
          <a:p>
            <a:pPr marL="12700">
              <a:lnSpc>
                <a:spcPct val="100000"/>
              </a:lnSpc>
              <a:tabLst>
                <a:tab pos="612775" algn="l"/>
                <a:tab pos="1127760" algn="l"/>
              </a:tabLst>
            </a:pPr>
            <a:r>
              <a:rPr sz="2625" spc="7" baseline="-11111" dirty="0" smtClean="0">
                <a:solidFill>
                  <a:srgbClr val="232021"/>
                </a:solidFill>
                <a:latin typeface="Symbol"/>
                <a:cs typeface="Symbol"/>
              </a:rPr>
              <a:t></a:t>
            </a:r>
            <a:r>
              <a:rPr sz="2625" spc="-390" baseline="-1111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750" spc="-2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i="1" spc="10" dirty="0" smtClean="0">
                <a:solidFill>
                  <a:srgbClr val="232021"/>
                </a:solidFill>
                <a:latin typeface="Arial"/>
                <a:cs typeface="Arial"/>
              </a:rPr>
              <a:t>B	</a:t>
            </a:r>
            <a:r>
              <a:rPr sz="1750" spc="-2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i="1" spc="10" dirty="0" smtClean="0">
                <a:solidFill>
                  <a:srgbClr val="232021"/>
                </a:solidFill>
                <a:latin typeface="Arial"/>
                <a:cs typeface="Arial"/>
              </a:rPr>
              <a:t>D	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spc="5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75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88975" y="3465833"/>
            <a:ext cx="1118235" cy="2781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96240" algn="l"/>
              </a:tabLst>
            </a:pPr>
            <a:r>
              <a:rPr sz="2625" spc="202" baseline="20634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r>
              <a:rPr sz="1750" i="1" spc="10" dirty="0" smtClean="0">
                <a:solidFill>
                  <a:srgbClr val="232021"/>
                </a:solidFill>
                <a:latin typeface="Arial"/>
                <a:cs typeface="Arial"/>
              </a:rPr>
              <a:t>B	</a:t>
            </a:r>
            <a:r>
              <a:rPr sz="2625" spc="7" baseline="20634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r>
              <a:rPr sz="2625" spc="7" baseline="20634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7" baseline="42857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625" spc="-67" baseline="42857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625" spc="202" baseline="19047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r>
              <a:rPr sz="175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750" i="1" spc="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endParaRPr sz="17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38919" y="3517648"/>
            <a:ext cx="246379" cy="361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00" spc="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3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625" spc="7" baseline="-20634" dirty="0" smtClean="0">
                <a:solidFill>
                  <a:srgbClr val="232021"/>
                </a:solidFill>
                <a:latin typeface="Symbol"/>
                <a:cs typeface="Symbol"/>
              </a:rPr>
              <a:t></a:t>
            </a:r>
            <a:endParaRPr sz="2625" baseline="-20634">
              <a:latin typeface="Symbol"/>
              <a:cs typeface="Symbo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88975" y="3855977"/>
            <a:ext cx="496570" cy="275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750" spc="135" dirty="0">
                <a:solidFill>
                  <a:srgbClr val="232021"/>
                </a:solidFill>
                <a:latin typeface="Symbol"/>
                <a:cs typeface="Arial"/>
              </a:rPr>
              <a:t> </a:t>
            </a:r>
            <a:r>
              <a:rPr sz="2625" i="1" spc="-75" baseline="1428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300" spc="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3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</a:t>
            </a:r>
            <a:endParaRPr sz="1750" dirty="0">
              <a:latin typeface="Symbol"/>
              <a:cs typeface="Symbo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88975" y="3602992"/>
            <a:ext cx="112395" cy="275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750" spc="5" dirty="0" smtClean="0">
                <a:solidFill>
                  <a:srgbClr val="232021"/>
                </a:solidFill>
                <a:latin typeface="Symbol"/>
                <a:cs typeface="Symbol"/>
              </a:rPr>
              <a:t></a:t>
            </a:r>
            <a:endParaRPr sz="1750">
              <a:latin typeface="Symbol"/>
              <a:cs typeface="Symbo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/>
          </p:nvPr>
        </p:nvGraphicFramePr>
        <p:xfrm>
          <a:off x="3676275" y="2762110"/>
          <a:ext cx="3337817" cy="106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12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8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7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31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4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9048">
                <a:tc>
                  <a:txBody>
                    <a:bodyPr/>
                    <a:lstStyle/>
                    <a:p>
                      <a:pPr marL="25400">
                        <a:lnSpc>
                          <a:spcPts val="1760"/>
                        </a:lnSpc>
                      </a:pPr>
                      <a:r>
                        <a:rPr sz="1750" spc="13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</a:t>
                      </a:r>
                      <a:r>
                        <a:rPr sz="2625" i="1" spc="-89" baseline="476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950" spc="0" baseline="-128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950" spc="-37" baseline="-128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</a:t>
                      </a:r>
                      <a:endParaRPr sz="1750" dirty="0">
                        <a:latin typeface="Symbol"/>
                        <a:cs typeface="Symbol"/>
                      </a:endParaRPr>
                    </a:p>
                    <a:p>
                      <a:pPr marL="25400">
                        <a:lnSpc>
                          <a:spcPts val="815"/>
                        </a:lnSpc>
                        <a:tabLst>
                          <a:tab pos="408940" algn="l"/>
                        </a:tabLst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r>
                        <a:rPr sz="175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1750" dirty="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1845"/>
                        </a:lnSpc>
                      </a:pPr>
                      <a:r>
                        <a:rPr sz="2625" spc="195" baseline="-4761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</a:t>
                      </a: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750" dirty="0">
                        <a:latin typeface="Arial"/>
                        <a:cs typeface="Arial"/>
                      </a:endParaRPr>
                    </a:p>
                    <a:p>
                      <a:pPr marL="114935">
                        <a:lnSpc>
                          <a:spcPts val="850"/>
                        </a:lnSpc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endParaRPr sz="1750" dirty="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6205">
                        <a:lnSpc>
                          <a:spcPct val="100000"/>
                        </a:lnSpc>
                      </a:pPr>
                      <a:r>
                        <a:rPr sz="1750" spc="-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750" spc="-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60325" algn="r">
                        <a:lnSpc>
                          <a:spcPts val="1845"/>
                        </a:lnSpc>
                      </a:pP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sz="1750" spc="-15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25" spc="0" baseline="-4761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</a:t>
                      </a:r>
                      <a:endParaRPr sz="2625" baseline="-4761">
                        <a:latin typeface="Symbol"/>
                        <a:cs typeface="Symbol"/>
                      </a:endParaRPr>
                    </a:p>
                    <a:p>
                      <a:pPr marR="60325" algn="r">
                        <a:lnSpc>
                          <a:spcPts val="850"/>
                        </a:lnSpc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17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ts val="1760"/>
                        </a:lnSpc>
                      </a:pPr>
                      <a:r>
                        <a:rPr sz="1750" spc="6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</a:t>
                      </a:r>
                      <a:r>
                        <a:rPr sz="2625" i="1" spc="-52" baseline="476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950" spc="0" baseline="-128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950" spc="-37" baseline="-128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</a:t>
                      </a:r>
                      <a:endParaRPr sz="1750">
                        <a:latin typeface="Symbol"/>
                        <a:cs typeface="Symbol"/>
                      </a:endParaRPr>
                    </a:p>
                    <a:p>
                      <a:pPr marL="60325">
                        <a:lnSpc>
                          <a:spcPts val="815"/>
                        </a:lnSpc>
                        <a:tabLst>
                          <a:tab pos="450215" algn="l"/>
                        </a:tabLst>
                      </a:pP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r>
                        <a:rPr sz="175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75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175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880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2625" baseline="3174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r>
                        <a:rPr sz="2625" spc="-240" baseline="3174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25" i="1" spc="-195" baseline="1428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3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300" spc="-9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25" spc="0" baseline="3174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2625" baseline="3174" dirty="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</a:pPr>
                      <a:r>
                        <a:rPr sz="2625" baseline="-11111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r>
                        <a:rPr sz="2625" spc="-209" baseline="-11111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0489">
                        <a:lnSpc>
                          <a:spcPct val="100000"/>
                        </a:lnSpc>
                      </a:pPr>
                      <a:r>
                        <a:rPr sz="1750" spc="-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75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75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5250">
                        <a:lnSpc>
                          <a:spcPct val="100000"/>
                        </a:lnSpc>
                      </a:pPr>
                      <a:r>
                        <a:rPr sz="1750" spc="-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75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750" i="1" spc="-28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25" spc="0" baseline="-11111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2625" baseline="-11111" dirty="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325">
                        <a:lnSpc>
                          <a:spcPct val="100000"/>
                        </a:lnSpc>
                      </a:pPr>
                      <a:r>
                        <a:rPr sz="2625" baseline="3174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</a:t>
                      </a:r>
                      <a:r>
                        <a:rPr sz="2625" spc="-390" baseline="3174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625" i="1" spc="-127" baseline="1428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3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300" spc="-9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625" spc="0" baseline="3174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</a:t>
                      </a:r>
                      <a:endParaRPr sz="2625" baseline="3174" dirty="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9515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1917198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lang="tr-TR"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68629"/>
            <a:ext cx="6458585" cy="1390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lvl="1" indent="-195580"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>
                <a:solidFill>
                  <a:srgbClr val="232021"/>
                </a:solidFill>
                <a:latin typeface="Arial"/>
                <a:cs typeface="Arial"/>
              </a:rPr>
              <a:t>Satır Kaydırma katmanın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tersi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ifade matrisinin her satırı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tarif edilen şekilde kaydırılır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30"/>
              </a:spcBef>
            </a:pPr>
            <a:endParaRPr sz="7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9271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Giriş matrisi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7695" y="4432811"/>
            <a:ext cx="124968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Çıkış matrisi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87050" y="4435859"/>
            <a:ext cx="2520950" cy="1260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2260">
              <a:lnSpc>
                <a:spcPct val="100000"/>
              </a:lnSpc>
            </a:pP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ayma yok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</a:pPr>
            <a:endParaRPr sz="700" dirty="0"/>
          </a:p>
          <a:p>
            <a:pPr marL="12700"/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→ </a:t>
            </a:r>
            <a:r>
              <a:rPr sz="1600" spc="-2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sağa bir birim kayma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</a:pPr>
            <a:endParaRPr sz="700" dirty="0"/>
          </a:p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→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sağa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iki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birim kayma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</a:pPr>
            <a:endParaRPr sz="700" dirty="0"/>
          </a:p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→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sağa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üç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birim kayma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41119" y="2513964"/>
          <a:ext cx="2002532" cy="1341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60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60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60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60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60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-9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60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341119" y="4385436"/>
          <a:ext cx="2002532" cy="1341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-9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2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70957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109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622555"/>
            <a:ext cx="197776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lang="tr-TR"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lvl="1" indent="-195580"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Bayt Yer Değiştirme katmanın tersi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 algn="ctr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ij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ru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9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900" dirty="0"/>
          </a:p>
          <a:p>
            <a:pPr marL="66675" algn="ctr">
              <a:lnSpc>
                <a:spcPct val="100000"/>
              </a:lnSpc>
            </a:pP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i="1" spc="104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7" baseline="25462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800" spc="0" baseline="2546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i="1" spc="-44" baseline="-20833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7" baseline="25462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800" spc="0" baseline="2546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-44" baseline="-20833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588645" marR="12700" indent="0">
              <a:lnSpc>
                <a:spcPct val="125000"/>
              </a:lnSpc>
              <a:spcBef>
                <a:spcPts val="480"/>
              </a:spcBef>
            </a:pPr>
            <a:r>
              <a:rPr sz="1600" dirty="0" smtClean="0">
                <a:solidFill>
                  <a:srgbClr val="232021"/>
                </a:solidFill>
                <a:latin typeface="Symbol"/>
                <a:cs typeface="Symbol"/>
              </a:rPr>
              <a:t></a:t>
            </a:r>
            <a:r>
              <a:rPr sz="16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Ters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deşifreleme için kullanılır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effectLst/>
                <a:latin typeface="Arial" pitchFamily="34" charset="0"/>
                <a:cs typeface="Arial" pitchFamily="34" charset="0"/>
              </a:rPr>
              <a:t>Bu, genellikle bir arama tablosu olarak gerçekleşmiştir.</a:t>
            </a:r>
            <a:endParaRPr sz="5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Deşifreleme anahtar tarifesi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 smtClean="0">
                <a:effectLst/>
                <a:latin typeface="Arial" pitchFamily="34" charset="0"/>
                <a:cs typeface="Arial" pitchFamily="34" charset="0"/>
              </a:rPr>
              <a:t>Alt anahtarlara ters sırayla kullanılır (şifreleme ile karşılaştırıldığında).</a:t>
            </a:r>
            <a:endParaRPr sz="600" dirty="0">
              <a:latin typeface="Arial" pitchFamily="34" charset="0"/>
              <a:cs typeface="Arial" pitchFamily="34" charset="0"/>
            </a:endParaRPr>
          </a:p>
          <a:p>
            <a:pPr marL="588645" lvl="1" indent="-192405" algn="ctr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pratikte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şifreleme ve deşifreleme için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aynı anahtar tarifesi kullanılır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588645" marR="18415">
              <a:lnSpc>
                <a:spcPts val="2400"/>
              </a:lnSpc>
              <a:spcBef>
                <a:spcPts val="100"/>
              </a:spcBef>
            </a:pPr>
            <a:r>
              <a:rPr lang="tr-TR" sz="1600" dirty="0" smtClean="0">
                <a:effectLst/>
                <a:latin typeface="Arial" pitchFamily="34" charset="0"/>
                <a:cs typeface="Arial" pitchFamily="34" charset="0"/>
              </a:rPr>
              <a:t>Burada ilk blok şifreleme başlamadan önce tüm alt anahtarların hesaplanması gerekir.</a:t>
            </a:r>
            <a:endParaRPr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480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5072380" cy="2661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Şifreleme alanlarına genel bakış 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Simetrik şifrelemenin temelleri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dirty="0" smtClean="0">
                <a:latin typeface="Arial"/>
                <a:cs typeface="Arial"/>
              </a:rPr>
              <a:t>Kripto analiz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şifreleme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odüler aritmetik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Kaymalı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veya 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sezar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lang="tr-TR" sz="2000" spc="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10" dirty="0" err="1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tr-TR"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3815079" cy="35763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lang="tr-TR" sz="2000" spc="-2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algoritmasına genel bakış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lang="tr-TR" sz="2000" spc="-7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Değiştirme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Difüzyon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Anahtar Ekleme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Anahtar tarifesi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Deşifreleme 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Pratik konular</a:t>
            </a:r>
            <a:endParaRPr lang="tr-TR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528652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3561079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Yazılımda Uygulama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68629"/>
            <a:ext cx="7802880" cy="3836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lang="tr-TR" sz="1600" dirty="0" smtClean="0">
              <a:latin typeface="Arial" pitchFamily="34" charset="0"/>
              <a:cs typeface="Arial" pitchFamily="34" charset="0"/>
            </a:endParaRP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err="1" smtClean="0">
                <a:latin typeface="Arial" pitchFamily="34" charset="0"/>
                <a:cs typeface="Arial" pitchFamily="34" charset="0"/>
              </a:rPr>
              <a:t>AES’in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 önemli bir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gereksinimi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etkili bir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yazılım uygulaması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olmasıdır.</a:t>
            </a: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spcBef>
                <a:spcPts val="60"/>
              </a:spcBef>
              <a:buClr>
                <a:srgbClr val="5C83BE"/>
              </a:buClr>
            </a:pPr>
            <a:endParaRPr lang="tr-TR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spcBef>
                <a:spcPts val="60"/>
              </a:spcBef>
              <a:buClr>
                <a:srgbClr val="5C83BE"/>
              </a:buClr>
              <a:buFont typeface="Arial"/>
              <a:buChar char="•"/>
            </a:pPr>
            <a:endParaRPr lang="tr-TR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spcBef>
                <a:spcPts val="60"/>
              </a:spcBef>
              <a:buClr>
                <a:srgbClr val="5C83BE"/>
              </a:buClr>
              <a:buFont typeface="Arial"/>
              <a:buChar char="•"/>
            </a:pPr>
            <a:r>
              <a:rPr lang="tr-TR" sz="1600" dirty="0" smtClean="0">
                <a:latin typeface="Arial" pitchFamily="34" charset="0"/>
                <a:cs typeface="Arial" pitchFamily="34" charset="0"/>
              </a:rPr>
              <a:t> Basit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uygulama iyi 8-bit işlemciler için uygundur.</a:t>
            </a:r>
            <a:r>
              <a:rPr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sz="1600" spc="25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ar</a:t>
            </a:r>
            <a:r>
              <a:rPr sz="1600" spc="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ard</a:t>
            </a:r>
            <a:r>
              <a:rPr sz="1600" spc="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sz="1600" spc="5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32-b</a:t>
            </a:r>
            <a:r>
              <a:rPr sz="1600" spc="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it</a:t>
            </a:r>
            <a:r>
              <a:rPr sz="1600" spc="2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veya</a:t>
            </a:r>
          </a:p>
          <a:p>
            <a:pPr>
              <a:lnSpc>
                <a:spcPts val="1000"/>
              </a:lnSpc>
              <a:spcBef>
                <a:spcPts val="60"/>
              </a:spcBef>
              <a:buClr>
                <a:srgbClr val="5C83BE"/>
              </a:buClr>
              <a:buFont typeface="Arial"/>
              <a:buChar char="•"/>
            </a:pPr>
            <a:endParaRPr lang="tr-TR" sz="1600" spc="-10" dirty="0">
              <a:solidFill>
                <a:srgbClr val="232021"/>
              </a:solidFill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spcBef>
                <a:spcPts val="60"/>
              </a:spcBef>
              <a:buClr>
                <a:srgbClr val="5C83BE"/>
              </a:buClr>
            </a:pPr>
            <a:r>
              <a:rPr lang="tr-TR"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sz="1600" spc="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64-</a:t>
            </a:r>
            <a:r>
              <a:rPr lang="tr-TR"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bitlik  işlemciler için uygun değildir.</a:t>
            </a: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11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400"/>
              </a:lnSpc>
              <a:spcBef>
                <a:spcPts val="8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>
                <a:latin typeface="Arial" pitchFamily="34" charset="0"/>
                <a:cs typeface="Arial" pitchFamily="34" charset="0"/>
              </a:rPr>
              <a:t>Tipik GB hızları Modern 64-bit işlemcilerde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1.6 </a:t>
            </a:r>
            <a:r>
              <a:rPr lang="tr-TR" sz="1600" dirty="0" err="1">
                <a:latin typeface="Arial" pitchFamily="34" charset="0"/>
                <a:cs typeface="Arial" pitchFamily="34" charset="0"/>
              </a:rPr>
              <a:t>Gbit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 / </a:t>
            </a:r>
            <a:r>
              <a:rPr lang="tr-TR" sz="1600" dirty="0" err="1" smtClean="0">
                <a:latin typeface="Arial" pitchFamily="34" charset="0"/>
                <a:cs typeface="Arial" pitchFamily="34" charset="0"/>
              </a:rPr>
              <a:t>s’tan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 daha fazladır .</a:t>
            </a:r>
            <a:endParaRPr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0551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622555"/>
            <a:ext cx="197776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Güvenlik 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15350"/>
            <a:ext cx="6073775" cy="3455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7500" marR="262255" indent="-30480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Kaba kuvvet saldırısı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128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veya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bitlik anahtarlardan dolayı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kaba kuvvet saldırısı mümkün değildir.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1100" dirty="0"/>
          </a:p>
          <a:p>
            <a:pPr marL="317500" marR="151765" indent="-30480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sz="1600" b="1" spc="-8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5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9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attacks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Kaba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kuvvet </a:t>
            </a:r>
            <a:r>
              <a:rPr lang="tr-TR" sz="1600" dirty="0" err="1" smtClean="0">
                <a:latin typeface="Arial" pitchFamily="34" charset="0"/>
                <a:cs typeface="Arial" pitchFamily="34" charset="0"/>
              </a:rPr>
              <a:t>saldırısındn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daha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iyi olduğu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bilinen hiçbir analitik saldırı yoktur.</a:t>
            </a: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600" b="1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600" b="1" dirty="0">
              <a:latin typeface="Arial" pitchFamily="34" charset="0"/>
              <a:cs typeface="Arial" pitchFamily="34" charset="0"/>
            </a:endParaRPr>
          </a:p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b="1" dirty="0">
                <a:latin typeface="Arial" pitchFamily="34" charset="0"/>
                <a:cs typeface="Arial" pitchFamily="34" charset="0"/>
              </a:rPr>
              <a:t>Yan-kanal saldırıları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74700" lvl="1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774065" algn="l"/>
              </a:tabLst>
            </a:pPr>
            <a:r>
              <a:rPr lang="tr-TR" sz="1600" dirty="0">
                <a:latin typeface="Arial" pitchFamily="34" charset="0"/>
                <a:cs typeface="Arial" pitchFamily="34" charset="0"/>
              </a:rPr>
              <a:t>Çeşitli yan kanal saldırıları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yayınlanmıştır.</a:t>
            </a:r>
          </a:p>
          <a:p>
            <a:pPr marL="774700" lvl="1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774065" algn="l"/>
              </a:tabLst>
            </a:pPr>
            <a:r>
              <a:rPr lang="tr-TR" sz="1600" dirty="0" smtClean="0">
                <a:latin typeface="Arial" pitchFamily="34" charset="0"/>
                <a:cs typeface="Arial" pitchFamily="34" charset="0"/>
              </a:rPr>
              <a:t>Şunu belirtmek gerekir ki yan-kanal saldırısı algoritmanın temelleriyle değil uygulamalarıyla yapılır.</a:t>
            </a:r>
          </a:p>
        </p:txBody>
      </p:sp>
    </p:spTree>
    <p:extLst>
      <p:ext uri="{BB962C8B-B14F-4D97-AF65-F5344CB8AC3E}">
        <p14:creationId xmlns:p14="http://schemas.microsoft.com/office/powerpoint/2010/main" val="21840177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4568" y="1958681"/>
            <a:ext cx="3692630" cy="4571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09662" y="744728"/>
            <a:ext cx="7872730" cy="850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62125" marR="12700" indent="-1750060">
              <a:lnSpc>
                <a:spcPct val="100000"/>
              </a:lnSpc>
            </a:pP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Und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-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800" b="1" spc="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ex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boo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ud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ts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3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65300" y="1604265"/>
            <a:ext cx="7543800" cy="18427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of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44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" algn="ctr">
              <a:lnSpc>
                <a:spcPct val="100000"/>
              </a:lnSpc>
            </a:pP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ww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c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-te</a:t>
            </a:r>
            <a:r>
              <a:rPr sz="1600" b="1" spc="1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x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boo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k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c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200"/>
              </a:lnSpc>
              <a:spcBef>
                <a:spcPts val="88"/>
              </a:spcBef>
            </a:pPr>
            <a:endParaRPr sz="1200" dirty="0"/>
          </a:p>
          <a:p>
            <a:pPr algn="ctr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</a:t>
            </a:r>
            <a:r>
              <a:rPr sz="28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B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Şifreleme Hakkında Dahası 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391" y="6630421"/>
            <a:ext cx="69678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tr-TR" sz="1600" b="1" spc="-25" dirty="0">
                <a:solidFill>
                  <a:srgbClr val="232021"/>
                </a:solidFill>
                <a:latin typeface="Arial"/>
                <a:cs typeface="Arial"/>
              </a:rPr>
              <a:t>Çeviren: Selman YAKUT</a:t>
            </a:r>
            <a:endParaRPr lang="tr-TR"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3937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375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Şifreleme Güvenlik artırılması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48258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16205"/>
            <a:ext cx="2028189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k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Şifreler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86917"/>
            <a:ext cx="7848205" cy="4353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Blok şifre yapıları blok şifrelemenin yanında diğer bir çok uygulamada da kullanılır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Blok tabanlı farklı şifreleme yapılarının tasarlanması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Akış şifrelemeyi gerçekleştirmek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Hash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fonksiyonları oluşturmak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Mesaj doğrulama kodu yapıları oluşturmak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anahtar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kurulması protokolleri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oluşturmak</a:t>
            </a:r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Sözde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rasgele sayı üreteci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tasarlamak</a:t>
            </a:r>
            <a:endParaRPr sz="600" dirty="0"/>
          </a:p>
          <a:p>
            <a:pPr marL="399415">
              <a:lnSpc>
                <a:spcPct val="100000"/>
              </a:lnSpc>
            </a:pPr>
            <a:r>
              <a:rPr sz="1900" spc="-10" dirty="0" smtClean="0">
                <a:solidFill>
                  <a:srgbClr val="5C83BE"/>
                </a:solidFill>
                <a:latin typeface="Arial"/>
                <a:cs typeface="Arial"/>
              </a:rPr>
              <a:t>• </a:t>
            </a:r>
            <a:r>
              <a:rPr sz="1900" spc="-23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28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şifrelerin güvenliği de artabilir</a:t>
            </a: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anahtar beyazlatma</a:t>
            </a: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25" dirty="0" smtClean="0">
                <a:solidFill>
                  <a:srgbClr val="232021"/>
                </a:solidFill>
                <a:latin typeface="Arial"/>
                <a:cs typeface="Arial"/>
              </a:rPr>
              <a:t>Çoklu şifreleme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90026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375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b="1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Şifreleme Güvenlik artırılması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22118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16205"/>
            <a:ext cx="390842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Blok Şifre ile Şifreleme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19282"/>
            <a:ext cx="7137400" cy="4841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81280" indent="-195580">
              <a:lnSpc>
                <a:spcPct val="1179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07645" algn="l"/>
              </a:tabLst>
            </a:pP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Uzun metinleri (</a:t>
            </a:r>
            <a:r>
              <a:rPr lang="tr-TR" spc="5" dirty="0">
                <a:solidFill>
                  <a:srgbClr val="232021"/>
                </a:solidFill>
                <a:latin typeface="Arial"/>
                <a:cs typeface="Arial"/>
              </a:rPr>
              <a:t>örneğin, 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e-posta </a:t>
            </a:r>
            <a:r>
              <a:rPr lang="tr-TR" spc="5" dirty="0">
                <a:solidFill>
                  <a:srgbClr val="232021"/>
                </a:solidFill>
                <a:latin typeface="Arial"/>
                <a:cs typeface="Arial"/>
              </a:rPr>
              <a:t>veya bir bilgisayar dosya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) şifrelemenin </a:t>
            </a:r>
            <a:r>
              <a:rPr lang="tr-TR" spc="5" dirty="0">
                <a:solidFill>
                  <a:srgbClr val="232021"/>
                </a:solidFill>
                <a:latin typeface="Arial"/>
                <a:cs typeface="Arial"/>
              </a:rPr>
              <a:t>birkaç 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yolu </a:t>
            </a:r>
            <a:r>
              <a:rPr lang="tr-TR" spc="5" dirty="0">
                <a:solidFill>
                  <a:srgbClr val="232021"/>
                </a:solidFill>
                <a:latin typeface="Arial"/>
                <a:cs typeface="Arial"/>
              </a:rPr>
              <a:t>("çalışma </a:t>
            </a:r>
            <a:r>
              <a:rPr lang="tr-TR" spc="5" dirty="0" err="1">
                <a:solidFill>
                  <a:srgbClr val="232021"/>
                </a:solidFill>
                <a:latin typeface="Arial"/>
                <a:cs typeface="Arial"/>
              </a:rPr>
              <a:t>modu</a:t>
            </a:r>
            <a:r>
              <a:rPr lang="tr-TR" spc="5" dirty="0">
                <a:solidFill>
                  <a:srgbClr val="232021"/>
                </a:solidFill>
                <a:latin typeface="Arial"/>
                <a:cs typeface="Arial"/>
              </a:rPr>
              <a:t>")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 vardır. </a:t>
            </a:r>
            <a:endParaRPr sz="650" dirty="0" smtClean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731520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ron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Cod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731520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phe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(C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731520" algn="l"/>
              </a:tabLst>
            </a:pP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eedb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731520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phe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eedb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(C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731520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Coun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731520" algn="l"/>
              </a:tabLst>
            </a:pP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Coun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500"/>
              </a:lnSpc>
              <a:spcBef>
                <a:spcPts val="16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07645" algn="l"/>
              </a:tabLst>
            </a:pP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Bu </a:t>
            </a:r>
            <a:r>
              <a:rPr lang="nn-NO" spc="-5" dirty="0" smtClean="0">
                <a:solidFill>
                  <a:srgbClr val="232021"/>
                </a:solidFill>
                <a:latin typeface="Arial"/>
                <a:cs typeface="Arial"/>
              </a:rPr>
              <a:t>6 mod</a:t>
            </a: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un hepsinin</a:t>
            </a:r>
            <a:r>
              <a:rPr lang="nn-NO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nn-NO" spc="-5" dirty="0">
                <a:solidFill>
                  <a:srgbClr val="232021"/>
                </a:solidFill>
                <a:latin typeface="Arial"/>
                <a:cs typeface="Arial"/>
              </a:rPr>
              <a:t>tek bir amacı var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38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731520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Gizlilik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ek olarak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, doğrulama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bütünlüğü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sağlamak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966469" lvl="2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Mesaj gerçekten orijinal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göndericiden mi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geliyor?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doğrulama) </a:t>
            </a:r>
            <a:endParaRPr lang="tr-TR" sz="1600" spc="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966469" lvl="2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Şifreli metin iletim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sırasında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değişti mi?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(bütünlük)</a:t>
            </a:r>
            <a:endParaRPr sz="600" dirty="0"/>
          </a:p>
        </p:txBody>
      </p:sp>
    </p:spTree>
    <p:extLst>
      <p:ext uri="{BB962C8B-B14F-4D97-AF65-F5344CB8AC3E}">
        <p14:creationId xmlns:p14="http://schemas.microsoft.com/office/powerpoint/2010/main" val="253336480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375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b="1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b="1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b="1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Şifreleme Güvenlik artırılması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944592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432752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Elec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9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k 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CB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83869"/>
            <a:ext cx="6248005" cy="333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Times New Roman"/>
              <a:buChar char="•"/>
              <a:tabLst>
                <a:tab pos="207645" algn="l"/>
              </a:tabLst>
            </a:pP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650" i="1" spc="-22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650" i="1" spc="7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600" spc="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; </a:t>
            </a:r>
            <a:r>
              <a:rPr sz="16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lik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650" i="1" spc="-135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düz metin bloğu </a:t>
            </a:r>
            <a:r>
              <a:rPr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lang="tr-TR"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anahtarıyla şifrelenen yapısıdır</a:t>
            </a:r>
            <a:r>
              <a:rPr lang="tr-TR"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.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1852677"/>
            <a:ext cx="6514074" cy="333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Times New Roman"/>
              <a:buChar char="•"/>
              <a:tabLst>
                <a:tab pos="207645" algn="l"/>
              </a:tabLst>
            </a:pP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  </a:t>
            </a:r>
            <a:r>
              <a:rPr sz="1650" i="1" spc="112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600" i="1" spc="5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650" i="1" spc="7" baseline="-20202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lang="tr-TR"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; </a:t>
            </a:r>
            <a:r>
              <a:rPr lang="tr-TR" sz="1600" i="1" spc="10" dirty="0">
                <a:solidFill>
                  <a:srgbClr val="232021"/>
                </a:solidFill>
                <a:latin typeface="Times New Roman"/>
                <a:cs typeface="Times New Roman"/>
              </a:rPr>
              <a:t>b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-b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itlik</a:t>
            </a:r>
            <a:r>
              <a:rPr lang="tr-TR" sz="1600" spc="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5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lang="tr-TR" sz="1650" i="1" baseline="-20202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lang="tr-TR" sz="1650" i="1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50" i="1" spc="-135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şifreli </a:t>
            </a:r>
            <a:r>
              <a:rPr lang="tr-TR" sz="1600" spc="-35" dirty="0">
                <a:solidFill>
                  <a:srgbClr val="232021"/>
                </a:solidFill>
                <a:latin typeface="Arial"/>
                <a:cs typeface="Arial"/>
              </a:rPr>
              <a:t>metin bloğu </a:t>
            </a:r>
            <a:r>
              <a:rPr lang="tr-TR" sz="1600" i="1" dirty="0">
                <a:solidFill>
                  <a:srgbClr val="232021"/>
                </a:solidFill>
                <a:latin typeface="Times New Roman"/>
                <a:cs typeface="Times New Roman"/>
              </a:rPr>
              <a:t>k </a:t>
            </a:r>
            <a:r>
              <a:rPr lang="tr-TR" sz="1600" dirty="0">
                <a:solidFill>
                  <a:srgbClr val="23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anahtarıyla </a:t>
            </a:r>
            <a:r>
              <a:rPr lang="tr-TR" sz="1600" dirty="0" err="1" smtClean="0">
                <a:solidFill>
                  <a:srgbClr val="23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deşifreleme</a:t>
            </a:r>
            <a:r>
              <a:rPr lang="tr-TR" sz="1600" dirty="0" smtClean="0">
                <a:solidFill>
                  <a:srgbClr val="23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yapısıdır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60767" y="1890269"/>
            <a:ext cx="14160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-</a:t>
            </a:r>
            <a:r>
              <a:rPr sz="11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3295" y="2221486"/>
            <a:ext cx="6614658" cy="6718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25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aj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 uzunluğu </a:t>
            </a:r>
            <a:r>
              <a:rPr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b</a:t>
            </a:r>
            <a:r>
              <a:rPr sz="1600" i="1" spc="4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ten fazlaysa mesaj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lik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parçalara ayrılır.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47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Her blok ayrı şifrelenir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90909" y="3352800"/>
            <a:ext cx="975360" cy="12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60170" y="3361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213226" y="3361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60170" y="3368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13226" y="3368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60170" y="3374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13226" y="3374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60170" y="3380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13226" y="3380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860170" y="3386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13226" y="3386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60170" y="3392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13226" y="3392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60170" y="3398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13226" y="3398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60170" y="3404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13226" y="3404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60170" y="3410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13226" y="3410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60170" y="3416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13226" y="3416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860170" y="3422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13226" y="3422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60170" y="3429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13226" y="3429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60170" y="3435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13226" y="3435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60170" y="3441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13226" y="3441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60170" y="3447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213226" y="3447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878973" y="3453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60170" y="3453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13226" y="3453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866781" y="3444240"/>
            <a:ext cx="54863" cy="18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897261" y="3459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860170" y="3459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26970" y="3444240"/>
            <a:ext cx="54863" cy="182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75738" y="3459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213226" y="3459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860170" y="3465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75738" y="3465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13226" y="3465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860170" y="3471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69642" y="3471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13226" y="3471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860170" y="3477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63546" y="3477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00121" y="3468623"/>
            <a:ext cx="12191" cy="12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213226" y="3477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57850" y="3477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60170" y="3483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13226" y="3483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860170" y="3489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939162" y="3489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213226" y="3489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872877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878973" y="3462528"/>
            <a:ext cx="73151" cy="36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09453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39933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860170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39162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951353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000121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213226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854589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866781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09453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39933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60170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000121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213226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860170" y="3508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13226" y="3508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933837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60170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939162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994026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13226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151754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933837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60170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933065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994026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13226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145657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151754" y="3468623"/>
            <a:ext cx="76199" cy="548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188330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860170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26970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213226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27369" y="3517391"/>
            <a:ext cx="97535" cy="12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182233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212714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860170" y="3532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02586" y="3462528"/>
            <a:ext cx="97535" cy="731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20874" y="3532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213226" y="3532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12714" y="3532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848493" y="3499103"/>
            <a:ext cx="91439" cy="426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860170" y="3538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902586" y="3535679"/>
            <a:ext cx="18288" cy="60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987930" y="3529584"/>
            <a:ext cx="12191" cy="121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213226" y="3538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860170" y="3544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902586" y="3544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13226" y="3544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206618" y="3544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860170" y="3550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213226" y="3550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206618" y="3550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860170" y="35570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13226" y="35570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206618" y="35570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860170" y="3563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213226" y="3563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774057" y="3563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860170" y="3569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13226" y="3569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74057" y="3569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860170" y="35753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213226" y="35753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774057" y="35753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860170" y="3581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13226" y="3581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774057" y="3581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860170" y="3587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213226" y="3587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774057" y="3587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372490" y="3584447"/>
            <a:ext cx="30480" cy="121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402970" y="3593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860170" y="3593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213226" y="3593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213226" y="3352800"/>
            <a:ext cx="981455" cy="2438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774057" y="3593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402970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860170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213226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774057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366394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860170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213226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639945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670426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774057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860170" y="3611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213226" y="3611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774057" y="3611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6213226" y="3617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6213226" y="36240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860170" y="3630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213226" y="3630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860170" y="3636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213226" y="3636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348106" y="3596640"/>
            <a:ext cx="60959" cy="487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396874" y="3642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860170" y="3642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860170" y="3590544"/>
            <a:ext cx="2346960" cy="548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213226" y="3642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860170" y="3648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213226" y="3648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615562" y="3596640"/>
            <a:ext cx="164591" cy="548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658233" y="3648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354202" y="3645408"/>
            <a:ext cx="36576" cy="1219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860170" y="3654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213226" y="3654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860170" y="3660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213226" y="3660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621657" y="3651503"/>
            <a:ext cx="36576" cy="121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860170" y="3666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213226" y="3666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860170" y="36728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213226" y="36728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860170" y="3678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213226" y="3678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860170" y="36850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213226" y="36850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860170" y="36911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213226" y="36911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860170" y="3697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213226" y="3697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860170" y="3703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213226" y="3703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860170" y="37094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213226" y="37094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860170" y="3715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213226" y="3715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860170" y="3721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213226" y="3721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860170" y="3727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213226" y="3727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860170" y="3733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213226" y="3733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860170" y="3739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213226" y="3739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860170" y="3745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13226" y="3745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860170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213226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860170" y="3758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213226" y="3758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860170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213226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860170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213226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860170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213226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860170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213226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860170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13226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860170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213226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860170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213226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860170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213226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860170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213226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860170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213226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860170" y="38252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13226" y="38252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860170" y="3831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213226" y="3831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860170" y="3837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13226" y="3837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860170" y="38435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213226" y="38435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860170" y="3849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213226" y="3849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860170" y="3855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213226" y="3855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860170" y="38618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213226" y="38618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860170" y="3867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213226" y="3867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860170" y="3874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213226" y="3874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378586" y="3898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700905" y="3898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378586" y="3904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903357" y="3364991"/>
            <a:ext cx="1962912" cy="6461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378586" y="4014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378586" y="4020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378586" y="4026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378586" y="40325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378586" y="4038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378586" y="4044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378586" y="40507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378586" y="4056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378586" y="4062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378586" y="4069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378586" y="4075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378586" y="40812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378586" y="4087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378586" y="4093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378586" y="4099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378586" y="4105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3378586" y="4111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3378586" y="41178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378586" y="4123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378586" y="4130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3378586" y="4136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3378586" y="4142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378586" y="4148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378586" y="4154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378586" y="4160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378586" y="4166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378586" y="4172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378586" y="4178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378586" y="4184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3378586" y="4191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378586" y="4197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3378586" y="4203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378586" y="4209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3378586" y="4215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378586" y="4221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3378586" y="4227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378586" y="4233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3378586" y="4239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378586" y="4245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3378586" y="4251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378586" y="4258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3378586" y="4264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378586" y="4270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3378586" y="4276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378586" y="4282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378586" y="4288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378586" y="4294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378586" y="4300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378586" y="4306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3378586" y="4312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213226" y="3590544"/>
            <a:ext cx="1962911" cy="72542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694809" y="4404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694809" y="4410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688714" y="4416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366394" y="4422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688714" y="4422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366394" y="4428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360297" y="4389120"/>
            <a:ext cx="54864" cy="4876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390777" y="44348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6682618" y="4389120"/>
            <a:ext cx="54864" cy="487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6713097" y="44348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360297" y="4440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384682" y="4440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707002" y="4440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360297" y="44470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348106" y="4450079"/>
            <a:ext cx="36576" cy="243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378586" y="44714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6676521" y="44714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6725290" y="4477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6670426" y="4483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6670426" y="4437888"/>
            <a:ext cx="42672" cy="4876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348106" y="4489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348106" y="4474464"/>
            <a:ext cx="48767" cy="182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670426" y="4489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707002" y="4489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2631829" y="4852415"/>
            <a:ext cx="4931663" cy="999743"/>
          </a:xfrm>
          <a:custGeom>
            <a:avLst/>
            <a:gdLst/>
            <a:ahLst/>
            <a:cxnLst/>
            <a:rect l="l" t="t" r="r" b="b"/>
            <a:pathLst>
              <a:path w="4931663" h="999743">
                <a:moveTo>
                  <a:pt x="0" y="0"/>
                </a:moveTo>
                <a:lnTo>
                  <a:pt x="0" y="999743"/>
                </a:lnTo>
                <a:lnTo>
                  <a:pt x="4931663" y="999743"/>
                </a:lnTo>
                <a:lnTo>
                  <a:pt x="4931663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 txBox="1"/>
          <p:nvPr/>
        </p:nvSpPr>
        <p:spPr>
          <a:xfrm>
            <a:off x="2808111" y="5035300"/>
            <a:ext cx="284035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322705" algn="l"/>
              </a:tabLst>
            </a:pPr>
            <a:r>
              <a:rPr lang="tr-TR"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800" i="1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</a:t>
            </a:r>
            <a:r>
              <a:rPr sz="18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29" name="object 32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30" name="object 3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119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27" name="object 327"/>
          <p:cNvSpPr txBox="1"/>
          <p:nvPr/>
        </p:nvSpPr>
        <p:spPr>
          <a:xfrm>
            <a:off x="2808111" y="5309620"/>
            <a:ext cx="4321810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310640" algn="l"/>
                <a:tab pos="2109470" algn="l"/>
                <a:tab pos="3060065" algn="l"/>
              </a:tabLst>
            </a:pP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eşifreleme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800" i="1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	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8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	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)), </a:t>
            </a:r>
            <a:r>
              <a:rPr sz="18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 1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28" name="object 328"/>
          <p:cNvSpPr txBox="1"/>
          <p:nvPr/>
        </p:nvSpPr>
        <p:spPr>
          <a:xfrm>
            <a:off x="4685681" y="5321812"/>
            <a:ext cx="1159510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966469" algn="l"/>
              </a:tabLst>
            </a:pPr>
            <a:r>
              <a:rPr sz="12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2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	</a:t>
            </a:r>
            <a:r>
              <a:rPr sz="12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2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1465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501650"/>
            <a:ext cx="4720963" cy="4777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Neden kripto analize ihtiyaç duyarız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46029" y="3115055"/>
            <a:ext cx="6806180" cy="899159"/>
          </a:xfrm>
          <a:custGeom>
            <a:avLst/>
            <a:gdLst/>
            <a:ahLst/>
            <a:cxnLst/>
            <a:rect l="l" t="t" r="r" b="b"/>
            <a:pathLst>
              <a:path w="6806180" h="899159">
                <a:moveTo>
                  <a:pt x="6806180" y="899159"/>
                </a:moveTo>
                <a:lnTo>
                  <a:pt x="6806180" y="0"/>
                </a:lnTo>
                <a:lnTo>
                  <a:pt x="0" y="0"/>
                </a:lnTo>
                <a:lnTo>
                  <a:pt x="0" y="899159"/>
                </a:lnTo>
                <a:lnTo>
                  <a:pt x="18287" y="899159"/>
                </a:lnTo>
                <a:lnTo>
                  <a:pt x="18287" y="36575"/>
                </a:lnTo>
                <a:lnTo>
                  <a:pt x="36575" y="18287"/>
                </a:lnTo>
                <a:lnTo>
                  <a:pt x="36575" y="36575"/>
                </a:lnTo>
                <a:lnTo>
                  <a:pt x="6769604" y="36575"/>
                </a:lnTo>
                <a:lnTo>
                  <a:pt x="6769604" y="18287"/>
                </a:lnTo>
                <a:lnTo>
                  <a:pt x="6787892" y="36575"/>
                </a:lnTo>
                <a:lnTo>
                  <a:pt x="6787892" y="899159"/>
                </a:lnTo>
                <a:lnTo>
                  <a:pt x="6806180" y="899159"/>
                </a:lnTo>
                <a:close/>
              </a:path>
              <a:path w="6806180" h="899159">
                <a:moveTo>
                  <a:pt x="36575" y="36575"/>
                </a:moveTo>
                <a:lnTo>
                  <a:pt x="36575" y="18287"/>
                </a:lnTo>
                <a:lnTo>
                  <a:pt x="18287" y="36575"/>
                </a:lnTo>
                <a:lnTo>
                  <a:pt x="36575" y="36575"/>
                </a:lnTo>
                <a:close/>
              </a:path>
              <a:path w="6806180" h="899159">
                <a:moveTo>
                  <a:pt x="36575" y="862583"/>
                </a:moveTo>
                <a:lnTo>
                  <a:pt x="36575" y="36575"/>
                </a:lnTo>
                <a:lnTo>
                  <a:pt x="18287" y="36575"/>
                </a:lnTo>
                <a:lnTo>
                  <a:pt x="18287" y="862583"/>
                </a:lnTo>
                <a:lnTo>
                  <a:pt x="36575" y="862583"/>
                </a:lnTo>
                <a:close/>
              </a:path>
              <a:path w="6806180" h="899159">
                <a:moveTo>
                  <a:pt x="6787892" y="862583"/>
                </a:moveTo>
                <a:lnTo>
                  <a:pt x="18287" y="862583"/>
                </a:lnTo>
                <a:lnTo>
                  <a:pt x="36575" y="880871"/>
                </a:lnTo>
                <a:lnTo>
                  <a:pt x="36575" y="899159"/>
                </a:lnTo>
                <a:lnTo>
                  <a:pt x="6769604" y="899159"/>
                </a:lnTo>
                <a:lnTo>
                  <a:pt x="6769604" y="880871"/>
                </a:lnTo>
                <a:lnTo>
                  <a:pt x="6787892" y="862583"/>
                </a:lnTo>
                <a:close/>
              </a:path>
              <a:path w="6806180" h="899159">
                <a:moveTo>
                  <a:pt x="36575" y="899159"/>
                </a:moveTo>
                <a:lnTo>
                  <a:pt x="36575" y="880871"/>
                </a:lnTo>
                <a:lnTo>
                  <a:pt x="18287" y="862583"/>
                </a:lnTo>
                <a:lnTo>
                  <a:pt x="18287" y="899159"/>
                </a:lnTo>
                <a:lnTo>
                  <a:pt x="36575" y="899159"/>
                </a:lnTo>
                <a:close/>
              </a:path>
              <a:path w="6806180" h="899159">
                <a:moveTo>
                  <a:pt x="6787892" y="36575"/>
                </a:moveTo>
                <a:lnTo>
                  <a:pt x="6769604" y="18287"/>
                </a:lnTo>
                <a:lnTo>
                  <a:pt x="6769604" y="36575"/>
                </a:lnTo>
                <a:lnTo>
                  <a:pt x="6787892" y="36575"/>
                </a:lnTo>
                <a:close/>
              </a:path>
              <a:path w="6806180" h="899159">
                <a:moveTo>
                  <a:pt x="6787892" y="862583"/>
                </a:moveTo>
                <a:lnTo>
                  <a:pt x="6787892" y="36575"/>
                </a:lnTo>
                <a:lnTo>
                  <a:pt x="6769604" y="36575"/>
                </a:lnTo>
                <a:lnTo>
                  <a:pt x="6769604" y="862583"/>
                </a:lnTo>
                <a:lnTo>
                  <a:pt x="6787892" y="862583"/>
                </a:lnTo>
                <a:close/>
              </a:path>
              <a:path w="6806180" h="899159">
                <a:moveTo>
                  <a:pt x="6787892" y="899159"/>
                </a:moveTo>
                <a:lnTo>
                  <a:pt x="6787892" y="862583"/>
                </a:lnTo>
                <a:lnTo>
                  <a:pt x="6769604" y="880871"/>
                </a:lnTo>
                <a:lnTo>
                  <a:pt x="6769604" y="899159"/>
                </a:lnTo>
                <a:lnTo>
                  <a:pt x="6787892" y="8991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012838" y="1389381"/>
            <a:ext cx="8019415" cy="55892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429895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80670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Herhangi pratik bir şifre için güvenliğin matematiksel bir kanıtı yoktur.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80670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80670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Sistemin güvenli olduğunu garanti etmenin tek yolu sistemi kırmaya çalışmaktır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8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12700">
              <a:lnSpc>
                <a:spcPct val="100000"/>
              </a:lnSpc>
            </a:pPr>
            <a:r>
              <a:rPr sz="16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Ke</a:t>
            </a:r>
            <a:r>
              <a:rPr sz="16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ck</a:t>
            </a:r>
            <a:r>
              <a:rPr sz="1600" b="1" spc="0" dirty="0" err="1" smtClean="0">
                <a:solidFill>
                  <a:srgbClr val="232021"/>
                </a:solidFill>
                <a:latin typeface="Arial"/>
                <a:cs typeface="Arial"/>
              </a:rPr>
              <a:t>ho</a:t>
            </a:r>
            <a:r>
              <a:rPr sz="16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lang="tr-TR" sz="1600" b="1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prensibi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modern şifrelemede çok iyidir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  <a:spcBef>
                <a:spcPts val="56"/>
              </a:spcBef>
            </a:pPr>
            <a:endParaRPr sz="1000" dirty="0"/>
          </a:p>
          <a:p>
            <a:pPr marL="963294" marR="310515" indent="0" algn="ctr">
              <a:lnSpc>
                <a:spcPct val="100000"/>
              </a:lnSpc>
            </a:pPr>
            <a:endParaRPr lang="tr-TR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963294" marR="310515" indent="0" algn="ctr">
              <a:lnSpc>
                <a:spcPct val="100000"/>
              </a:lnSpc>
            </a:pPr>
            <a:r>
              <a:rPr lang="tr-TR" dirty="0" smtClean="0">
                <a:solidFill>
                  <a:srgbClr val="232021"/>
                </a:solidFill>
                <a:latin typeface="Arial"/>
                <a:cs typeface="Arial"/>
              </a:rPr>
              <a:t>Saldırgan gizli anahtar dışında sistemle ilgili her şeyi biliyor olsa bile şifreleme sistemi güvenli olmalıdır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46"/>
              </a:spcBef>
            </a:pPr>
            <a:endParaRPr sz="7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429895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42989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irşo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prensiplerini pratikte uygulayabilmek için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429895" marR="16510">
              <a:lnSpc>
                <a:spcPts val="2400"/>
              </a:lnSpc>
              <a:spcBef>
                <a:spcPts val="100"/>
              </a:spcBef>
            </a:pPr>
            <a:r>
              <a:rPr lang="tr-TR"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Sadece iyi </a:t>
            </a:r>
            <a:r>
              <a:rPr lang="tr-TR" sz="16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şifreleyiciler</a:t>
            </a:r>
            <a:r>
              <a:rPr lang="tr-TR"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 tarafından birkaç yıl </a:t>
            </a:r>
            <a:r>
              <a:rPr lang="tr-TR" sz="16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kriptoanaliz</a:t>
            </a:r>
            <a:r>
              <a:rPr lang="tr-TR"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 edilmiş geniş bir ölçekte kullanılan şifreler kullanılmalı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ograph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pher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429895" marR="12700" indent="-344805">
              <a:lnSpc>
                <a:spcPts val="2400"/>
              </a:lnSpc>
              <a:spcBef>
                <a:spcPts val="4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42989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dikkat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şifrelemenin daha güvenli olması için şifreleme yapısının detaylarını gizlemek daha cazip gelebilir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Bununla beraber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fakat zaman gösteriyor ki bu yapılar mühendisler tarafından incelendiğinde her zaman kırılmıştır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DVD içeriğini korumak için kullanılan program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Con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ra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16205"/>
            <a:ext cx="414337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CB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40" dirty="0" err="1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9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0" dirty="0" err="1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20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10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900" b="1" spc="-25" dirty="0" err="1" smtClean="0">
                <a:solidFill>
                  <a:srgbClr val="232021"/>
                </a:solidFill>
                <a:latin typeface="Arial"/>
                <a:cs typeface="Arial"/>
              </a:rPr>
              <a:t>jlar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ez</a:t>
            </a:r>
            <a:r>
              <a:rPr sz="19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ava</a:t>
            </a:r>
            <a:r>
              <a:rPr sz="1900" b="1" spc="0" dirty="0" err="1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20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900" b="1" dirty="0" err="1" smtClean="0">
                <a:solidFill>
                  <a:srgbClr val="232021"/>
                </a:solidFill>
                <a:latin typeface="Arial"/>
                <a:cs typeface="Arial"/>
              </a:rPr>
              <a:t>jlar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86917"/>
            <a:ext cx="6814184" cy="4959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vantajlar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Gönderici ve alıcı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arasınd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blok eşleşmesi gerekmez</a:t>
            </a:r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Gürültüden dolayı oluşan bit hataları sadece bu yapıya karşı düşen kısmı etkiler bundan sonra gelen yapıları etkilemez</a:t>
            </a:r>
            <a:endParaRPr sz="650" dirty="0" smtClean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35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k şifreleme işlemi paralel olarak yapılabilir.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966469" lvl="2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Yüksek hızlı uygulamalar için avantajdır</a:t>
            </a:r>
            <a:endParaRPr sz="1600" dirty="0">
              <a:latin typeface="Arial"/>
              <a:cs typeface="Arial"/>
            </a:endParaRPr>
          </a:p>
          <a:p>
            <a:pPr lvl="2">
              <a:lnSpc>
                <a:spcPts val="500"/>
              </a:lnSpc>
              <a:spcBef>
                <a:spcPts val="28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 lvl="2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2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2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ezavantajlar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yüksek seviyede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spc="-25" dirty="0" err="1" smtClean="0">
                <a:solidFill>
                  <a:srgbClr val="232021"/>
                </a:solidFill>
                <a:latin typeface="Arial"/>
                <a:cs typeface="Arial"/>
              </a:rPr>
              <a:t>ik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 bir şifreleme yapısıdır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966469" lvl="2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Aynı düz metin aynı şifreli metini oluşturur</a:t>
            </a:r>
            <a:endParaRPr sz="1600" dirty="0">
              <a:latin typeface="Arial"/>
              <a:cs typeface="Arial"/>
            </a:endParaRPr>
          </a:p>
          <a:p>
            <a:pPr lvl="2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966469" lvl="2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ynı şifreli metin ikinci defa gönderildiğinde saldırgan bunu tanır</a:t>
            </a:r>
            <a:endParaRPr sz="600" dirty="0" smtClean="0"/>
          </a:p>
          <a:p>
            <a:pPr marL="966469" lvl="2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Düz metin blokları birbirinden bağımsız olarak şifrelenir</a:t>
            </a:r>
            <a:endParaRPr lang="tr-TR" sz="1600" dirty="0">
              <a:latin typeface="Arial"/>
              <a:cs typeface="Arial"/>
            </a:endParaRPr>
          </a:p>
          <a:p>
            <a:pPr marL="966469" lvl="2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Saldırgan düz metinde geçerli olacak şekilde şifreli metindeki sıralamayı değiştirebilir  </a:t>
            </a:r>
          </a:p>
        </p:txBody>
      </p:sp>
    </p:spTree>
    <p:extLst>
      <p:ext uri="{BB962C8B-B14F-4D97-AF65-F5344CB8AC3E}">
        <p14:creationId xmlns:p14="http://schemas.microsoft.com/office/powerpoint/2010/main" val="128025915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55591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 Üzerinde Yer Değiştirme Saldırısı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24509"/>
            <a:ext cx="6442456" cy="10388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20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Önce düz metne karşılık üretilen şifreli metinler oluşturulur (</a:t>
            </a:r>
            <a:r>
              <a:rPr sz="1600" i="1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650" i="1" spc="-172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→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650" i="1" spc="0" baseline="-20202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50" i="1" spc="-135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25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şifreli metnin sırası kolaylıkla manipüle edilebilir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İnternet bankacılığı transferi yapıldığını varsayalım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0391" y="3329495"/>
            <a:ext cx="6055360" cy="3175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1295" marR="167640" indent="-18923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129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İki banka arasındaki şifreleme anahtarı çok sık değişmez</a:t>
            </a:r>
            <a:endParaRPr sz="1600" dirty="0">
              <a:latin typeface="Arial"/>
              <a:cs typeface="Arial"/>
            </a:endParaRPr>
          </a:p>
          <a:p>
            <a:pPr marL="201295" marR="12700" indent="-189230">
              <a:lnSpc>
                <a:spcPct val="119500"/>
              </a:lnSpc>
              <a:spcBef>
                <a:spcPts val="24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129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Saldırgan tekrar tekrar A bankasındaki hesabından B bankasındaki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hasabına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$1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ran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eder</a:t>
            </a:r>
            <a:endParaRPr lang="tr-TR" sz="1600" spc="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658495" marR="12700" lvl="1" indent="-189230">
              <a:lnSpc>
                <a:spcPct val="119500"/>
              </a:lnSpc>
              <a:spcBef>
                <a:spcPts val="24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1295" algn="l"/>
              </a:tabLst>
            </a:pPr>
            <a:r>
              <a:rPr lang="tr-TR" sz="1400" spc="-10" dirty="0" smtClean="0">
                <a:solidFill>
                  <a:srgbClr val="232021"/>
                </a:solidFill>
                <a:latin typeface="Arial"/>
                <a:cs typeface="Arial"/>
              </a:rPr>
              <a:t>Saldırgan tekrarlayan şifreli metin parçalarını kontrol eder</a:t>
            </a:r>
            <a:r>
              <a:rPr lang="tr-TR" sz="1400" spc="-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-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-15" dirty="0" smtClean="0">
                <a:solidFill>
                  <a:srgbClr val="232021"/>
                </a:solidFill>
                <a:latin typeface="Arial"/>
                <a:cs typeface="Arial"/>
              </a:rPr>
              <a:t>bu transferdeki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,3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-1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-20" dirty="0" smtClean="0">
                <a:solidFill>
                  <a:srgbClr val="232021"/>
                </a:solidFill>
                <a:latin typeface="Arial"/>
                <a:cs typeface="Arial"/>
              </a:rPr>
              <a:t>saklar</a:t>
            </a:r>
            <a:endParaRPr sz="1400" dirty="0">
              <a:latin typeface="Arial"/>
              <a:cs typeface="Arial"/>
            </a:endParaRPr>
          </a:p>
          <a:p>
            <a:pPr marL="201295" marR="124460" indent="-189230">
              <a:lnSpc>
                <a:spcPct val="119500"/>
              </a:lnSpc>
              <a:spcBef>
                <a:spcPts val="229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129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Saldırgan kolaylıkla herhangi bir transferdeki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1600" spc="-15" dirty="0" err="1" smtClean="0">
                <a:solidFill>
                  <a:srgbClr val="232021"/>
                </a:solidFill>
                <a:latin typeface="Arial"/>
                <a:cs typeface="Arial"/>
              </a:rPr>
              <a:t>ğu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daha önceki iletimlerde saklanan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. blok ile değiştirebilir</a:t>
            </a:r>
            <a:endParaRPr sz="1600" dirty="0">
              <a:latin typeface="Arial"/>
              <a:cs typeface="Arial"/>
            </a:endParaRPr>
          </a:p>
          <a:p>
            <a:pPr marL="579120" marR="56515" lvl="1" indent="-189230">
              <a:lnSpc>
                <a:spcPct val="117100"/>
              </a:lnSpc>
              <a:spcBef>
                <a:spcPts val="200"/>
              </a:spcBef>
              <a:buClr>
                <a:srgbClr val="5C83BE"/>
              </a:buClr>
              <a:buSzPct val="121428"/>
              <a:buFont typeface="Arial"/>
              <a:buChar char="•"/>
              <a:tabLst>
                <a:tab pos="579120" algn="l"/>
              </a:tabLst>
            </a:pPr>
            <a:r>
              <a:rPr lang="tr-TR" sz="1400" spc="-20" dirty="0" smtClean="0">
                <a:solidFill>
                  <a:srgbClr val="232021"/>
                </a:solidFill>
                <a:latin typeface="Arial"/>
                <a:cs typeface="Arial"/>
              </a:rPr>
              <a:t>A bankasındaki aynı hesaptan B bankasındaki aynı hesaba gönderilen bütün transferler  saldırgan tarafından yanlış yönlendirilir (</a:t>
            </a:r>
            <a:r>
              <a:rPr lang="tr-TR" sz="1400" spc="-10" dirty="0">
                <a:solidFill>
                  <a:srgbClr val="232021"/>
                </a:solidFill>
                <a:latin typeface="Arial"/>
                <a:cs typeface="Arial"/>
              </a:rPr>
              <a:t>$ </a:t>
            </a:r>
            <a:r>
              <a:rPr lang="tr-TR" sz="1400" spc="-20" dirty="0" smtClean="0">
                <a:solidFill>
                  <a:srgbClr val="232021"/>
                </a:solidFill>
                <a:latin typeface="Arial"/>
                <a:cs typeface="Arial"/>
              </a:rPr>
              <a:t>1000.00, </a:t>
            </a:r>
            <a:r>
              <a:rPr lang="tr-TR" sz="1400" spc="-10" dirty="0">
                <a:solidFill>
                  <a:srgbClr val="232021"/>
                </a:solidFill>
                <a:latin typeface="Arial"/>
                <a:cs typeface="Arial"/>
              </a:rPr>
              <a:t>$</a:t>
            </a:r>
            <a:r>
              <a:rPr lang="tr-TR" sz="1400" spc="-10" dirty="0" smtClean="0">
                <a:solidFill>
                  <a:srgbClr val="232021"/>
                </a:solidFill>
                <a:latin typeface="Arial"/>
                <a:cs typeface="Arial"/>
              </a:rPr>
              <a:t>1.00 dolar gibi gösterilebilir</a:t>
            </a:r>
            <a:r>
              <a:rPr lang="tr-TR" sz="1400" spc="-2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48365" y="2566416"/>
            <a:ext cx="4572000" cy="707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5341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555752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dirty="0">
                <a:latin typeface="Arial"/>
                <a:cs typeface="Arial"/>
              </a:rPr>
              <a:t>ECB </a:t>
            </a:r>
            <a:r>
              <a:rPr lang="tr-TR" sz="1900" dirty="0" err="1" smtClean="0">
                <a:latin typeface="Arial"/>
                <a:cs typeface="Arial"/>
              </a:rPr>
              <a:t>modunda</a:t>
            </a:r>
            <a:r>
              <a:rPr lang="tr-TR" sz="1900" dirty="0" smtClean="0">
                <a:latin typeface="Arial"/>
                <a:cs typeface="Arial"/>
              </a:rPr>
              <a:t> Bit haritalama </a:t>
            </a:r>
            <a:r>
              <a:rPr lang="tr-TR" sz="1900" dirty="0">
                <a:latin typeface="Arial"/>
                <a:cs typeface="Arial"/>
              </a:rPr>
              <a:t>şifreleme örneği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86917"/>
            <a:ext cx="5099050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Aynı düz metin aynı şifreli metne haritalanır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5540760"/>
            <a:ext cx="6217920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Düz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metindeki istatistiksel özellikler şifreli metinde de korunur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48106" y="2136648"/>
            <a:ext cx="2642616" cy="14264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42009" y="2130551"/>
            <a:ext cx="2654807" cy="1438655"/>
          </a:xfrm>
          <a:custGeom>
            <a:avLst/>
            <a:gdLst/>
            <a:ahLst/>
            <a:cxnLst/>
            <a:rect l="l" t="t" r="r" b="b"/>
            <a:pathLst>
              <a:path w="2654807" h="1438655">
                <a:moveTo>
                  <a:pt x="0" y="0"/>
                </a:moveTo>
                <a:lnTo>
                  <a:pt x="0" y="1438655"/>
                </a:lnTo>
                <a:lnTo>
                  <a:pt x="2654807" y="1438655"/>
                </a:lnTo>
                <a:lnTo>
                  <a:pt x="2654807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48106" y="3566233"/>
            <a:ext cx="2648675" cy="14233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42009" y="3560064"/>
            <a:ext cx="2663951" cy="1438655"/>
          </a:xfrm>
          <a:custGeom>
            <a:avLst/>
            <a:gdLst/>
            <a:ahLst/>
            <a:cxnLst/>
            <a:rect l="l" t="t" r="r" b="b"/>
            <a:pathLst>
              <a:path w="2663951" h="1438655">
                <a:moveTo>
                  <a:pt x="0" y="0"/>
                </a:moveTo>
                <a:lnTo>
                  <a:pt x="0" y="1438655"/>
                </a:lnTo>
                <a:lnTo>
                  <a:pt x="2663951" y="1438655"/>
                </a:lnTo>
                <a:lnTo>
                  <a:pt x="2663951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41739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dirty="0" smtClean="0"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375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b="1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b="1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b="1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Şifreleme Güvenlik artırılması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38776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446151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ck 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4" y="1486917"/>
            <a:ext cx="6629005" cy="1753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modu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temel olarak iki düşünceden oluşmaktadır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Şifrelenecek bütün bloklar birbirine zincirlenir</a:t>
            </a:r>
            <a:endParaRPr sz="1600" dirty="0">
              <a:latin typeface="Arial"/>
              <a:cs typeface="Arial"/>
            </a:endParaRPr>
          </a:p>
          <a:p>
            <a:pPr marL="966469" marR="88265" lvl="2" indent="-189230">
              <a:lnSpc>
                <a:spcPct val="122600"/>
              </a:lnSpc>
              <a:spcBef>
                <a:spcPts val="37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sz="1800" i="1" spc="-10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0" baseline="-23148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şifreli metin bloğu sadece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800" i="1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düz metin bloğuna bağlı değildir kendisinden önceki bütün düz metin bloklarına bağlıdır</a:t>
            </a:r>
            <a:endParaRPr sz="1600" dirty="0">
              <a:latin typeface="Arial"/>
              <a:cs typeface="Arial"/>
            </a:endParaRPr>
          </a:p>
          <a:p>
            <a:pPr lvl="2"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588645" lvl="1" indent="-189230"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Şifreleme bir başlatma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vektörü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kullanılarak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randomize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edilir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8364" y="4279391"/>
            <a:ext cx="5714999" cy="1429511"/>
          </a:xfrm>
          <a:custGeom>
            <a:avLst/>
            <a:gdLst/>
            <a:ahLst/>
            <a:cxnLst/>
            <a:rect l="l" t="t" r="r" b="b"/>
            <a:pathLst>
              <a:path w="5714999" h="1429511">
                <a:moveTo>
                  <a:pt x="0" y="0"/>
                </a:moveTo>
                <a:lnTo>
                  <a:pt x="0" y="1429511"/>
                </a:lnTo>
                <a:lnTo>
                  <a:pt x="5714999" y="1429511"/>
                </a:lnTo>
                <a:lnTo>
                  <a:pt x="5714999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24647" y="4487675"/>
            <a:ext cx="23107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dirty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ilk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i="1" spc="-2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19665" y="4462275"/>
            <a:ext cx="146113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19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1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-55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800" spc="-145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V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24647" y="4736596"/>
            <a:ext cx="4870450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819400" algn="l"/>
              </a:tabLst>
            </a:pPr>
            <a:r>
              <a:rPr lang="tr-TR" sz="1600" b="1" dirty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i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600" b="1" i="1" spc="-5" dirty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i="1" spc="-2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ck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19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1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-55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800" spc="-145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800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</a:t>
            </a:r>
            <a:r>
              <a:rPr sz="18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524647" y="5036316"/>
            <a:ext cx="23107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ilk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i="1" spc="-2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7474" y="5010916"/>
            <a:ext cx="1656714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844550" algn="l"/>
              </a:tabLst>
            </a:pP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19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	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8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-55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800" spc="-145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V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20122" y="5023108"/>
            <a:ext cx="205740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2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24647" y="5285236"/>
            <a:ext cx="5068570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819400" algn="l"/>
                <a:tab pos="3618229" algn="l"/>
                <a:tab pos="4468495" algn="l"/>
              </a:tabLst>
            </a:pP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lang="tr-TR"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i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600" b="1" i="1" spc="-5" dirty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i="1" spc="-2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ck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19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	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-1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8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-55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800" spc="-145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	,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</a:t>
            </a:r>
            <a:r>
              <a:rPr sz="18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10978" y="5297428"/>
            <a:ext cx="205740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2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07218" y="5425444"/>
            <a:ext cx="699135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463550" algn="l"/>
              </a:tabLst>
            </a:pPr>
            <a:r>
              <a:rPr sz="120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	i</a:t>
            </a:r>
            <a:r>
              <a:rPr sz="12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2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740383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446151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ck 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514349"/>
            <a:ext cx="6439535" cy="2256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İlk düz metin bloğu için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lang="tr-TR" spc="-7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)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herhangi şifreli metin bloğu yoktur</a:t>
            </a:r>
            <a:endParaRPr sz="1600" dirty="0">
              <a:latin typeface="Arial"/>
              <a:cs typeface="Arial"/>
            </a:endParaRPr>
          </a:p>
          <a:p>
            <a:pPr marL="588645" marR="27940" lvl="1" indent="-189230">
              <a:lnSpc>
                <a:spcPct val="119500"/>
              </a:lnSpc>
              <a:spcBef>
                <a:spcPts val="25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başlangıç vektörü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moduna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eklenerek 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nonde</a:t>
            </a: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mi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5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25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k bir yapı oluşturulur.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900"/>
              </a:lnSpc>
              <a:spcBef>
                <a:spcPts val="48"/>
              </a:spcBef>
              <a:buClr>
                <a:srgbClr val="5C83BE"/>
              </a:buClr>
              <a:buFont typeface="Arial"/>
              <a:buChar char="•"/>
            </a:pPr>
            <a:endParaRPr sz="9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İlk şifreli metin bloğu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),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1800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düz metnine ve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‘ ye bağlıdır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900"/>
              </a:lnSpc>
              <a:spcBef>
                <a:spcPts val="36"/>
              </a:spcBef>
              <a:buClr>
                <a:srgbClr val="5C83BE"/>
              </a:buClr>
              <a:buFont typeface="Arial"/>
              <a:buChar char="•"/>
            </a:pPr>
            <a:endParaRPr sz="9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ikinci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şifreli metin bloğu</a:t>
            </a:r>
            <a:r>
              <a:rPr lang="tr-TR" sz="1600" spc="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spc="-22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ise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1800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i="1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lang="tr-TR"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‘ </a:t>
            </a:r>
            <a:r>
              <a:rPr lang="tr-TR" sz="2400" spc="0" baseline="-23148" dirty="0" smtClean="0">
                <a:solidFill>
                  <a:srgbClr val="23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 bağlıdır</a:t>
            </a:r>
            <a:endParaRPr sz="2400" baseline="-23148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9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9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üçüncü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şifreli metin bloğu</a:t>
            </a:r>
            <a:r>
              <a:rPr lang="tr-TR" sz="1600" spc="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3</a:t>
            </a:r>
            <a:r>
              <a:rPr lang="tr-TR"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800" spc="-22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800" spc="-22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ise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V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2 </a:t>
            </a:r>
            <a:r>
              <a:rPr sz="1800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bağlıdır…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62893" y="4344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06874" y="4344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2893" y="4347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06874" y="4347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24250" y="4279391"/>
            <a:ext cx="868680" cy="76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20490" y="4354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20490" y="43571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86237" y="4352544"/>
            <a:ext cx="121919" cy="24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80725" y="4375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374770" y="4355591"/>
            <a:ext cx="54864" cy="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20490" y="4375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39362" y="4375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01233" y="4352544"/>
            <a:ext cx="115823" cy="24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892674" y="4375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082930" y="4279391"/>
            <a:ext cx="868680" cy="1005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9170" y="4378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20490" y="4378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79170" y="4381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0490" y="4381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141101" y="4376928"/>
            <a:ext cx="42671" cy="91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177677" y="4384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476121" y="4384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17442" y="4384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01233" y="4376928"/>
            <a:ext cx="91439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883530" y="4384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76121" y="4387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41101" y="4386071"/>
            <a:ext cx="36575" cy="60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168533" y="4390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798186" y="4386071"/>
            <a:ext cx="88391" cy="60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880481" y="4390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68533" y="43936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880481" y="43936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45642" y="4376928"/>
            <a:ext cx="70104" cy="2133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66977" y="43967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86962" y="4376928"/>
            <a:ext cx="70104" cy="213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408297" y="43967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086237" y="4376928"/>
            <a:ext cx="85343" cy="2438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65485" y="4399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66977" y="4399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405250" y="4399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463930" y="4402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44874" y="4402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792090" y="4392167"/>
            <a:ext cx="88392" cy="121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871338" y="4402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63930" y="44058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444874" y="44058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871338" y="44058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083189" y="4401311"/>
            <a:ext cx="82295" cy="91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56341" y="4408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451738" y="4398264"/>
            <a:ext cx="60960" cy="121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503553" y="4408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868290" y="4408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35005" y="4410455"/>
            <a:ext cx="24383" cy="60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153293" y="4415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51738" y="4415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93058" y="4415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153293" y="4418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66069" y="4383023"/>
            <a:ext cx="323088" cy="365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51738" y="4418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93058" y="4418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383657" y="4383023"/>
            <a:ext cx="323088" cy="3657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06674" y="4355591"/>
            <a:ext cx="423672" cy="7010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17570" y="44241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83914" y="44241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42594" y="4427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380865" y="4427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442594" y="4430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80865" y="4430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421258" y="4376928"/>
            <a:ext cx="185928" cy="5791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39546" y="4433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494409" y="4431791"/>
            <a:ext cx="9144" cy="60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588897" y="4431791"/>
            <a:ext cx="21335" cy="60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2061853" y="4410455"/>
            <a:ext cx="91440" cy="3352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421258" y="4434840"/>
            <a:ext cx="18288" cy="91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59530" y="4376928"/>
            <a:ext cx="192023" cy="6705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73802" y="4404359"/>
            <a:ext cx="94488" cy="396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442853" y="4820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476381" y="4820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92802" y="4820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442853" y="4823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476381" y="4823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392802" y="4823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430661" y="4824984"/>
            <a:ext cx="51815" cy="91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479429" y="4832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380609" y="4818888"/>
            <a:ext cx="54863" cy="1523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29378" y="4832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2479429" y="4835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429378" y="4835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2479429" y="4838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429378" y="4838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476381" y="4841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595253" y="4841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429378" y="4841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476381" y="4844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76381" y="4847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7392802" y="4834128"/>
            <a:ext cx="67055" cy="182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7420233" y="4850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420233" y="4853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439805" y="4834128"/>
            <a:ext cx="73152" cy="243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467237" y="4856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17186" y="4856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467237" y="4860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417186" y="4860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464189" y="4863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42853" y="4858511"/>
            <a:ext cx="67056" cy="1219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500765" y="4869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7392802" y="4849367"/>
            <a:ext cx="67055" cy="2133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408042" y="4869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500765" y="4872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408042" y="4872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395850" y="4884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442853" y="488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7395850" y="488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439805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392802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444618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439805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92802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44618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439805" y="4896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418469" y="4899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368418" y="4840223"/>
            <a:ext cx="182880" cy="6095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383657" y="4899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441569" y="4898135"/>
            <a:ext cx="6095" cy="914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539105" y="4898135"/>
            <a:ext cx="15240" cy="914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415421" y="4843271"/>
            <a:ext cx="192023" cy="6705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368418" y="4901184"/>
            <a:ext cx="15240" cy="914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177677" y="5181600"/>
            <a:ext cx="48768" cy="91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05109" y="5189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217301" y="5189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05109" y="5192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17301" y="5192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4875153" y="5181600"/>
            <a:ext cx="57912" cy="1523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930018" y="5195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930018" y="5198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93442" y="5196840"/>
            <a:ext cx="36575" cy="121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920874" y="52075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954402" y="52075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920874" y="5210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954402" y="5210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728081" y="5199888"/>
            <a:ext cx="51816" cy="1219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761609" y="5210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917826" y="5213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17826" y="5216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801233" y="5222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180725" y="5225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183773" y="5190744"/>
            <a:ext cx="67055" cy="365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2217301" y="5225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893442" y="5209032"/>
            <a:ext cx="24383" cy="1828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908682" y="5225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80725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195965" y="5224271"/>
            <a:ext cx="48767" cy="609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217301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908682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177677" y="5231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95965" y="5227320"/>
            <a:ext cx="48767" cy="609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214253" y="5231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801233" y="5231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668405" y="5237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740274" y="5237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668405" y="5241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740274" y="5241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238637" y="5244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668405" y="5244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896490" y="5244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740274" y="5244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2668405" y="5247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893442" y="5247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737226" y="5247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884297" y="5256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942209" y="5256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869058" y="5259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881250" y="5259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18938" y="5259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165485" y="5230367"/>
            <a:ext cx="79248" cy="365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862962" y="5224271"/>
            <a:ext cx="91440" cy="4571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789042" y="5277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024250" y="4349496"/>
            <a:ext cx="1356360" cy="94792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225162" y="5295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225162" y="5298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380609" y="5305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586109" y="4349496"/>
            <a:ext cx="1783076" cy="96011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750701" y="5308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750701" y="5311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586109" y="5314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106290" y="5314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16018" y="5317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383657" y="5317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753749" y="5320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753749" y="5323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470285" y="5309615"/>
            <a:ext cx="124968" cy="2438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583061" y="5332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2583061" y="5335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208157" y="5306567"/>
            <a:ext cx="880868" cy="3962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583061" y="5344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583061" y="53477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753749" y="5353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753749" y="5356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491362" y="5312664"/>
            <a:ext cx="54864" cy="4571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537082" y="5356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942465" y="4425696"/>
            <a:ext cx="2087879" cy="93268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360042" y="5356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753749" y="5359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537082" y="5359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360042" y="5359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534033" y="5362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917570" y="5355335"/>
            <a:ext cx="33528" cy="914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6883786" y="5212079"/>
            <a:ext cx="926592" cy="15239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216018" y="5362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383657" y="5362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657978" y="5361432"/>
            <a:ext cx="15240" cy="304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586109" y="53660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750701" y="53690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750701" y="5372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491362" y="5358384"/>
            <a:ext cx="42672" cy="1523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380865" y="5297423"/>
            <a:ext cx="146303" cy="8229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420490" y="53781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741557" y="53873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383914" y="5379720"/>
            <a:ext cx="36576" cy="914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470285" y="5343144"/>
            <a:ext cx="292608" cy="883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216018" y="5361432"/>
            <a:ext cx="170687" cy="7010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454018" y="5582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454018" y="5585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976253" y="5343144"/>
            <a:ext cx="975356" cy="61264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024250" y="5355335"/>
            <a:ext cx="868680" cy="60045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435730" y="6019800"/>
            <a:ext cx="54864" cy="4571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466209" y="6063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463162" y="606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494409" y="6019800"/>
            <a:ext cx="54864" cy="5181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515746" y="6070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515746" y="6073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435730" y="6065520"/>
            <a:ext cx="27431" cy="1219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454018" y="6076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3537082" y="6100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478402" y="6100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534033" y="6103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475353" y="6103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482218" y="6071615"/>
            <a:ext cx="51816" cy="4267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6423538" y="6077711"/>
            <a:ext cx="51816" cy="3657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4" name="object 2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199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616205"/>
            <a:ext cx="50257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 üzerinde </a:t>
            </a:r>
            <a:r>
              <a:rPr lang="tr-TR" sz="19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yerdeğiştirme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 saldırısı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86917"/>
            <a:ext cx="6324205" cy="3667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04775" indent="-195580">
              <a:lnSpc>
                <a:spcPct val="1195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Yine internet bankacılığı örneğini ele alalım</a:t>
            </a:r>
          </a:p>
          <a:p>
            <a:pPr marL="207645" marR="104775" indent="-195580">
              <a:lnSpc>
                <a:spcPct val="1195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Eğer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her havalede uygun seçilirse bu saldırı mümkün olmaz</a:t>
            </a:r>
            <a:endParaRPr sz="1600" dirty="0">
              <a:latin typeface="Arial"/>
              <a:cs typeface="Arial"/>
            </a:endParaRPr>
          </a:p>
          <a:p>
            <a:pPr marL="207645" marR="12700" indent="-195580">
              <a:lnSpc>
                <a:spcPct val="118400"/>
              </a:lnSpc>
              <a:spcBef>
                <a:spcPts val="26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Eğer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birkaç transfer için aynı tutulursa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saldırgan kendi hesabındaki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bankasından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bankasına olan transferi tanıyabilir</a:t>
            </a:r>
            <a:endParaRPr sz="1600" dirty="0">
              <a:latin typeface="Arial"/>
              <a:cs typeface="Arial"/>
            </a:endParaRPr>
          </a:p>
          <a:p>
            <a:pPr marL="207645" marR="78740" indent="-195580">
              <a:lnSpc>
                <a:spcPct val="122300"/>
              </a:lnSpc>
              <a:spcBef>
                <a:spcPts val="17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Eğer her şifreleme için yeni bir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değeri seçilirse 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olasılıksal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bir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u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elde edilir diğer bir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deyişle, aynı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düz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metinin şifrelenmiş iki hali tamamen farklıdır</a:t>
            </a:r>
          </a:p>
          <a:p>
            <a:pPr marL="207645" marR="78740" indent="-195580">
              <a:lnSpc>
                <a:spcPct val="122300"/>
              </a:lnSpc>
              <a:spcBef>
                <a:spcPts val="17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IV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gizli tutmak için gerekli değildir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</a:p>
          <a:p>
            <a:pPr marL="207645" marR="78740" indent="-195580">
              <a:lnSpc>
                <a:spcPct val="122300"/>
              </a:lnSpc>
              <a:spcBef>
                <a:spcPts val="17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Tipik olarak, IV, gizli olmayan bir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değer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olmalıdır (değer yalnızca bir kez kullanılır)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893605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dirty="0" smtClean="0"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375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b="1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b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b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b="1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Şifreleme Güvenlik artırılması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25710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79412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ack</a:t>
            </a:r>
            <a:r>
              <a:rPr sz="19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4" y="1486917"/>
            <a:ext cx="7772006" cy="13385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Bu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yapı bir blok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yapısından bir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senkron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akış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şifre oluşturmak için kullanılır</a:t>
            </a:r>
            <a:endParaRPr sz="600" dirty="0"/>
          </a:p>
          <a:p>
            <a:pPr marL="207645" marR="12700" indent="-195580">
              <a:lnSpc>
                <a:spcPct val="120500"/>
              </a:lnSpc>
              <a:spcBef>
                <a:spcPts val="13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Akış anahtarı bit düzeyinde üretilmez fakat bit düzeyinde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kullanılr</a:t>
            </a:r>
            <a:endParaRPr lang="tr-TR" sz="160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207645" marR="12700" indent="-195580">
              <a:lnSpc>
                <a:spcPct val="120500"/>
              </a:lnSpc>
              <a:spcBef>
                <a:spcPts val="13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Şifrelemenin çıkışı anahtar akış şifreleme anahtarını (</a:t>
            </a:r>
            <a:r>
              <a:rPr lang="tr-TR" sz="1400" i="1" spc="-15" dirty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lang="tr-TR" sz="1600" i="1" baseline="-20202" dirty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) vermektedir. Bu anahtar değeri ve düz metin şifrelenerek şifreleme işlemi gerçekleştirilir.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4690" y="3002279"/>
            <a:ext cx="121919" cy="18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2226" y="3019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75282" y="3002279"/>
            <a:ext cx="118871" cy="2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69770" y="30220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69770" y="3025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6721" y="3028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37738" y="3020567"/>
            <a:ext cx="97535" cy="15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0033" y="30342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20033" y="3037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5282" y="3023616"/>
            <a:ext cx="91440" cy="18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57577" y="3040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454530" y="3043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4530" y="3046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734690" y="3035807"/>
            <a:ext cx="88391" cy="182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07842" y="30525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72233" y="3041904"/>
            <a:ext cx="85344" cy="152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45386" y="3055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45386" y="3058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2338" y="3061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783458" y="3054095"/>
            <a:ext cx="27431" cy="91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04794" y="3061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960753" y="3029711"/>
            <a:ext cx="323088" cy="36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11474" y="3029711"/>
            <a:ext cx="323088" cy="36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353946" y="3057144"/>
            <a:ext cx="91440" cy="335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421002" y="3089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50897" y="3090672"/>
            <a:ext cx="33528" cy="60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710306" y="3054095"/>
            <a:ext cx="94487" cy="426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29365" y="2996183"/>
            <a:ext cx="1173476" cy="51815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75409" y="3512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16858" y="3512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75409" y="3515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316858" y="3515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884042" y="2996183"/>
            <a:ext cx="2011680" cy="72542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420233" y="3720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20233" y="3723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99597" y="3514344"/>
            <a:ext cx="868680" cy="2164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689741" y="3729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689741" y="3732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386705" y="3721608"/>
            <a:ext cx="36575" cy="121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17186" y="3732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689741" y="3735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17186" y="3735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689741" y="3738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417186" y="3738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08613" y="3741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808613" y="3756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808613" y="3759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808613" y="3762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374514" y="3762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386705" y="3733800"/>
            <a:ext cx="67056" cy="304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444618" y="3762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808613" y="3765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74514" y="3765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08613" y="3768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374514" y="3768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647069" y="3730752"/>
            <a:ext cx="79248" cy="426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14125" y="3771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808613" y="3771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808613" y="3774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374514" y="3764279"/>
            <a:ext cx="73151" cy="121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41569" y="3774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644021" y="3742944"/>
            <a:ext cx="167639" cy="365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808613" y="3777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374514" y="3777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808613" y="3781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74514" y="3781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711077" y="3784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808613" y="3784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292474" y="3730752"/>
            <a:ext cx="51815" cy="5486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29050" y="3784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08613" y="3787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445642" y="3523488"/>
            <a:ext cx="1240535" cy="2651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887602" y="3787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411858" y="3785615"/>
            <a:ext cx="6095" cy="30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08613" y="3790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808613" y="3793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295521" y="3785615"/>
            <a:ext cx="33528" cy="91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54074" y="3788664"/>
            <a:ext cx="33528" cy="91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83657" y="3739896"/>
            <a:ext cx="158496" cy="579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44618" y="3796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644021" y="3779520"/>
            <a:ext cx="176783" cy="2743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432426" y="3797808"/>
            <a:ext cx="12191" cy="91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529962" y="3794759"/>
            <a:ext cx="18288" cy="121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56282" y="3715511"/>
            <a:ext cx="60960" cy="944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71977" y="3715511"/>
            <a:ext cx="60960" cy="944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445642" y="3785615"/>
            <a:ext cx="865632" cy="3749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994282" y="4158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09138" y="3721608"/>
            <a:ext cx="1240536" cy="4389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213226" y="4158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994282" y="4162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13226" y="4162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960753" y="4160520"/>
            <a:ext cx="36575" cy="121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991233" y="4171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991233" y="4174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91233" y="4177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79697" y="4160520"/>
            <a:ext cx="36575" cy="182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10177" y="4177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48562" y="42047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73602" y="42047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948562" y="4207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173602" y="4207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948562" y="4172711"/>
            <a:ext cx="79248" cy="426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15618" y="4213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67506" y="4178808"/>
            <a:ext cx="79248" cy="3962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234562" y="4216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234562" y="4219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231514" y="4229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231514" y="42321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948562" y="4215384"/>
            <a:ext cx="70104" cy="3047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167506" y="4218432"/>
            <a:ext cx="70103" cy="27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97658" y="48051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217301" y="3727703"/>
            <a:ext cx="1685540" cy="109118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250829" y="4817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92474" y="3718559"/>
            <a:ext cx="1670304" cy="110032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941442" y="4817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051938" y="4806696"/>
            <a:ext cx="57912" cy="2438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097658" y="4829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097658" y="4832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097658" y="4835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094609" y="4838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229493" y="4844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064130" y="4828032"/>
            <a:ext cx="70104" cy="1828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085465" y="4844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229493" y="4847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085465" y="4847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226445" y="4850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085465" y="4850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7920105" y="4850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226445" y="4853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082418" y="4853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917057" y="4853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923154" y="4818888"/>
            <a:ext cx="67055" cy="365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953633" y="4853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875409" y="4856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122042" y="4856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898769" y="4852415"/>
            <a:ext cx="88392" cy="609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7950586" y="4856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7978018" y="4856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875409" y="4860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122042" y="4860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950586" y="4860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978018" y="4860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205109" y="4818888"/>
            <a:ext cx="91440" cy="4571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284357" y="4863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3875409" y="4863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316858" y="4863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875409" y="4866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316858" y="4866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898769" y="4858511"/>
            <a:ext cx="82295" cy="914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941442" y="4866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070226" y="4869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974969" y="4869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070226" y="4872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974969" y="4872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064130" y="4846320"/>
            <a:ext cx="67056" cy="3047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18994" y="4875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61082" y="4878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208157" y="4864608"/>
            <a:ext cx="79248" cy="1828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287405" y="4881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832738" y="4815840"/>
            <a:ext cx="79247" cy="6705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875409" y="4881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058033" y="4881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274186" y="4818888"/>
            <a:ext cx="79247" cy="6400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316858" y="4881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287405" y="4884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875409" y="4884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058033" y="4884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316858" y="4884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275213" y="4882896"/>
            <a:ext cx="12191" cy="609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875409" y="488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112897" y="4876800"/>
            <a:ext cx="9144" cy="121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316858" y="488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968874" y="4864608"/>
            <a:ext cx="12191" cy="2438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875409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039746" y="4879847"/>
            <a:ext cx="18288" cy="121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6316858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875409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316858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875409" y="4896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316858" y="4896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875409" y="4899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316858" y="4899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875409" y="4902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316858" y="4902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875409" y="4905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316858" y="4905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875409" y="4908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316858" y="4908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875409" y="4911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316858" y="4911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875409" y="4914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316858" y="4914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875409" y="4917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316858" y="4917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875409" y="4920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316858" y="4920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875409" y="4924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316858" y="4924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875409" y="4927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316858" y="4927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875409" y="4930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316858" y="4930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875409" y="4933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957706" y="4933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234562" y="4933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316858" y="4933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793114" y="4936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875409" y="4936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316858" y="4936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399153" y="4936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875409" y="4939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316858" y="4939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875409" y="4942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316858" y="4942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875409" y="4945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316858" y="4945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875409" y="4948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960753" y="4948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231514" y="4948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316858" y="4948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790065" y="4951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875409" y="4951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316858" y="4951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402202" y="4951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790065" y="4954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875409" y="4954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316858" y="4954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402202" y="4954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677290" y="4882896"/>
            <a:ext cx="176783" cy="7619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3790065" y="4957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3875409" y="4957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316858" y="4957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402202" y="4957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241685" y="4879847"/>
            <a:ext cx="5702804" cy="91439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790065" y="4969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875409" y="4969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316858" y="4969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402202" y="4969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790065" y="4972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3875409" y="4972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960753" y="4972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6118738" y="4968240"/>
            <a:ext cx="115824" cy="609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6231514" y="4972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316858" y="4972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402202" y="4972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875409" y="4975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960753" y="4975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231514" y="4975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316858" y="4975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875409" y="4978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960753" y="4978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6231514" y="4978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316858" y="4978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875409" y="4981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316858" y="4981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677290" y="4971288"/>
            <a:ext cx="67056" cy="1523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875409" y="49850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118738" y="4974335"/>
            <a:ext cx="48767" cy="1219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6316858" y="49850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846954" y="4968240"/>
            <a:ext cx="82296" cy="1828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793114" y="49880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3875409" y="49880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316858" y="49880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399153" y="49880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793114" y="4991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3875409" y="4991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316858" y="4991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399153" y="4991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3875409" y="49941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316858" y="49941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3875409" y="49971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6316858" y="49971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875409" y="5000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316858" y="5000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3875409" y="50032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316858" y="50032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3875409" y="50063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6316858" y="50063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3875409" y="5009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316858" y="5009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3875409" y="5012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316858" y="5012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3875409" y="50154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316858" y="50154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3875409" y="50185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6316858" y="50185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3875409" y="5021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316858" y="5021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3875409" y="50246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316858" y="50246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3875409" y="5027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6316858" y="5027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875409" y="50307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316858" y="50307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3875409" y="50337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316858" y="50337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3875409" y="5036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316858" y="5036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3875409" y="5039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316858" y="5039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875409" y="50429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316858" y="50429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3790065" y="4968240"/>
            <a:ext cx="179832" cy="8534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6231514" y="4974335"/>
            <a:ext cx="173735" cy="7924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918597" y="5279135"/>
            <a:ext cx="6714743" cy="1429511"/>
          </a:xfrm>
          <a:custGeom>
            <a:avLst/>
            <a:gdLst/>
            <a:ahLst/>
            <a:cxnLst/>
            <a:rect l="l" t="t" r="r" b="b"/>
            <a:pathLst>
              <a:path w="6714743" h="1429511">
                <a:moveTo>
                  <a:pt x="0" y="0"/>
                </a:moveTo>
                <a:lnTo>
                  <a:pt x="0" y="1429511"/>
                </a:lnTo>
                <a:lnTo>
                  <a:pt x="6714743" y="1429511"/>
                </a:lnTo>
                <a:lnTo>
                  <a:pt x="6714743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 txBox="1"/>
          <p:nvPr/>
        </p:nvSpPr>
        <p:spPr>
          <a:xfrm>
            <a:off x="2094879" y="5487420"/>
            <a:ext cx="23107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ilk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i="1" spc="-2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5" name="object 3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16" name="object 3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310" name="object 310"/>
          <p:cNvSpPr txBox="1"/>
          <p:nvPr/>
        </p:nvSpPr>
        <p:spPr>
          <a:xfrm>
            <a:off x="4889897" y="5462020"/>
            <a:ext cx="258635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19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(I</a:t>
            </a:r>
            <a:r>
              <a:rPr sz="18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V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 </a:t>
            </a:r>
            <a:r>
              <a:rPr sz="18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n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 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1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-22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-55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800" spc="-145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311" name="object 311"/>
          <p:cNvSpPr txBox="1"/>
          <p:nvPr/>
        </p:nvSpPr>
        <p:spPr>
          <a:xfrm>
            <a:off x="2094879" y="5736340"/>
            <a:ext cx="607123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819400" algn="l"/>
                <a:tab pos="5638800" algn="l"/>
              </a:tabLst>
            </a:pPr>
            <a:r>
              <a:rPr lang="tr-TR"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i="1" spc="-3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i="1" spc="-2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19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800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8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n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 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800" i="1" spc="3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-1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-55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800" spc="-145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800" i="1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	i</a:t>
            </a:r>
            <a:r>
              <a:rPr sz="18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 2</a:t>
            </a:r>
            <a:endParaRPr sz="1800" dirty="0">
              <a:latin typeface="Times New Roman"/>
              <a:cs typeface="Times New Roman"/>
            </a:endParaRPr>
          </a:p>
        </p:txBody>
      </p:sp>
      <p:sp>
        <p:nvSpPr>
          <p:cNvPr id="312" name="object 312"/>
          <p:cNvSpPr txBox="1"/>
          <p:nvPr/>
        </p:nvSpPr>
        <p:spPr>
          <a:xfrm>
            <a:off x="2094879" y="6036061"/>
            <a:ext cx="23107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lang="tr-TR"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ilk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 b</a:t>
            </a:r>
            <a:r>
              <a:rPr sz="1600" b="1" i="1" spc="-2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ck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3" name="object 313"/>
          <p:cNvSpPr txBox="1"/>
          <p:nvPr/>
        </p:nvSpPr>
        <p:spPr>
          <a:xfrm>
            <a:off x="4877705" y="6010661"/>
            <a:ext cx="258635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19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(I</a:t>
            </a:r>
            <a:r>
              <a:rPr sz="18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V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 </a:t>
            </a:r>
            <a:r>
              <a:rPr sz="18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n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 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1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-22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-55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800" spc="-145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800" baseline="-23148">
              <a:latin typeface="Times New Roman"/>
              <a:cs typeface="Times New Roman"/>
            </a:endParaRPr>
          </a:p>
        </p:txBody>
      </p:sp>
      <p:sp>
        <p:nvSpPr>
          <p:cNvPr id="314" name="object 314"/>
          <p:cNvSpPr txBox="1"/>
          <p:nvPr/>
        </p:nvSpPr>
        <p:spPr>
          <a:xfrm>
            <a:off x="2094879" y="6288029"/>
            <a:ext cx="607123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819400" algn="l"/>
                <a:tab pos="5638800" algn="l"/>
              </a:tabLst>
            </a:pP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eşifreleme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i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600" b="1" i="1" spc="-5" dirty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i="1" spc="-2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19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800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8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n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 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800" i="1" spc="3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-1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-55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800" spc="-145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800" i="1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	i</a:t>
            </a:r>
            <a:r>
              <a:rPr sz="18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 2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771645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129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dirty="0" smtClean="0"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375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b="1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b="1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b="1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Şifreleme Güvenlik artırılması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4134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504571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 Analizi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900" b="1" spc="8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Şifreleme Sistemlerine Saldırı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5985" y="4272791"/>
            <a:ext cx="7021830" cy="20681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Klasik saldırılar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Matematiksel analiz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Kaba kuvvet saldırısı</a:t>
            </a:r>
            <a:endParaRPr sz="1600" dirty="0">
              <a:latin typeface="Arial"/>
              <a:cs typeface="Arial"/>
            </a:endParaRPr>
          </a:p>
          <a:p>
            <a:pPr marL="207645" marR="12700" indent="-195580">
              <a:lnSpc>
                <a:spcPct val="1184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Uygulama saldırıları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9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Ters mühendislikle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veya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güç ölçümüyle anahtar değerini çıkarmaya çalışırız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örneğin bankalar için kullanılan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ban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ard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Sosyal mühendislik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örneğin kullanıcının şifresini vermesi için kandırmak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59645" y="1255775"/>
            <a:ext cx="8007095" cy="25572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75412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k 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(C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86917"/>
            <a:ext cx="7391005" cy="16503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Bu yapılar asenkron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bir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akış şifreleme oluşturmak blok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yapısını kullanır (OFB </a:t>
            </a:r>
            <a:r>
              <a:rPr lang="tr-TR" sz="1600" spc="5" dirty="0" err="1">
                <a:solidFill>
                  <a:srgbClr val="232021"/>
                </a:solidFill>
                <a:latin typeface="Arial"/>
                <a:cs typeface="Arial"/>
              </a:rPr>
              <a:t>moduna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benzer), daha doğru adı: «</a:t>
            </a:r>
            <a:r>
              <a:rPr lang="tr-TR" sz="1600" spc="5" dirty="0" err="1">
                <a:solidFill>
                  <a:srgbClr val="232021"/>
                </a:solidFill>
                <a:latin typeface="Arial"/>
                <a:cs typeface="Arial"/>
              </a:rPr>
              <a:t>Ciphertext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Feedback </a:t>
            </a:r>
            <a:r>
              <a:rPr lang="tr-TR" sz="1600" spc="5" dirty="0" err="1">
                <a:solidFill>
                  <a:srgbClr val="232021"/>
                </a:solidFill>
                <a:latin typeface="Arial"/>
                <a:cs typeface="Arial"/>
              </a:rPr>
              <a:t>Mode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»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lang="tr-TR" sz="900" spc="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Akış anahtarı (Si) blok işlemlerle üretilir ve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şifreli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metnin bir fonksiyonudur.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Başlangıç vektörü (IV)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kullanımının bir sonucu olarak, CFB şifreleme de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nondeterministic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bir yapıdadır.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40842" y="3215639"/>
            <a:ext cx="115823" cy="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32282" y="3235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61609" y="3215639"/>
            <a:ext cx="118871" cy="2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853050" y="3235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2282" y="3238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53050" y="3238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9234" y="3241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764657" y="3236976"/>
            <a:ext cx="91439" cy="91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50002" y="3244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40842" y="3236976"/>
            <a:ext cx="91440" cy="18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20090" y="32537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61609" y="3246120"/>
            <a:ext cx="88391" cy="91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840857" y="32537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17042" y="3256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761609" y="3255264"/>
            <a:ext cx="82295" cy="60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37809" y="3259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37809" y="32628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134746" y="3255264"/>
            <a:ext cx="85344" cy="15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07897" y="3268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04850" y="3272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55514" y="3261359"/>
            <a:ext cx="82296" cy="12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28666" y="3272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04850" y="3275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828666" y="3275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314577" y="3243072"/>
            <a:ext cx="316992" cy="36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353178" y="3243072"/>
            <a:ext cx="316991" cy="365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825618" y="3278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183514" y="33025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116458" y="3270503"/>
            <a:ext cx="91440" cy="365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737226" y="3273552"/>
            <a:ext cx="88392" cy="335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284097" y="3209544"/>
            <a:ext cx="1987296" cy="73761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805050" y="3945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713353" y="3209544"/>
            <a:ext cx="1987296" cy="73761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06546" y="3945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140074" y="3945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06546" y="39486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02002" y="3951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03497" y="3951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802002" y="3954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103497" y="3954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71521" y="3947159"/>
            <a:ext cx="70104" cy="152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92858" y="39608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796421" y="3919728"/>
            <a:ext cx="42672" cy="4571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820805" y="3963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92858" y="3963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079114" y="3947159"/>
            <a:ext cx="64008" cy="182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094353" y="3963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789809" y="3966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91306" y="3966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151754" y="3919728"/>
            <a:ext cx="45720" cy="4876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173090" y="3966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89809" y="3970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091306" y="3970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8173090" y="3970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90325" y="3965447"/>
            <a:ext cx="30479" cy="91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811661" y="3973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77618" y="3962400"/>
            <a:ext cx="60960" cy="121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29433" y="3973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70042" y="3973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079114" y="3962400"/>
            <a:ext cx="60960" cy="152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130930" y="39761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77618" y="3979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777618" y="3982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86433" y="3947159"/>
            <a:ext cx="51816" cy="3962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726058" y="39852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77618" y="39852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826386" y="39852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79114" y="39852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243450" y="3944111"/>
            <a:ext cx="54863" cy="4267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283074" y="39852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768474" y="3991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069970" y="3991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89482" y="3986784"/>
            <a:ext cx="36576" cy="91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68474" y="3994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69970" y="3994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249545" y="3986784"/>
            <a:ext cx="33528" cy="91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765426" y="3997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066921" y="3997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2832997" y="4000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051682" y="3944111"/>
            <a:ext cx="179831" cy="579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63874" y="4000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121786" y="3998976"/>
            <a:ext cx="12191" cy="30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219321" y="3998976"/>
            <a:ext cx="12191" cy="30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744090" y="3944111"/>
            <a:ext cx="185928" cy="640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51682" y="4002023"/>
            <a:ext cx="12191" cy="60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784229" y="3974591"/>
            <a:ext cx="48768" cy="3657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139562" y="3968496"/>
            <a:ext cx="54863" cy="4267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838577" y="4088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43121" y="4088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838577" y="4091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43121" y="4091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38577" y="4094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43121" y="4094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912245" y="3938015"/>
            <a:ext cx="1228340" cy="43281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23594" y="43693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23594" y="4372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844162" y="3938015"/>
            <a:ext cx="1228344" cy="43586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7167250" y="4372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823594" y="4375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7167250" y="4375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124578" y="4373879"/>
            <a:ext cx="79248" cy="3962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191633" y="4411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7191633" y="4415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780921" y="4370832"/>
            <a:ext cx="79248" cy="701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124578" y="4413503"/>
            <a:ext cx="70104" cy="274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512957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51226" y="4888991"/>
            <a:ext cx="51815" cy="1523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499994" y="4902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419978" y="4888991"/>
            <a:ext cx="48768" cy="1523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447409" y="4902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496946" y="4905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496946" y="4908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496946" y="4911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460370" y="4904232"/>
            <a:ext cx="67055" cy="1523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487802" y="4917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24377" y="4917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487802" y="4920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24377" y="4920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487802" y="4924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512957" y="4927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484753" y="4927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512957" y="4930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81706" y="4930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512957" y="4933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481706" y="4933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509909" y="4936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423026" y="4939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426074" y="4904232"/>
            <a:ext cx="70103" cy="365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459602" y="4939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483986" y="4939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460370" y="4954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480938" y="4954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60370" y="4957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480938" y="4957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561725" y="4960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457321" y="4919471"/>
            <a:ext cx="67056" cy="4267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512186" y="4960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521330" y="4963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509138" y="4962144"/>
            <a:ext cx="12191" cy="914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2488573" y="4888991"/>
            <a:ext cx="88391" cy="8534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435986" y="4962144"/>
            <a:ext cx="24384" cy="121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407786" y="4940808"/>
            <a:ext cx="79247" cy="3352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435986" y="4975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637665" y="50032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194681" y="4370832"/>
            <a:ext cx="152399" cy="63398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344033" y="50032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637665" y="50063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344033" y="50063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631570" y="4370832"/>
            <a:ext cx="161543" cy="64312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790065" y="5012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191633" y="5012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346826" y="5021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628521" y="50246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353178" y="50246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534293" y="3944111"/>
            <a:ext cx="5913116" cy="112471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628521" y="506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353178" y="506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518794" y="5068823"/>
            <a:ext cx="18288" cy="304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628521" y="507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075809" y="5065776"/>
            <a:ext cx="18288" cy="609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353178" y="507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346826" y="5065776"/>
            <a:ext cx="15240" cy="609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628521" y="5065776"/>
            <a:ext cx="170688" cy="701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185538" y="5065776"/>
            <a:ext cx="170688" cy="7010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991492" y="5279135"/>
            <a:ext cx="4928615" cy="1142999"/>
          </a:xfrm>
          <a:custGeom>
            <a:avLst/>
            <a:gdLst/>
            <a:ahLst/>
            <a:cxnLst/>
            <a:rect l="l" t="t" r="r" b="b"/>
            <a:pathLst>
              <a:path w="4928615" h="1142999">
                <a:moveTo>
                  <a:pt x="0" y="0"/>
                </a:moveTo>
                <a:lnTo>
                  <a:pt x="0" y="1142999"/>
                </a:lnTo>
                <a:lnTo>
                  <a:pt x="4928615" y="1142999"/>
                </a:lnTo>
                <a:lnTo>
                  <a:pt x="4928615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 txBox="1"/>
          <p:nvPr/>
        </p:nvSpPr>
        <p:spPr>
          <a:xfrm>
            <a:off x="1613295" y="6054856"/>
            <a:ext cx="7000240" cy="7645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475740">
              <a:lnSpc>
                <a:spcPct val="100000"/>
              </a:lnSpc>
              <a:tabLst>
                <a:tab pos="5611495" algn="l"/>
              </a:tabLst>
            </a:pPr>
            <a:r>
              <a:rPr sz="1500" b="1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5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5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500" b="1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500" b="1" i="1" spc="-15" dirty="0" err="1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500" b="1" i="1" spc="-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00" b="1" i="1" spc="-40" dirty="0" err="1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500" b="1" i="1" spc="-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5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b="1" i="1" spc="-40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500" b="1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500" b="1" i="1" spc="-15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500" b="1" i="1" spc="-5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500" b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lang="tr-TR" sz="1500" spc="0" dirty="0" smtClean="0">
                <a:solidFill>
                  <a:srgbClr val="232021"/>
                </a:solidFill>
                <a:latin typeface="Arial"/>
                <a:cs typeface="Arial"/>
              </a:rPr>
              <a:t>    </a:t>
            </a:r>
            <a:r>
              <a:rPr sz="15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500" i="1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500" i="1" spc="172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5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500" i="1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 </a:t>
            </a:r>
            <a:r>
              <a:rPr sz="1500" i="1" spc="15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500" i="1" spc="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500" i="1" spc="-15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500" spc="-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500" spc="-4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-459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500" spc="-114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500" i="1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500" i="1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500" i="1" spc="-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	i</a:t>
            </a:r>
            <a:r>
              <a:rPr sz="15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</a:t>
            </a:r>
            <a:r>
              <a:rPr sz="15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endParaRPr sz="1500" dirty="0">
              <a:latin typeface="Times New Roman"/>
              <a:cs typeface="Times New Roman"/>
            </a:endParaRPr>
          </a:p>
          <a:p>
            <a:pPr>
              <a:lnSpc>
                <a:spcPts val="850"/>
              </a:lnSpc>
              <a:spcBef>
                <a:spcPts val="6"/>
              </a:spcBef>
            </a:pPr>
            <a:endParaRPr sz="85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Kısa düz metin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bloklarının şifrelenmesi durumlarda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kullanılabilir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76" name="object 17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7" name="object 1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170" name="object 170"/>
          <p:cNvSpPr txBox="1"/>
          <p:nvPr/>
        </p:nvSpPr>
        <p:spPr>
          <a:xfrm>
            <a:off x="3076336" y="5369056"/>
            <a:ext cx="2164080" cy="2400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5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500" b="1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500" b="1" i="1" spc="-25" dirty="0" smtClean="0">
                <a:solidFill>
                  <a:srgbClr val="232021"/>
                </a:solidFill>
                <a:latin typeface="Arial"/>
                <a:cs typeface="Arial"/>
              </a:rPr>
              <a:t>ilk</a:t>
            </a:r>
            <a:r>
              <a:rPr sz="15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b="1" i="1" spc="-15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500" b="1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500" b="1" i="1" spc="-15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500" b="1" i="1" spc="-3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5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71" name="object 171"/>
          <p:cNvSpPr txBox="1"/>
          <p:nvPr/>
        </p:nvSpPr>
        <p:spPr>
          <a:xfrm>
            <a:off x="5633621" y="5369056"/>
            <a:ext cx="1238885" cy="280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00" i="1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500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500" spc="15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500" i="1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500" i="1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500" i="1" spc="-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5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5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V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5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-459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500" spc="-114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500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500" baseline="-22222">
              <a:latin typeface="Times New Roman"/>
              <a:cs typeface="Times New Roman"/>
            </a:endParaRPr>
          </a:p>
        </p:txBody>
      </p:sp>
      <p:sp>
        <p:nvSpPr>
          <p:cNvPr id="172" name="object 172"/>
          <p:cNvSpPr txBox="1"/>
          <p:nvPr/>
        </p:nvSpPr>
        <p:spPr>
          <a:xfrm>
            <a:off x="3076336" y="5597656"/>
            <a:ext cx="3938904" cy="280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624455" algn="l"/>
              </a:tabLst>
            </a:pPr>
            <a:r>
              <a:rPr lang="tr-TR" sz="1500" b="1" i="1" spc="-5" dirty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500" b="1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500" b="1" i="1" spc="-15" dirty="0" err="1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500" b="1" i="1" spc="-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00" b="1" i="1" spc="-15" dirty="0" err="1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500" b="1" i="1" spc="-3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500" b="1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b="1" i="1" spc="-4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5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500" b="1" i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5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ck</a:t>
            </a:r>
            <a:r>
              <a:rPr sz="1500" b="1" spc="-2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500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500" i="1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500" i="1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500" i="1" spc="172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5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500" i="1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500" i="1" spc="-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500" i="1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500" i="1" spc="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500" i="1" spc="-15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500" spc="-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5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-459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500" spc="-140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500" i="1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500" i="1" spc="-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</a:t>
            </a:r>
            <a:endParaRPr sz="1500" dirty="0">
              <a:latin typeface="Times New Roman"/>
              <a:cs typeface="Times New Roman"/>
            </a:endParaRPr>
          </a:p>
        </p:txBody>
      </p:sp>
      <p:sp>
        <p:nvSpPr>
          <p:cNvPr id="173" name="object 173"/>
          <p:cNvSpPr txBox="1"/>
          <p:nvPr/>
        </p:nvSpPr>
        <p:spPr>
          <a:xfrm>
            <a:off x="7224668" y="5597656"/>
            <a:ext cx="374650" cy="2413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0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5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</a:t>
            </a:r>
            <a:r>
              <a:rPr sz="15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4" name="object 174"/>
          <p:cNvSpPr txBox="1"/>
          <p:nvPr/>
        </p:nvSpPr>
        <p:spPr>
          <a:xfrm>
            <a:off x="3076313" y="5826256"/>
            <a:ext cx="2164080" cy="2400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00" b="1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5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5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500" b="1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b="1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500" b="1" i="1" dirty="0" smtClean="0">
                <a:solidFill>
                  <a:srgbClr val="232021"/>
                </a:solidFill>
                <a:latin typeface="Arial"/>
                <a:cs typeface="Arial"/>
              </a:rPr>
              <a:t>ilk</a:t>
            </a:r>
            <a:r>
              <a:rPr sz="15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00" b="1" i="1" spc="-40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500" b="1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500" b="1" i="1" spc="-15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500" b="1" i="1" spc="-5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00" b="1" spc="-2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5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175" name="object 175"/>
          <p:cNvSpPr txBox="1"/>
          <p:nvPr/>
        </p:nvSpPr>
        <p:spPr>
          <a:xfrm>
            <a:off x="5633597" y="5826256"/>
            <a:ext cx="1238885" cy="280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50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50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500" spc="157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5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500" i="1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500" i="1" spc="-44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5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5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V</a:t>
            </a:r>
            <a:r>
              <a:rPr sz="15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5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500" spc="-459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500" spc="-114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5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500" spc="0" baseline="-2222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500" baseline="-22222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951855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dirty="0" smtClean="0"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587490" cy="375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b="1" spc="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2000" b="1" spc="1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2000" b="1" spc="-4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h Bl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ers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2000" b="1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 of 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era</a:t>
            </a:r>
            <a:r>
              <a:rPr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b="1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8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ount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b="1" spc="-2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/>
          </a:p>
          <a:p>
            <a:pPr marL="356870" marR="2479675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hau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3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000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ip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115564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273304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(C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86917"/>
            <a:ext cx="6829425" cy="13385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Burada blok şifreleme akış şifreleme oluşturmak için kullanılır (OFB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ve CFB </a:t>
            </a:r>
            <a:r>
              <a:rPr lang="tr-TR" sz="1600" spc="5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gibi) </a:t>
            </a:r>
            <a:endParaRPr lang="tr-TR" sz="1600" spc="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Akış anahtarı blok şeklinde oluşturulur 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Blok şifrelemenin girişi her zaman değişen bir sayacı değeridir ve böylece her zaman farklı bir akış anahtarı hesaplanır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97530" y="29382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41114" y="29382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97530" y="2950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41114" y="2950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97530" y="2962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41114" y="2962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97530" y="2974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1114" y="2974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97530" y="2987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841114" y="2987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97530" y="2999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841114" y="2999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97914" y="3002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97530" y="3011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841114" y="3011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97914" y="3011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99082" y="3011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597530" y="3023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841114" y="3023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74953" y="2923032"/>
            <a:ext cx="3572255" cy="103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56409" y="30251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21786" y="30251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597530" y="3035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841114" y="3035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40586" y="30342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19833" y="30342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305177" y="30342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53946" y="30342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68474" y="30342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41370" y="30342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48633" y="30342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085721" y="3023616"/>
            <a:ext cx="335279" cy="213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2777" y="30434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75865" y="3023616"/>
            <a:ext cx="310896" cy="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30730" y="30434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50186" y="30434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97530" y="3048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23082" y="3026664"/>
            <a:ext cx="438911" cy="18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64458" y="30434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359530" y="3048000"/>
            <a:ext cx="12191" cy="0"/>
          </a:xfrm>
          <a:custGeom>
            <a:avLst/>
            <a:gdLst/>
            <a:ahLst/>
            <a:cxnLst/>
            <a:rect l="l" t="t" r="r" b="b"/>
            <a:pathLst>
              <a:path w="12191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191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841114" y="3048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097914" y="3051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335658" y="30495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30730" y="3048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90138" y="3048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58362" y="3048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55897" y="3048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578986" y="3048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530730" y="30525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55114" y="3041904"/>
            <a:ext cx="237744" cy="12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44090" y="30525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158362" y="30525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35658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61209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97530" y="3060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22953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359530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390009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41114" y="3060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97914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481962" y="3044951"/>
            <a:ext cx="54863" cy="182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524633" y="30617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16986" y="30647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310762" y="3023616"/>
            <a:ext cx="316992" cy="39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59530" y="30617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24633" y="3066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353433" y="3066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597530" y="3072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841114" y="3072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097914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518538" y="30708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67306" y="30708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353433" y="30708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18538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134490" y="3041904"/>
            <a:ext cx="286511" cy="39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35658" y="30800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18538" y="30800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597530" y="3084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16986" y="3041904"/>
            <a:ext cx="451103" cy="3962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865753" y="30800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21657" y="30800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841114" y="3084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097914" y="30861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865753" y="3084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01033" y="3084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621657" y="3084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494153" y="3051048"/>
            <a:ext cx="298704" cy="396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786762" y="30891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59658" y="30891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201033" y="30891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09977" y="3093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597530" y="3096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140074" y="3093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841114" y="3096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816986" y="3078479"/>
            <a:ext cx="420623" cy="213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926714" y="30982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262506" y="3102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506346" y="3102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341242" y="3102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085721" y="3078479"/>
            <a:ext cx="341376" cy="2743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500250" y="3090672"/>
            <a:ext cx="292607" cy="152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597530" y="3108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829177" y="3099816"/>
            <a:ext cx="24383" cy="60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902330" y="3099816"/>
            <a:ext cx="24383" cy="60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969386" y="3096767"/>
            <a:ext cx="280416" cy="91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322953" y="3060192"/>
            <a:ext cx="298704" cy="457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841114" y="3108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597530" y="3121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841114" y="3121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597530" y="3133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841114" y="3133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597530" y="3145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841114" y="3145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597530" y="3157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841114" y="3157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597530" y="3169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841114" y="3169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597530" y="31775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841114" y="31775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061082" y="36713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061082" y="3678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536570" y="3706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36570" y="3718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36570" y="3730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536570" y="3742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536570" y="3755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536570" y="3767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536570" y="3779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536570" y="3791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36570" y="3803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536570" y="3816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536570" y="3828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536570" y="3840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36570" y="3852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36570" y="3864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536570" y="3877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536570" y="3889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536570" y="3901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036953" y="39090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536570" y="3913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536570" y="3925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061082" y="3925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274953" y="3026664"/>
            <a:ext cx="3572255" cy="9052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085465" y="39303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048890" y="3934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085465" y="3934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536570" y="39380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042794" y="39395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055242" y="3944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36570" y="3950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024762" y="39547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043050" y="3953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536570" y="3962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043050" y="39730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536570" y="3974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463674" y="39761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030602" y="3938015"/>
            <a:ext cx="60959" cy="3962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079370" y="39761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536570" y="3986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036697" y="3977640"/>
            <a:ext cx="42671" cy="91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061338" y="3989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536570" y="3998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006474" y="3931920"/>
            <a:ext cx="67056" cy="701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536570" y="4011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536570" y="4023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536570" y="4035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536570" y="4047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536570" y="4059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536570" y="40721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536570" y="4084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536570" y="4096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536570" y="4108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536570" y="4120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536570" y="4133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536570" y="4145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536570" y="4157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536570" y="4169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5536570" y="4181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536570" y="4194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536570" y="42062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701674" y="4639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738250" y="4639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371721" y="4639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408297" y="4639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359530" y="4642103"/>
            <a:ext cx="60959" cy="121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414394" y="46527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707770" y="4657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719962" y="4657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414394" y="4657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414394" y="46619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768730" y="4666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408297" y="4666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713865" y="46710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402202" y="46710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6402202" y="4675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701674" y="4684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377818" y="4687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396106" y="4684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695577" y="46893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396106" y="46893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695577" y="4693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732153" y="4693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62633" y="4693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390009" y="4693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438777" y="4693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377818" y="47000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677290" y="4642103"/>
            <a:ext cx="103631" cy="5791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762633" y="46984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061082" y="47015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762633" y="47045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432682" y="4703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061082" y="47076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377818" y="47076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432682" y="47076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371721" y="4712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432682" y="4712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371721" y="47167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756538" y="47213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365626" y="47213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5061082" y="4730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677290" y="4700015"/>
            <a:ext cx="91440" cy="335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341242" y="4654296"/>
            <a:ext cx="109727" cy="7924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347338" y="47350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061082" y="4742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122042" y="47396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994026" y="47442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987930" y="4748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061082" y="4754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134233" y="4757928"/>
            <a:ext cx="12191" cy="0"/>
          </a:xfrm>
          <a:custGeom>
            <a:avLst/>
            <a:gdLst/>
            <a:ahLst/>
            <a:cxnLst/>
            <a:rect l="l" t="t" r="r" b="b"/>
            <a:pathLst>
              <a:path w="12191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140330" y="47579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061082" y="47670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975738" y="47670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146426" y="47716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969642" y="4776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061082" y="4779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969642" y="47807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152521" y="4785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061082" y="4791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152777" y="3931920"/>
            <a:ext cx="1389887" cy="8595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5152521" y="47899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152521" y="47945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963546" y="4803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061082" y="4803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158618" y="48082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963546" y="4824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061082" y="4824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726058" y="4788408"/>
            <a:ext cx="2663951" cy="457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4963546" y="48326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061082" y="4837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152521" y="48356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5152521" y="4840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841626" y="4834128"/>
            <a:ext cx="36576" cy="91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274186" y="4831079"/>
            <a:ext cx="54864" cy="121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969642" y="48478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9143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061082" y="4849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152521" y="48447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969642" y="48539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975738" y="4858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061082" y="4861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4975738" y="48630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134233" y="4870703"/>
            <a:ext cx="12191" cy="0"/>
          </a:xfrm>
          <a:custGeom>
            <a:avLst/>
            <a:gdLst/>
            <a:ahLst/>
            <a:cxnLst/>
            <a:rect l="l" t="t" r="r" b="b"/>
            <a:pathLst>
              <a:path w="12191">
                <a:moveTo>
                  <a:pt x="0" y="0"/>
                </a:moveTo>
                <a:lnTo>
                  <a:pt x="12191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061082" y="4873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134233" y="48783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987930" y="48813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061082" y="4885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994026" y="4885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061082" y="4898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12191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061082" y="49057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963546" y="4834128"/>
            <a:ext cx="195071" cy="822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3061593" y="6065519"/>
            <a:ext cx="4285487" cy="713231"/>
          </a:xfrm>
          <a:custGeom>
            <a:avLst/>
            <a:gdLst/>
            <a:ahLst/>
            <a:cxnLst/>
            <a:rect l="l" t="t" r="r" b="b"/>
            <a:pathLst>
              <a:path w="4285487" h="713231">
                <a:moveTo>
                  <a:pt x="0" y="0"/>
                </a:moveTo>
                <a:lnTo>
                  <a:pt x="0" y="713231"/>
                </a:lnTo>
                <a:lnTo>
                  <a:pt x="4285487" y="713231"/>
                </a:lnTo>
                <a:lnTo>
                  <a:pt x="4285487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 txBox="1"/>
          <p:nvPr/>
        </p:nvSpPr>
        <p:spPr>
          <a:xfrm>
            <a:off x="1613295" y="5008945"/>
            <a:ext cx="7162800" cy="16884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lang="tr-TR" sz="1600" spc="-35" dirty="0" err="1" smtClean="0">
                <a:solidFill>
                  <a:srgbClr val="232021"/>
                </a:solidFill>
                <a:latin typeface="Arial"/>
                <a:cs typeface="Arial"/>
              </a:rPr>
              <a:t>larının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 aksine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para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leştirilebilir</a:t>
            </a:r>
            <a:r>
              <a:rPr lang="tr-TR" sz="1600" spc="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çünkü birinci şifreleme bitmeden önce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 gerçekleştirilebilir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588645" marR="240665" lvl="1" indent="-189230" algn="ctr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Ağ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yönlendiricileri gibi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yüksek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hız gerektiren uygulamalarda istenir</a:t>
            </a:r>
          </a:p>
          <a:p>
            <a:pPr marL="588645" marR="240665" lvl="1" indent="-189230" algn="ctr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endParaRPr sz="1000" dirty="0"/>
          </a:p>
          <a:p>
            <a:pPr marR="137160" algn="ctr">
              <a:lnSpc>
                <a:spcPct val="100000"/>
              </a:lnSpc>
              <a:tabLst>
                <a:tab pos="1346835" algn="l"/>
                <a:tab pos="3562985" algn="l"/>
              </a:tabLst>
            </a:pPr>
            <a:r>
              <a:rPr lang="tr-TR"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50" i="1" spc="165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 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50" i="1" spc="-37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600" spc="-60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V</a:t>
            </a:r>
            <a:r>
              <a:rPr sz="16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C</a:t>
            </a:r>
            <a:r>
              <a:rPr sz="16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16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50" i="1" spc="22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6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49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600" spc="-150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650" i="1" spc="7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	i</a:t>
            </a:r>
            <a:r>
              <a:rPr sz="16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</a:t>
            </a:r>
            <a:r>
              <a:rPr sz="16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600" dirty="0">
              <a:latin typeface="Times New Roman"/>
              <a:cs typeface="Times New Roman"/>
            </a:endParaRPr>
          </a:p>
          <a:p>
            <a:pPr marR="137160" algn="ctr">
              <a:lnSpc>
                <a:spcPct val="100000"/>
              </a:lnSpc>
              <a:tabLst>
                <a:tab pos="1346835" algn="l"/>
                <a:tab pos="3562985" algn="l"/>
              </a:tabLst>
            </a:pP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lang="tr-TR"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50" i="1" spc="165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 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50" i="1" spc="-37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600" spc="-60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V</a:t>
            </a:r>
            <a:r>
              <a:rPr sz="16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C</a:t>
            </a:r>
            <a:r>
              <a:rPr sz="16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16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50" i="1" spc="22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6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49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600" spc="-150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650" i="1" spc="7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	i</a:t>
            </a:r>
            <a:r>
              <a:rPr sz="16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</a:t>
            </a:r>
            <a:r>
              <a:rPr sz="16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275" name="object 27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6" name="object 27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5184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dirty="0" smtClean="0"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375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b="1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b="1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b="1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b="1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b="1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Şifreleme Güvenlik artırılması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78398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16205"/>
            <a:ext cx="3596004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al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is 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M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CM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22635"/>
            <a:ext cx="7244080" cy="3426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222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bu yapı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ss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ag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au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hesaplamada kullanılır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Ünite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de anlatılacaktır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modunun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kullanımıyla iki ek servis sağlanır: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-25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aj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 Doğrulama</a:t>
            </a:r>
            <a:endParaRPr sz="1600" dirty="0" smtClean="0">
              <a:latin typeface="Arial"/>
              <a:cs typeface="Arial"/>
            </a:endParaRPr>
          </a:p>
          <a:p>
            <a:pPr marL="966469" marR="237490" lvl="2" indent="-189230">
              <a:lnSpc>
                <a:spcPct val="118400"/>
              </a:lnSpc>
              <a:spcBef>
                <a:spcPts val="204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Mesajın gerçekten gönderen tarafından geldiğini garanti eder</a:t>
            </a:r>
            <a:endParaRPr sz="650" dirty="0" smtClean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-25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aj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 Bütünlüğü</a:t>
            </a:r>
            <a:endParaRPr sz="1600" dirty="0">
              <a:latin typeface="Arial"/>
              <a:cs typeface="Arial"/>
            </a:endParaRPr>
          </a:p>
          <a:p>
            <a:pPr marL="966469" marR="93345" lvl="2" indent="-189230">
              <a:lnSpc>
                <a:spcPct val="1195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Mesaj iletim sırasında herhangi bir değişikliğe maruz kalmamıştır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214794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16205"/>
            <a:ext cx="3596004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al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is 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M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CM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86917"/>
            <a:ext cx="7372350" cy="47345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Şifreleme için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Başlangıç sayacı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 bir seri sayıdan üretilir</a:t>
            </a:r>
            <a:endParaRPr sz="1600" dirty="0">
              <a:latin typeface="Arial"/>
              <a:cs typeface="Arial"/>
            </a:endParaRPr>
          </a:p>
          <a:p>
            <a:pPr marL="588645" marR="323215" lvl="1" indent="-189230">
              <a:lnSpc>
                <a:spcPct val="1195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Şifreleme ve ilk blokla 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XOR’lama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işleminden sonra sayacı değeri artırılır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Sonraki düz metinler için sayacı değeri artırılır ve şifreleme işlemi gerçekleştirilir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Doğrulama için</a:t>
            </a:r>
            <a:endParaRPr sz="1600" dirty="0">
              <a:latin typeface="Arial"/>
              <a:cs typeface="Arial"/>
            </a:endParaRPr>
          </a:p>
          <a:p>
            <a:pPr marL="588645" marR="457834" lvl="1" indent="-189230">
              <a:lnSpc>
                <a:spcPct val="1195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Sıralı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çarpımı gerçekleştirilir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hakkında daha fazla bilgi için bakın: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 in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der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ograph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9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90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Her bir düz metin için ara doğrulama değeri (</a:t>
            </a:r>
            <a:r>
              <a:rPr sz="1800" i="1" spc="10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g</a:t>
            </a:r>
            <a:r>
              <a:rPr sz="1800" i="1" spc="0" baseline="-23148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üretilir</a:t>
            </a:r>
            <a:endParaRPr sz="1600" dirty="0" smtClean="0">
              <a:latin typeface="Arial"/>
              <a:cs typeface="Arial"/>
            </a:endParaRPr>
          </a:p>
          <a:p>
            <a:pPr marL="966469" marR="282575" lvl="2" indent="-189230">
              <a:lnSpc>
                <a:spcPct val="117900"/>
              </a:lnSpc>
              <a:spcBef>
                <a:spcPts val="185"/>
              </a:spcBef>
              <a:buClr>
                <a:srgbClr val="5C83BE"/>
              </a:buClr>
              <a:buSzPct val="122222"/>
              <a:buFont typeface="Times New Roman"/>
              <a:buChar char="•"/>
              <a:tabLst>
                <a:tab pos="966469" algn="l"/>
              </a:tabLst>
            </a:pPr>
            <a:r>
              <a:rPr sz="1800" i="1" spc="10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g</a:t>
            </a:r>
            <a:r>
              <a:rPr sz="1800" i="1" spc="0" baseline="-23148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şimdiki şifreli metin ile son </a:t>
            </a:r>
            <a:r>
              <a:rPr lang="tr-TR" sz="1600" i="1" spc="10" dirty="0">
                <a:solidFill>
                  <a:srgbClr val="232021"/>
                </a:solidFill>
                <a:latin typeface="Times New Roman"/>
                <a:cs typeface="Times New Roman"/>
              </a:rPr>
              <a:t>g</a:t>
            </a:r>
            <a:r>
              <a:rPr lang="tr-TR" sz="1600" i="1" baseline="-23148" dirty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lang="tr-TR" sz="1600" i="1" spc="7" baseline="-23148" dirty="0">
                <a:solidFill>
                  <a:srgbClr val="232021"/>
                </a:solidFill>
                <a:latin typeface="Times New Roman"/>
                <a:cs typeface="Times New Roman"/>
              </a:rPr>
              <a:t>-</a:t>
            </a:r>
            <a:r>
              <a:rPr lang="tr-TR" sz="1600" spc="-7" baseline="-23148" dirty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değerinin </a:t>
            </a:r>
            <a:r>
              <a:rPr lang="tr-TR"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XOR’lanmasıyla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  ve sabit H değeriyle çarpılması sonucu oluşturulur</a:t>
            </a:r>
            <a:endParaRPr sz="1800" dirty="0" smtClean="0">
              <a:latin typeface="Times New Roman"/>
              <a:cs typeface="Times New Roman"/>
            </a:endParaRPr>
          </a:p>
          <a:p>
            <a:pPr lvl="2">
              <a:lnSpc>
                <a:spcPts val="650"/>
              </a:lnSpc>
              <a:spcBef>
                <a:spcPts val="30"/>
              </a:spcBef>
              <a:buClr>
                <a:srgbClr val="5C83BE"/>
              </a:buClr>
              <a:buFont typeface="Times New Roman"/>
              <a:buChar char="•"/>
            </a:pPr>
            <a:endParaRPr sz="650" dirty="0" smtClean="0"/>
          </a:p>
          <a:p>
            <a:pPr marL="1338580" lvl="3" indent="-182880">
              <a:lnSpc>
                <a:spcPct val="100000"/>
              </a:lnSpc>
              <a:buClr>
                <a:srgbClr val="5C83BE"/>
              </a:buClr>
              <a:buSzPct val="122222"/>
              <a:buFont typeface="Times New Roman"/>
              <a:buChar char="•"/>
              <a:tabLst>
                <a:tab pos="1338580" algn="l"/>
              </a:tabLst>
            </a:pPr>
            <a:r>
              <a:rPr lang="tr-TR" sz="1600" dirty="0">
                <a:latin typeface="Arial"/>
                <a:cs typeface="Arial"/>
              </a:rPr>
              <a:t>H </a:t>
            </a:r>
            <a:r>
              <a:rPr lang="tr-TR" sz="1600" dirty="0" smtClean="0">
                <a:latin typeface="Arial"/>
                <a:cs typeface="Arial"/>
              </a:rPr>
              <a:t>sabiti, blok </a:t>
            </a:r>
            <a:r>
              <a:rPr lang="tr-TR" sz="1600" dirty="0">
                <a:latin typeface="Arial"/>
                <a:cs typeface="Arial"/>
              </a:rPr>
              <a:t>şifreleme ile sıfır girişinin </a:t>
            </a:r>
            <a:r>
              <a:rPr lang="tr-TR" sz="1600" dirty="0" smtClean="0">
                <a:latin typeface="Arial"/>
                <a:cs typeface="Arial"/>
              </a:rPr>
              <a:t>şifrelemesiyle </a:t>
            </a:r>
            <a:r>
              <a:rPr lang="tr-TR" sz="1600" dirty="0">
                <a:latin typeface="Arial"/>
                <a:cs typeface="Arial"/>
              </a:rPr>
              <a:t>üretilir</a:t>
            </a:r>
            <a:endParaRPr sz="1600" dirty="0" smtClean="0">
              <a:latin typeface="Arial"/>
              <a:cs typeface="Arial"/>
            </a:endParaRPr>
          </a:p>
          <a:p>
            <a:pPr lvl="3">
              <a:lnSpc>
                <a:spcPts val="900"/>
              </a:lnSpc>
              <a:spcBef>
                <a:spcPts val="0"/>
              </a:spcBef>
              <a:buClr>
                <a:srgbClr val="5C83BE"/>
              </a:buClr>
              <a:buFont typeface="Times New Roman"/>
              <a:buChar char="•"/>
            </a:pPr>
            <a:endParaRPr sz="900" dirty="0" smtClean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Bütün çarpma işlemleri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28-b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lik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30" dirty="0" smtClean="0">
                <a:solidFill>
                  <a:srgbClr val="232021"/>
                </a:solidFill>
                <a:latin typeface="Times New Roman"/>
                <a:cs typeface="Times New Roman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F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spc="-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128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lang="tr-TR"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de olmaktadır</a:t>
            </a:r>
            <a:endParaRPr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321588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63220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al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is 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M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CM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631829" y="1280160"/>
            <a:ext cx="633983" cy="487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03101" y="1327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0690" y="1280160"/>
            <a:ext cx="633983" cy="48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36242" y="1327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51682" y="1280160"/>
            <a:ext cx="633983" cy="487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274186" y="1327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60429" y="1325880"/>
            <a:ext cx="155448" cy="12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64061" y="1336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90521" y="1325880"/>
            <a:ext cx="155447" cy="12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48433" y="1336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13026" y="1336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31514" y="1325880"/>
            <a:ext cx="155447" cy="121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6377" y="1336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0970" y="1336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900053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15293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936629" y="1335024"/>
            <a:ext cx="82295" cy="60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64061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33194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48433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66721" y="1335024"/>
            <a:ext cx="79248" cy="60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491106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13026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271138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86377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304665" y="1335024"/>
            <a:ext cx="82296" cy="60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32097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50970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00053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915293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433194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445386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66721" y="1338072"/>
            <a:ext cx="79248" cy="60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491106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13026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271138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283330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04665" y="1338072"/>
            <a:ext cx="82296" cy="60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332097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450970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900053" y="13456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33194" y="13456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13026" y="13456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50970" y="13456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13026" y="1348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450970" y="1348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613026" y="1351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50970" y="1351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13026" y="13548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450970" y="13548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50970" y="1350263"/>
            <a:ext cx="76200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08881" y="1357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473074" y="1280160"/>
            <a:ext cx="454151" cy="822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771777" y="1360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48890" y="1280160"/>
            <a:ext cx="457199" cy="822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50642" y="1360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298570" y="1341119"/>
            <a:ext cx="228600" cy="213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505833" y="1360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10818" y="13639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289682" y="13639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04209" y="13639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52977" y="13639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50970" y="13639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493642" y="1359408"/>
            <a:ext cx="33528" cy="60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02786" y="13639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043309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68146" y="1359408"/>
            <a:ext cx="149352" cy="91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707770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99209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811402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460626" y="1325880"/>
            <a:ext cx="210312" cy="4267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13026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247009" y="1359408"/>
            <a:ext cx="149352" cy="91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286633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78074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450970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493642" y="1362455"/>
            <a:ext cx="33528" cy="60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502786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65097" y="1365503"/>
            <a:ext cx="131064" cy="60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796162" y="13700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576450" y="13700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613026" y="13700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243962" y="1365503"/>
            <a:ext cx="149351" cy="60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375026" y="13700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701162" y="1365503"/>
            <a:ext cx="9144" cy="60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49930" y="1365503"/>
            <a:ext cx="9144" cy="60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98697" y="1365503"/>
            <a:ext cx="9144" cy="6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95521" y="1362455"/>
            <a:ext cx="121919" cy="914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399153" y="13700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417442" y="13700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450970" y="13700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2924437" y="1338072"/>
            <a:ext cx="128015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049402" y="13731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613026" y="13731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450970" y="13731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13026" y="13761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450970" y="13761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424050" y="13792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13026" y="13792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261994" y="13792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450970" y="13792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893957" y="1382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613026" y="1382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365882" y="1382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258946" y="1382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450970" y="1382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487546" y="1365503"/>
            <a:ext cx="36576" cy="1828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524121" y="1382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90909" y="1385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375282" y="1338072"/>
            <a:ext cx="210312" cy="4876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417953" y="1385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255897" y="1385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524121" y="1385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662050" y="1371600"/>
            <a:ext cx="134112" cy="182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74242" y="13883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726058" y="13883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768730" y="13883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240914" y="1371600"/>
            <a:ext cx="134112" cy="182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253106" y="13883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304921" y="13883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347594" y="13883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62833" y="13883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659002" y="1386839"/>
            <a:ext cx="131064" cy="609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765682" y="1391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58746" y="1365503"/>
            <a:ext cx="18288" cy="2743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237865" y="1386839"/>
            <a:ext cx="88392" cy="60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301874" y="1391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344546" y="1391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62833" y="1391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487546" y="1391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484497" y="1383791"/>
            <a:ext cx="39623" cy="914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659002" y="1389888"/>
            <a:ext cx="128016" cy="914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237865" y="1389888"/>
            <a:ext cx="128015" cy="914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845189" y="1338072"/>
            <a:ext cx="210308" cy="640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399153" y="1400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031117" y="1403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046357" y="1403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34165" y="1406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043309" y="1406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387474" y="1383791"/>
            <a:ext cx="198120" cy="2438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216274" y="1338072"/>
            <a:ext cx="207263" cy="7010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2948821" y="16413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524633" y="16413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365626" y="16413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2631829" y="1325880"/>
            <a:ext cx="3023612" cy="50596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2967109" y="1830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2942725" y="1836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521586" y="1836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542921" y="1836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856609" y="1325880"/>
            <a:ext cx="829055" cy="51206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362577" y="1836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383914" y="1836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939677" y="1839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964061" y="1839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518538" y="1839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359530" y="1839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912245" y="1831848"/>
            <a:ext cx="73152" cy="1523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976253" y="1845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488058" y="1828800"/>
            <a:ext cx="76199" cy="182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539874" y="1845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552065" y="1845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332097" y="1837944"/>
            <a:ext cx="73151" cy="914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380865" y="1845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393058" y="1845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549018" y="1848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390009" y="1848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545970" y="1851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386962" y="1851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957965" y="1860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970157" y="1860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533777" y="1847088"/>
            <a:ext cx="18287" cy="1828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549018" y="1863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979301" y="1866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533777" y="1866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6374770" y="1866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954917" y="1847088"/>
            <a:ext cx="24384" cy="2438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530730" y="1865376"/>
            <a:ext cx="24383" cy="609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371721" y="1847088"/>
            <a:ext cx="24383" cy="2438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365626" y="2180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524633" y="21838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365626" y="21838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478914" y="2214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051682" y="1834895"/>
            <a:ext cx="633983" cy="387095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420490" y="2220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472818" y="2223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310762" y="2223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420490" y="2223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23538" y="2226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061338" y="2221992"/>
            <a:ext cx="39624" cy="914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085721" y="2229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469770" y="2229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423538" y="2229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082674" y="2232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896233" y="2221992"/>
            <a:ext cx="39624" cy="1219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917570" y="2232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210690" y="1828800"/>
            <a:ext cx="633983" cy="41147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466721" y="2238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304665" y="2238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119250" y="2241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070482" y="2247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905377" y="2247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25418" y="2225039"/>
            <a:ext cx="88391" cy="2438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301618" y="2247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067433" y="22509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902330" y="22509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4067433" y="2253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070482" y="2231135"/>
            <a:ext cx="51816" cy="24383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091818" y="2253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902330" y="2253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926714" y="2253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4055242" y="225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4064386" y="225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4079626" y="2252472"/>
            <a:ext cx="42671" cy="609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091818" y="225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4177162" y="2237232"/>
            <a:ext cx="417575" cy="2133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4463674" y="225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893186" y="225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5899282" y="225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018153" y="2221992"/>
            <a:ext cx="414527" cy="3657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301618" y="225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052194" y="2255520"/>
            <a:ext cx="70103" cy="914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082674" y="2263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890138" y="2234183"/>
            <a:ext cx="76200" cy="3047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954146" y="2263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963290" y="2263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588642" y="2266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945002" y="2266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951097" y="2266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426586" y="2266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941953" y="2264664"/>
            <a:ext cx="24383" cy="1219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960242" y="2275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941953" y="2278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423538" y="2278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423538" y="2281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420490" y="2284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113153" y="2261616"/>
            <a:ext cx="12191" cy="2743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938906" y="2287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938906" y="2276855"/>
            <a:ext cx="24383" cy="1219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420490" y="2287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478914" y="2296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481962" y="2299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3756538" y="2439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692530" y="2442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680338" y="2458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741297" y="2461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677290" y="2464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738250" y="2464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674242" y="2467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3735202" y="2470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3732153" y="2473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668146" y="2476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729106" y="2476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665097" y="2479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659002" y="24886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662050" y="2441448"/>
            <a:ext cx="173736" cy="48767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719962" y="24886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655953" y="2491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652906" y="2487167"/>
            <a:ext cx="176784" cy="914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716914" y="2494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713865" y="2497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3640714" y="2493264"/>
            <a:ext cx="185928" cy="1523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524633" y="2506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365626" y="2506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4524633" y="2510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6365626" y="2510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4210690" y="2255520"/>
            <a:ext cx="633983" cy="32613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4536826" y="2580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051682" y="2255520"/>
            <a:ext cx="633983" cy="32613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374770" y="2580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4533777" y="2583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371721" y="2583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533777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6371721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4530730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368674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527682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6365626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506346" y="2581655"/>
            <a:ext cx="54864" cy="1523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524633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6362577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521586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6359530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6390009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6344290" y="2581655"/>
            <a:ext cx="67055" cy="3047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6396106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6405250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509394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347338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386962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6393058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506346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344290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503297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6341242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500250" y="2622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6338194" y="2622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6383914" y="2612135"/>
            <a:ext cx="24383" cy="12191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6402202" y="2622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383914" y="2625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6326002" y="2624327"/>
            <a:ext cx="12191" cy="609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380865" y="2624327"/>
            <a:ext cx="24383" cy="914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4488058" y="2593848"/>
            <a:ext cx="76199" cy="4267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380865" y="2634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399153" y="2634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3738250" y="2747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3738250" y="2750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3738250" y="2753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3738250" y="2756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3698626" y="2563367"/>
            <a:ext cx="79248" cy="207263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3774826" y="2769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3777874" y="27843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3683386" y="27873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3774826" y="27873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3677290" y="2799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677290" y="2770632"/>
            <a:ext cx="121919" cy="3047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3796162" y="2799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3674242" y="2811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3719962" y="2801111"/>
            <a:ext cx="82295" cy="12191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3799209" y="2811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594994" y="2801111"/>
            <a:ext cx="85343" cy="15239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3674242" y="2814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3387730" y="2816351"/>
            <a:ext cx="289559" cy="9143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3674242" y="2823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3674242" y="2827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3674242" y="2830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3799209" y="2830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3677290" y="2842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3594994" y="2813304"/>
            <a:ext cx="210311" cy="30479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3796162" y="2842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128394" y="2845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4131442" y="2848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4067433" y="2822448"/>
            <a:ext cx="70103" cy="3352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4119250" y="2854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3774826" y="2863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4524633" y="2875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4058290" y="2852927"/>
            <a:ext cx="85344" cy="3352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119250" y="2884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134490" y="2884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4122297" y="2887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4070482" y="2886455"/>
            <a:ext cx="67055" cy="609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4481962" y="2903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4478914" y="2906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4210690" y="2578607"/>
            <a:ext cx="633983" cy="347471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585594" y="2924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466721" y="29306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588642" y="2933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3677290" y="2843783"/>
            <a:ext cx="917448" cy="11887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588642" y="2961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466721" y="2964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585594" y="2970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582546" y="2976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478914" y="2988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481962" y="2991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466721" y="2962655"/>
            <a:ext cx="207263" cy="140207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622170" y="31013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603882" y="3099816"/>
            <a:ext cx="70103" cy="24383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643506" y="3122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603882" y="3121151"/>
            <a:ext cx="73152" cy="1523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524633" y="3201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478914" y="3232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469770" y="3247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466721" y="3256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463674" y="3102864"/>
            <a:ext cx="128015" cy="15849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588642" y="3259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177162" y="3255264"/>
            <a:ext cx="292607" cy="1828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463674" y="3272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463674" y="3275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588642" y="3287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384426" y="3290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466721" y="3290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6012058" y="2578607"/>
            <a:ext cx="673607" cy="71932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6130930" y="3296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049146" y="3240023"/>
            <a:ext cx="82295" cy="67055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478914" y="3314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481962" y="3317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6012058" y="3297935"/>
            <a:ext cx="73152" cy="21335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066921" y="3317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6073018" y="3317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6009009" y="3320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6002914" y="3316223"/>
            <a:ext cx="82295" cy="12191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6079114" y="3326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6365626" y="3326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6042538" y="3329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6002914" y="3297935"/>
            <a:ext cx="131064" cy="39623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076065" y="3336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6060826" y="3339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6057777" y="3337559"/>
            <a:ext cx="21335" cy="6095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076065" y="3342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124833" y="3334511"/>
            <a:ext cx="12191" cy="9143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6310762" y="3294888"/>
            <a:ext cx="112775" cy="70103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420490" y="3363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6310762" y="3366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420490" y="3366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6423538" y="3369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423538" y="3372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304665" y="3381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426586" y="3384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5704209" y="3393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5752977" y="3393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6225418" y="3368040"/>
            <a:ext cx="88391" cy="27431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6301618" y="3393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177162" y="3261359"/>
            <a:ext cx="1478280" cy="140207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5701162" y="3395471"/>
            <a:ext cx="9144" cy="9143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5749930" y="3395471"/>
            <a:ext cx="9144" cy="9143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5798697" y="3395471"/>
            <a:ext cx="12191" cy="9143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856609" y="3364991"/>
            <a:ext cx="576071" cy="39623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301618" y="3403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426586" y="3412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6423538" y="3424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6423538" y="3427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420490" y="3430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6420490" y="3433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6225418" y="3401567"/>
            <a:ext cx="268224" cy="152399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6454018" y="3552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6447921" y="3553967"/>
            <a:ext cx="73151" cy="914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6511930" y="3561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444874" y="3560064"/>
            <a:ext cx="79247" cy="609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6508881" y="3564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441826" y="3563111"/>
            <a:ext cx="82295" cy="6095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6518026" y="35676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6438777" y="3569208"/>
            <a:ext cx="82295" cy="609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6478402" y="3573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438777" y="3572255"/>
            <a:ext cx="82296" cy="1523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6365626" y="3649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6310762" y="3553967"/>
            <a:ext cx="112776" cy="13715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420490" y="3689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6423538" y="3692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6423538" y="3695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423538" y="3698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6304665" y="3704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6301618" y="3691128"/>
            <a:ext cx="128015" cy="18287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426586" y="3707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6018153" y="3703320"/>
            <a:ext cx="289559" cy="18287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6301618" y="3720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301618" y="3723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301618" y="3726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6301618" y="3729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426586" y="3738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6018153" y="3721608"/>
            <a:ext cx="289559" cy="21335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6304665" y="3741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304665" y="3709415"/>
            <a:ext cx="128015" cy="39623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6423538" y="3747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6423538" y="3750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423538" y="3753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890138" y="3691128"/>
            <a:ext cx="76200" cy="67055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6420490" y="3756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6365626" y="3979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6307714" y="3749040"/>
            <a:ext cx="115823" cy="268223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6420490" y="40157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6423538" y="4018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6307714" y="4021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6423538" y="4021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6423538" y="40248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6304665" y="4030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6426586" y="4034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2631829" y="1828800"/>
            <a:ext cx="3800852" cy="2234183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6426586" y="4061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6225418" y="4062984"/>
            <a:ext cx="15240" cy="3047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6426586" y="40645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6225418" y="4067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6304665" y="4067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423538" y="4073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6423538" y="4076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6420490" y="4079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420490" y="4082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301618" y="4062984"/>
            <a:ext cx="128015" cy="237743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365626" y="4302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365626" y="4305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344290" y="43693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344290" y="4358640"/>
            <a:ext cx="51816" cy="12191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6390009" y="43693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6390009" y="4372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341242" y="4375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6390009" y="4375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6341242" y="4370832"/>
            <a:ext cx="30480" cy="54863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1918597" y="4492751"/>
            <a:ext cx="6714743" cy="2285999"/>
          </a:xfrm>
          <a:custGeom>
            <a:avLst/>
            <a:gdLst/>
            <a:ahLst/>
            <a:cxnLst/>
            <a:rect l="l" t="t" r="r" b="b"/>
            <a:pathLst>
              <a:path w="6714743" h="2285999">
                <a:moveTo>
                  <a:pt x="0" y="0"/>
                </a:moveTo>
                <a:lnTo>
                  <a:pt x="0" y="2285999"/>
                </a:lnTo>
                <a:lnTo>
                  <a:pt x="6714743" y="2285999"/>
                </a:lnTo>
                <a:lnTo>
                  <a:pt x="6714743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 txBox="1"/>
          <p:nvPr/>
        </p:nvSpPr>
        <p:spPr>
          <a:xfrm>
            <a:off x="2094879" y="4679699"/>
            <a:ext cx="5944870" cy="12966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402590" indent="-195580">
              <a:lnSpc>
                <a:spcPts val="1639"/>
              </a:lnSpc>
              <a:buClr>
                <a:srgbClr val="232021"/>
              </a:buClr>
              <a:buFont typeface="Arial"/>
              <a:buAutoNum type="alphaLcPeriod"/>
              <a:tabLst>
                <a:tab pos="402590" algn="l"/>
              </a:tabLst>
            </a:pPr>
            <a:r>
              <a:rPr lang="tr-TR" sz="1400" spc="10" dirty="0" err="1" smtClean="0">
                <a:solidFill>
                  <a:srgbClr val="232021"/>
                </a:solidFill>
                <a:latin typeface="Arial"/>
                <a:cs typeface="Arial"/>
              </a:rPr>
              <a:t>IV’den</a:t>
            </a:r>
            <a:r>
              <a:rPr lang="tr-TR"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C</a:t>
            </a:r>
            <a:r>
              <a:rPr sz="14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sz="1350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0 </a:t>
            </a:r>
            <a:r>
              <a:rPr sz="1350" spc="-104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400" spc="-10" dirty="0" smtClean="0">
                <a:solidFill>
                  <a:srgbClr val="232021"/>
                </a:solidFill>
                <a:latin typeface="Arial"/>
                <a:cs typeface="Arial"/>
              </a:rPr>
              <a:t>sayaç değeri üretilir ve diğer değerler 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C</a:t>
            </a:r>
            <a:r>
              <a:rPr sz="14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sz="1350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1350" spc="-142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4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C</a:t>
            </a:r>
            <a:r>
              <a:rPr sz="14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sz="1350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0</a:t>
            </a:r>
            <a:r>
              <a:rPr sz="1350" spc="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+</a:t>
            </a:r>
            <a:r>
              <a:rPr sz="14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 marL="402590" indent="-195580">
              <a:lnSpc>
                <a:spcPct val="100000"/>
              </a:lnSpc>
              <a:buClr>
                <a:srgbClr val="232021"/>
              </a:buClr>
              <a:buFont typeface="Arial"/>
              <a:buAutoNum type="alphaLcPeriod"/>
              <a:tabLst>
                <a:tab pos="402590" algn="l"/>
                <a:tab pos="3462654" algn="l"/>
              </a:tabLst>
            </a:pPr>
            <a:r>
              <a:rPr lang="tr-TR" sz="1400" spc="-5" dirty="0" smtClean="0">
                <a:solidFill>
                  <a:srgbClr val="232021"/>
                </a:solidFill>
                <a:latin typeface="Arial"/>
                <a:cs typeface="Arial"/>
              </a:rPr>
              <a:t>Şifreli metin hesaplama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4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350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350" spc="-12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4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350" i="1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350" i="1" spc="-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C</a:t>
            </a:r>
            <a:r>
              <a:rPr sz="14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sz="1350" spc="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) </a:t>
            </a:r>
            <a:r>
              <a:rPr sz="1400" spc="-44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400" spc="-145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4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350" i="1" spc="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,	</a:t>
            </a:r>
            <a:r>
              <a:rPr sz="14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4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≥</a:t>
            </a:r>
            <a:r>
              <a:rPr sz="14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400" dirty="0">
              <a:latin typeface="Times New Roman"/>
              <a:cs typeface="Times New Roman"/>
            </a:endParaRPr>
          </a:p>
          <a:p>
            <a:pPr>
              <a:lnSpc>
                <a:spcPts val="950"/>
              </a:lnSpc>
              <a:spcBef>
                <a:spcPts val="26"/>
              </a:spcBef>
            </a:pPr>
            <a:endParaRPr sz="950" dirty="0"/>
          </a:p>
          <a:p>
            <a:pPr marL="12700">
              <a:lnSpc>
                <a:spcPct val="100000"/>
              </a:lnSpc>
            </a:pPr>
            <a:r>
              <a:rPr lang="tr-TR"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Doğrulama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207645">
              <a:lnSpc>
                <a:spcPts val="1664"/>
              </a:lnSpc>
            </a:pP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5" dirty="0" smtClean="0">
                <a:solidFill>
                  <a:srgbClr val="232021"/>
                </a:solidFill>
                <a:latin typeface="Arial"/>
                <a:cs typeface="Arial"/>
              </a:rPr>
              <a:t>Doğrulama alt anahtarı üretilir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H</a:t>
            </a:r>
            <a:r>
              <a:rPr sz="1400" i="1" spc="3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40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350" i="1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350" i="1" spc="-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(0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483" name="object 48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84" name="object 4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480" name="object 480"/>
          <p:cNvSpPr txBox="1"/>
          <p:nvPr/>
        </p:nvSpPr>
        <p:spPr>
          <a:xfrm>
            <a:off x="2289968" y="5924300"/>
            <a:ext cx="2028189" cy="2654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10" dirty="0" smtClean="0">
                <a:solidFill>
                  <a:srgbClr val="232021"/>
                </a:solidFill>
                <a:latin typeface="Arial"/>
                <a:cs typeface="Arial"/>
              </a:rPr>
              <a:t>hesapla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g</a:t>
            </a:r>
            <a:r>
              <a:rPr sz="1350" i="1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0 </a:t>
            </a:r>
            <a:r>
              <a:rPr sz="1350" i="1" spc="-142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4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1400" i="1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r>
              <a:rPr sz="14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×</a:t>
            </a:r>
            <a:r>
              <a:rPr sz="14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H</a:t>
            </a:r>
            <a:endParaRPr sz="1400" dirty="0">
              <a:latin typeface="Times New Roman"/>
              <a:cs typeface="Times New Roman"/>
            </a:endParaRPr>
          </a:p>
        </p:txBody>
      </p:sp>
      <p:sp>
        <p:nvSpPr>
          <p:cNvPr id="481" name="object 481"/>
          <p:cNvSpPr txBox="1"/>
          <p:nvPr/>
        </p:nvSpPr>
        <p:spPr>
          <a:xfrm>
            <a:off x="5475109" y="5924300"/>
            <a:ext cx="2096135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400" spc="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4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ld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dirty="0" smtClean="0">
                <a:solidFill>
                  <a:srgbClr val="232021"/>
                </a:solidFill>
                <a:latin typeface="Arial"/>
                <a:cs typeface="Arial"/>
              </a:rPr>
              <a:t>çarpma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82" name="object 482"/>
          <p:cNvSpPr txBox="1"/>
          <p:nvPr/>
        </p:nvSpPr>
        <p:spPr>
          <a:xfrm>
            <a:off x="2289957" y="6137661"/>
            <a:ext cx="5168900" cy="4787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98120" indent="-186055">
              <a:lnSpc>
                <a:spcPct val="100000"/>
              </a:lnSpc>
              <a:buClr>
                <a:srgbClr val="232021"/>
              </a:buClr>
              <a:buFont typeface="Arial"/>
              <a:buAutoNum type="alphaLcPeriod" startAt="3"/>
              <a:tabLst>
                <a:tab pos="198120" algn="l"/>
              </a:tabLst>
            </a:pPr>
            <a:r>
              <a:rPr lang="tr-TR" sz="1400" spc="10" dirty="0" smtClean="0">
                <a:solidFill>
                  <a:srgbClr val="232021"/>
                </a:solidFill>
                <a:latin typeface="Arial"/>
                <a:cs typeface="Arial"/>
              </a:rPr>
              <a:t>Hesapla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g</a:t>
            </a:r>
            <a:r>
              <a:rPr sz="1350" i="1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350" i="1" spc="-12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4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40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g</a:t>
            </a:r>
            <a:r>
              <a:rPr sz="1350" i="1" spc="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i−</a:t>
            </a:r>
            <a:r>
              <a:rPr sz="1350" i="1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1350" i="1" spc="-142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44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400" spc="-120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400" i="1" spc="-3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350" i="1" spc="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)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×</a:t>
            </a:r>
            <a:r>
              <a:rPr sz="14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H,</a:t>
            </a:r>
            <a:r>
              <a:rPr sz="1400" i="1" spc="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4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≤</a:t>
            </a:r>
            <a:r>
              <a:rPr sz="14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400" i="1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≤</a:t>
            </a:r>
            <a:r>
              <a:rPr sz="140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n </a:t>
            </a:r>
            <a:r>
              <a:rPr sz="1400" i="1" spc="6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Ga</a:t>
            </a:r>
            <a:r>
              <a:rPr sz="1400" spc="2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 f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2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dirty="0" smtClean="0">
                <a:solidFill>
                  <a:srgbClr val="232021"/>
                </a:solidFill>
                <a:latin typeface="Arial"/>
                <a:cs typeface="Arial"/>
              </a:rPr>
              <a:t>çarpma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400" dirty="0">
              <a:latin typeface="Arial"/>
              <a:cs typeface="Arial"/>
            </a:endParaRPr>
          </a:p>
          <a:p>
            <a:pPr marL="210820" indent="-198120">
              <a:lnSpc>
                <a:spcPct val="100000"/>
              </a:lnSpc>
              <a:buClr>
                <a:srgbClr val="232021"/>
              </a:buClr>
              <a:buFont typeface="Arial"/>
              <a:buAutoNum type="alphaLcPeriod" startAt="3"/>
              <a:tabLst>
                <a:tab pos="210820" algn="l"/>
              </a:tabLst>
            </a:pPr>
            <a:r>
              <a:rPr lang="tr-TR" sz="1400" spc="-25" dirty="0" smtClean="0">
                <a:solidFill>
                  <a:srgbClr val="232021"/>
                </a:solidFill>
                <a:latin typeface="Arial"/>
                <a:cs typeface="Arial"/>
              </a:rPr>
              <a:t>Son doğrulama etiketi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4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T =</a:t>
            </a:r>
            <a:r>
              <a:rPr sz="14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40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g</a:t>
            </a:r>
            <a:r>
              <a:rPr sz="1350" i="1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n</a:t>
            </a:r>
            <a:r>
              <a:rPr sz="1350" i="1" spc="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×</a:t>
            </a:r>
            <a:r>
              <a:rPr sz="14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H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) </a:t>
            </a:r>
            <a:r>
              <a:rPr sz="1400" spc="-440" dirty="0" smtClean="0">
                <a:solidFill>
                  <a:srgbClr val="232021"/>
                </a:solidFill>
                <a:latin typeface="Meiryo"/>
                <a:cs typeface="Meiryo"/>
              </a:rPr>
              <a:t>⊕</a:t>
            </a:r>
            <a:r>
              <a:rPr sz="1400" spc="-120" dirty="0" smtClean="0">
                <a:solidFill>
                  <a:srgbClr val="232021"/>
                </a:solidFill>
                <a:latin typeface="Meiryo"/>
                <a:cs typeface="Meiryo"/>
              </a:rPr>
              <a:t> </a:t>
            </a:r>
            <a:r>
              <a:rPr sz="14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350" spc="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350" spc="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4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C</a:t>
            </a:r>
            <a:r>
              <a:rPr sz="1400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sz="1350" spc="-7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0</a:t>
            </a:r>
            <a:r>
              <a:rPr sz="14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endParaRPr sz="1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741591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dirty="0" smtClean="0"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638150" cy="37560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b="1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Şifreleme Güvenlik artırılması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806270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16205"/>
            <a:ext cx="6854564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Ayrıntılı 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Anahtar Aramaya 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Göz Atma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3294" y="1483869"/>
            <a:ext cx="7695806" cy="3333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DES algoritmasında verilen basit bir </a:t>
            </a:r>
            <a:r>
              <a:rPr sz="16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650" spc="-7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,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650" spc="-7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6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lang="tr-TR" sz="16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ikilisi için</a:t>
            </a:r>
            <a:r>
              <a:rPr lang="tr-TR" sz="16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ayrıntılı </a:t>
            </a:r>
            <a:r>
              <a:rPr lang="tr-TR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anahtar arama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:</a:t>
            </a:r>
            <a:endParaRPr sz="16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16658" y="3649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6658" y="3653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7514" y="3659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07514" y="36621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09977" y="3704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03882" y="3645408"/>
            <a:ext cx="192024" cy="64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37409" y="3707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67890" y="3707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7409" y="3710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67890" y="3710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37409" y="3713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67890" y="3713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91106" y="3681984"/>
            <a:ext cx="118872" cy="36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00833" y="3717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37409" y="3717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00833" y="3720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37409" y="3720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0833" y="3723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37409" y="3723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37409" y="3726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37409" y="3729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37409" y="3732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747138" y="3732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37409" y="3735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44090" y="3735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50186" y="3639311"/>
            <a:ext cx="140208" cy="97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83714" y="3735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37409" y="3738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744090" y="3738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83714" y="3738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637409" y="3741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91106" y="3718559"/>
            <a:ext cx="112775" cy="27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00833" y="3744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37409" y="3744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00833" y="3747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31314" y="3706367"/>
            <a:ext cx="195072" cy="426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67890" y="3747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00833" y="3750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67890" y="3750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61209" y="3753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579497" y="3753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67890" y="3753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62962" y="3756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62962" y="3759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55114" y="3745991"/>
            <a:ext cx="155448" cy="182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707514" y="3762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17242" y="3733800"/>
            <a:ext cx="67055" cy="33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853818" y="3765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53818" y="3768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716658" y="3771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710562" y="3764279"/>
            <a:ext cx="15239" cy="152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814194" y="3767328"/>
            <a:ext cx="18288" cy="12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88642" y="3781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552065" y="3784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552065" y="3787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552065" y="3764279"/>
            <a:ext cx="36576" cy="243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125346" y="3846576"/>
            <a:ext cx="1109471" cy="1127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853818" y="39578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716658" y="3966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707514" y="39761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23338" y="40248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03882" y="3968496"/>
            <a:ext cx="192024" cy="609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67890" y="4027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603882" y="4026408"/>
            <a:ext cx="97536" cy="60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667890" y="4030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600833" y="4034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46553" y="4034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667890" y="4034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600833" y="4037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646553" y="4037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00833" y="4040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646553" y="4040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491106" y="4002023"/>
            <a:ext cx="88392" cy="426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570353" y="40431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47138" y="4046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47138" y="4049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491106" y="4029455"/>
            <a:ext cx="210312" cy="2438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637409" y="4052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44090" y="4052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783714" y="4052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491106" y="3959352"/>
            <a:ext cx="399288" cy="1005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28265" y="4058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628265" y="4061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494153" y="4059935"/>
            <a:ext cx="109727" cy="60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00833" y="40645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579497" y="4067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00833" y="4067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667890" y="4067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579497" y="4070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600833" y="4070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667890" y="4070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555114" y="4056888"/>
            <a:ext cx="222503" cy="182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667890" y="4073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70353" y="4076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609977" y="4076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570353" y="4079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09977" y="4079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17242" y="4056888"/>
            <a:ext cx="64008" cy="2743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853818" y="4082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61794" y="4072128"/>
            <a:ext cx="64007" cy="213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814194" y="4084320"/>
            <a:ext cx="18288" cy="91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588642" y="4094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588642" y="4098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552065" y="4104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579497" y="4104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52065" y="4107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579497" y="4107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704981" y="3956303"/>
            <a:ext cx="4133084" cy="5303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217042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217042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155314" y="4483608"/>
            <a:ext cx="48768" cy="91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194938" y="4491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194938" y="4494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194938" y="4497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265809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265809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155314" y="4492752"/>
            <a:ext cx="79247" cy="182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185794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82746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189610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189610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189610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158362" y="4511040"/>
            <a:ext cx="24383" cy="1828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173602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932809" y="4483608"/>
            <a:ext cx="118871" cy="6095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027297" y="4543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27297" y="4546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55314" y="4549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80082" y="4547615"/>
            <a:ext cx="18288" cy="121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146170" y="4558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127882" y="4529328"/>
            <a:ext cx="48768" cy="396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222370" y="4507991"/>
            <a:ext cx="12192" cy="6095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127882" y="4570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165225" y="4486655"/>
            <a:ext cx="106680" cy="8839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127882" y="4573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80082" y="4617720"/>
            <a:ext cx="18288" cy="152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905377" y="4544567"/>
            <a:ext cx="106680" cy="944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951097" y="46375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850770" y="50032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707514" y="50154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86177" y="5007864"/>
            <a:ext cx="106680" cy="4876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65426" y="50551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65426" y="5058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765426" y="506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609977" y="506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609977" y="507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494153" y="5044440"/>
            <a:ext cx="204216" cy="3962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646553" y="50825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667890" y="50825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646553" y="508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667890" y="508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747138" y="508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646553" y="5088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667890" y="5088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4747138" y="5088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667890" y="50916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744090" y="50916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491106" y="5084064"/>
            <a:ext cx="149352" cy="121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637409" y="509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667890" y="509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637409" y="5097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667890" y="5097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494153" y="5096255"/>
            <a:ext cx="115824" cy="6095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570353" y="51008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667890" y="51008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686177" y="5004815"/>
            <a:ext cx="198119" cy="9753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774570" y="51008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67890" y="51038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667890" y="5106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497202" y="5099303"/>
            <a:ext cx="149352" cy="121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588642" y="5109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637409" y="5109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603882" y="5102352"/>
            <a:ext cx="170688" cy="914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725802" y="5109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561209" y="5111496"/>
            <a:ext cx="48767" cy="60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579497" y="5116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609977" y="5116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579497" y="51191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609977" y="51191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814194" y="5099303"/>
            <a:ext cx="67056" cy="274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850770" y="5125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850770" y="51282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561209" y="51313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661794" y="5111496"/>
            <a:ext cx="54863" cy="2133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716658" y="5134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716658" y="5137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808097" y="5126735"/>
            <a:ext cx="18288" cy="121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911730" y="4483608"/>
            <a:ext cx="1935479" cy="69189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182746" y="5173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182746" y="5177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015877" y="5189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704981" y="4483608"/>
            <a:ext cx="1892804" cy="70713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162178" y="5189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795650" y="5189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823082" y="5189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261994" y="5189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451738" y="5198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454786" y="5187696"/>
            <a:ext cx="240792" cy="121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665097" y="5198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34562" y="5198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61994" y="5198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234562" y="5187696"/>
            <a:ext cx="243840" cy="121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447921" y="5198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003685" y="5187696"/>
            <a:ext cx="408428" cy="1523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278002" y="5201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261994" y="5201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278002" y="5204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494153" y="5175503"/>
            <a:ext cx="469391" cy="3047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6261994" y="5204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012829" y="5199888"/>
            <a:ext cx="390140" cy="1828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110362" y="5216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451738" y="5196840"/>
            <a:ext cx="252984" cy="274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646809" y="5222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728594" y="5175503"/>
            <a:ext cx="466344" cy="4876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768218" y="5222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97402" y="5222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124833" y="5222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234562" y="5196840"/>
            <a:ext cx="252983" cy="2743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484497" y="5222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646809" y="5225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768218" y="5225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097402" y="5225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124833" y="5225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484497" y="5225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314577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335914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451738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768218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097402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255897" y="5224271"/>
            <a:ext cx="195072" cy="609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319906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426586" y="522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3451738" y="5231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728594" y="5221223"/>
            <a:ext cx="347472" cy="1219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853562" y="5231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234562" y="5231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61994" y="5231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451738" y="5234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853562" y="5234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234562" y="5234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261994" y="5234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3012829" y="5215128"/>
            <a:ext cx="399284" cy="2743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3131697" y="5241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3256665" y="5241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3451738" y="5241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3451738" y="5221223"/>
            <a:ext cx="252984" cy="2133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3588897" y="5241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731642" y="5221223"/>
            <a:ext cx="463296" cy="21335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182746" y="5241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131697" y="5244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153034" y="5239511"/>
            <a:ext cx="79248" cy="609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256665" y="5244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3290194" y="5239511"/>
            <a:ext cx="112775" cy="609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451738" y="5244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3588897" y="5244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3619377" y="5239511"/>
            <a:ext cx="70104" cy="609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6182746" y="5244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3006733" y="5242559"/>
            <a:ext cx="106676" cy="2438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3460882" y="5242559"/>
            <a:ext cx="109728" cy="2438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740786" y="5242559"/>
            <a:ext cx="417576" cy="2438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6234562" y="5227320"/>
            <a:ext cx="249936" cy="3962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 txBox="1"/>
          <p:nvPr/>
        </p:nvSpPr>
        <p:spPr>
          <a:xfrm>
            <a:off x="2701446" y="1890777"/>
            <a:ext cx="1109980" cy="3098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60642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r>
              <a:rPr sz="1600" i="1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6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	</a:t>
            </a:r>
            <a:r>
              <a:rPr sz="16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650" spc="-7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 </a:t>
            </a:r>
            <a:r>
              <a:rPr sz="1600" spc="-18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00" spc="0" baseline="-10416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endParaRPr sz="2400" baseline="-10416">
              <a:latin typeface="Times New Roman"/>
              <a:cs typeface="Times New Roman"/>
            </a:endParaRPr>
          </a:p>
        </p:txBody>
      </p:sp>
      <p:sp>
        <p:nvSpPr>
          <p:cNvPr id="272" name="object 27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73" name="object 27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3140344" y="1902969"/>
            <a:ext cx="147320" cy="1651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0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0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3945015" y="1890777"/>
            <a:ext cx="1852930" cy="2952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77825" algn="l"/>
                <a:tab pos="1624965" algn="l"/>
              </a:tabLst>
            </a:pP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650" spc="-7" baseline="-20202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	i</a:t>
            </a:r>
            <a:r>
              <a:rPr sz="16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600" i="1" spc="-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0</a:t>
            </a:r>
            <a:r>
              <a:rPr sz="16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,</a:t>
            </a:r>
            <a:r>
              <a:rPr sz="16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</a:t>
            </a:r>
            <a:r>
              <a:rPr sz="16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.</a:t>
            </a:r>
            <a:r>
              <a:rPr sz="16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.</a:t>
            </a:r>
            <a:r>
              <a:rPr sz="16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.</a:t>
            </a:r>
            <a:r>
              <a:rPr sz="16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	</a:t>
            </a:r>
            <a:r>
              <a:rPr sz="1600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−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68" name="object 268"/>
          <p:cNvSpPr txBox="1"/>
          <p:nvPr/>
        </p:nvSpPr>
        <p:spPr>
          <a:xfrm>
            <a:off x="5417201" y="1890269"/>
            <a:ext cx="165735" cy="180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5</a:t>
            </a:r>
            <a:r>
              <a:rPr sz="11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6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269" name="object 269"/>
          <p:cNvSpPr txBox="1"/>
          <p:nvPr/>
        </p:nvSpPr>
        <p:spPr>
          <a:xfrm>
            <a:off x="1613295" y="2168069"/>
            <a:ext cx="6089015" cy="14801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72390" indent="-19558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Bununla beraber bir çok blok şifreleme uygulamasında bu işlem daha karmaşıktır.</a:t>
            </a: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Kaba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kuvvet saldırısı yanlış pozitif sonuçlar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üretebilir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85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bulunan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0" baseline="-23148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600" spc="-35" dirty="0" err="1" smtClean="0">
                <a:solidFill>
                  <a:srgbClr val="232021"/>
                </a:solidFill>
                <a:latin typeface="Arial"/>
                <a:cs typeface="Arial"/>
              </a:rPr>
              <a:t>rı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şifreleme için kullanılan bir değer olmayabilir.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70" name="object 270"/>
          <p:cNvSpPr txBox="1"/>
          <p:nvPr/>
        </p:nvSpPr>
        <p:spPr>
          <a:xfrm>
            <a:off x="2000391" y="5322752"/>
            <a:ext cx="5583555" cy="1330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1295" marR="12700" indent="-18923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1295" algn="l"/>
              </a:tabLst>
            </a:pP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Bu olasılık göreceli olarak anahtar uzayına ve düz metin uzayına bağlıdır</a:t>
            </a:r>
            <a:endParaRPr sz="1600" dirty="0">
              <a:latin typeface="Arial"/>
              <a:cs typeface="Arial"/>
            </a:endParaRPr>
          </a:p>
          <a:p>
            <a:pPr marL="201295" marR="417195" indent="-189230">
              <a:lnSpc>
                <a:spcPct val="118400"/>
              </a:lnSpc>
              <a:spcBef>
                <a:spcPts val="26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129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Kaba kuvvet saldırıları hala mümkündür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fakatbirkaç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tanedüz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metin-şifreli metin çifti gereklidir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71" name="object 271"/>
          <p:cNvSpPr txBox="1"/>
          <p:nvPr/>
        </p:nvSpPr>
        <p:spPr>
          <a:xfrm>
            <a:off x="3682888" y="1805433"/>
            <a:ext cx="116205" cy="25590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Times New Roman"/>
                <a:cs typeface="Times New Roman"/>
              </a:rPr>
              <a:t>?</a:t>
            </a:r>
            <a:endParaRPr sz="16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473705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67783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13295" y="1486917"/>
            <a:ext cx="6732270" cy="5309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Şifreleme bloğunun genişliği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 anahtar boyutu ise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olsun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850"/>
              </a:lnSpc>
              <a:spcBef>
                <a:spcPts val="38"/>
              </a:spcBef>
              <a:buClr>
                <a:srgbClr val="5C83BE"/>
              </a:buClr>
              <a:buFont typeface="Arial"/>
              <a:buChar char="•"/>
            </a:pPr>
            <a:endParaRPr sz="8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1800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düz metni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spc="20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farklı anahtarla şifrelenirse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spc="20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ş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freli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metin oluşturulur</a:t>
            </a:r>
            <a:endParaRPr sz="1600" dirty="0" smtClean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46"/>
              </a:spcBef>
              <a:buClr>
                <a:srgbClr val="5C83BE"/>
              </a:buClr>
              <a:buFont typeface="Arial"/>
              <a:buChar char="•"/>
            </a:pPr>
            <a:endParaRPr sz="650" dirty="0" smtClean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Bununla beraber sadece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spc="-22" baseline="25252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4 </a:t>
            </a:r>
            <a:r>
              <a:rPr sz="1650" spc="-225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tanesi farklıdır</a:t>
            </a:r>
            <a:endParaRPr sz="1600" dirty="0">
              <a:latin typeface="Arial"/>
              <a:cs typeface="Arial"/>
            </a:endParaRPr>
          </a:p>
          <a:p>
            <a:pPr marL="207645" marR="12700" indent="-195580">
              <a:lnSpc>
                <a:spcPct val="119100"/>
              </a:lnSpc>
              <a:spcBef>
                <a:spcPts val="18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Verilen bir şifresiz-şifreli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metin çifti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için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tüm anahtarlar kullanılırsa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ortalama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80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spc="-22" baseline="25252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4 </a:t>
            </a:r>
            <a:r>
              <a:rPr sz="1650" spc="-225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50" spc="20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anahtar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-7" baseline="-23148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18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lang="tr-TR"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2400" spc="0" baseline="-23148" dirty="0" smtClean="0">
                <a:solidFill>
                  <a:srgbClr val="2320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haritalama işlemini gerçekleştirir</a:t>
            </a:r>
            <a:endParaRPr sz="2400" baseline="-23148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 smtClean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139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837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9137" y="1166877"/>
            <a:ext cx="5013325" cy="123799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Şifreye blok kutular gibi davranır.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En az bir düz metin şifreli metin çifti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spc="-22" baseline="-21164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spc="-22" baseline="-21164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gerekir.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Şart gerçekleşene kadar bütün mümkün anahtarları kontrol eder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9137" y="2546098"/>
            <a:ext cx="3846195" cy="628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algn="r">
              <a:lnSpc>
                <a:spcPct val="100000"/>
              </a:lnSpc>
            </a:pPr>
            <a:r>
              <a:rPr sz="1600" b="1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575" b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b="1" spc="-22" baseline="-21164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b="1" spc="8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b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575" baseline="-21164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Kaç türlü anahtara ihtiyaç duyarız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5337" y="629920"/>
            <a:ext cx="8058784" cy="3187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7647"/>
              <a:buFont typeface="Arial"/>
              <a:buChar char="•"/>
              <a:tabLst>
                <a:tab pos="393700" algn="l"/>
              </a:tabLst>
            </a:pPr>
            <a:r>
              <a:rPr lang="tr-TR" sz="1700" b="1" spc="-10" dirty="0" smtClean="0">
                <a:solidFill>
                  <a:srgbClr val="232021"/>
                </a:solidFill>
                <a:latin typeface="Arial"/>
                <a:cs typeface="Arial"/>
              </a:rPr>
              <a:t>Simetrik Şifrelemeye Karşı</a:t>
            </a:r>
            <a:r>
              <a:rPr lang="tr-TR" sz="1700" b="1" dirty="0" smtClean="0">
                <a:solidFill>
                  <a:srgbClr val="232021"/>
                </a:solidFill>
                <a:latin typeface="Arial"/>
                <a:cs typeface="Arial"/>
              </a:rPr>
              <a:t> Kaba Kuvvet Saldırısı</a:t>
            </a:r>
            <a:endParaRPr sz="17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10293" y="3276600"/>
            <a:ext cx="8674604" cy="28041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5577" y="2404874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65822" y="6164077"/>
            <a:ext cx="7902575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</a:t>
            </a:r>
            <a:r>
              <a:rPr lang="tr-TR" sz="1600" spc="25" dirty="0" smtClean="0">
                <a:solidFill>
                  <a:srgbClr val="232021"/>
                </a:solidFill>
                <a:latin typeface="Arial"/>
                <a:cs typeface="Arial"/>
              </a:rPr>
              <a:t>nemli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1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karşı taraf başarmak için sadece bir saldırıya ihtiyaç duyar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Böylece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sosyal mühendislik gibi diğer saldırılar yapılabiliyorsa uzun anahtar uzayı pekte faydalı olmayacaktır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10293" y="3276600"/>
          <a:ext cx="8674605" cy="28041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7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9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981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1039">
                <a:tc>
                  <a:txBody>
                    <a:bodyPr/>
                    <a:lstStyle/>
                    <a:p>
                      <a:pPr marL="706755" marR="440055" indent="-265430">
                        <a:lnSpc>
                          <a:spcPct val="125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spc="-5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eng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 in</a:t>
                      </a:r>
                      <a:r>
                        <a:rPr sz="1600" spc="-4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3461">
                      <a:solidFill>
                        <a:srgbClr val="000000"/>
                      </a:solidFill>
                      <a:prstDash val="solid"/>
                    </a:lnR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3870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spc="-5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pa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ur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spc="-7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R="5715" algn="ctr">
                        <a:lnSpc>
                          <a:spcPct val="100000"/>
                        </a:lnSpc>
                        <a:spcBef>
                          <a:spcPts val="480"/>
                        </a:spcBef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(a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-9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bru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e-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be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po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le</a:t>
                      </a:r>
                      <a:r>
                        <a:rPr sz="1600" spc="-7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ck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400" spc="-15" baseline="-1736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05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0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ho</a:t>
                      </a:r>
                      <a:r>
                        <a:rPr sz="16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-4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te</a:t>
                      </a:r>
                      <a:r>
                        <a:rPr sz="16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w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da</a:t>
                      </a:r>
                      <a:r>
                        <a:rPr sz="16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400" spc="-15" baseline="-1736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05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0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 marR="594995">
                        <a:lnSpc>
                          <a:spcPct val="125000"/>
                        </a:lnSpc>
                      </a:pPr>
                      <a:r>
                        <a:rPr sz="1600" b="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Long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-te</a:t>
                      </a:r>
                      <a:r>
                        <a:rPr sz="16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b="1" spc="-5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era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ade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ab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pu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er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5839">
                <a:tc>
                  <a:txBody>
                    <a:bodyPr/>
                    <a:lstStyle/>
                    <a:p>
                      <a:pPr marL="444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2400" spc="-15" baseline="-1736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05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05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84455" marR="812800">
                        <a:lnSpc>
                          <a:spcPct val="125000"/>
                        </a:lnSpc>
                      </a:pPr>
                      <a:r>
                        <a:rPr sz="1600" b="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Long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-te</a:t>
                      </a:r>
                      <a:r>
                        <a:rPr sz="16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b="1" spc="-5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aga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quan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 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pu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er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7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–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no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8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an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gh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5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ne</a:t>
                      </a:r>
                      <a:r>
                        <a:rPr sz="16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T w="13461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dirty="0" smtClean="0"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4909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Şifreleme Güvenlik 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artırılması</a:t>
            </a:r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Çift Şifreleme</a:t>
            </a:r>
            <a:r>
              <a:rPr lang="en-US"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en-US" sz="2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4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t-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-t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en-US" sz="2000" spc="-4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iddl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spc="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3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tt</a:t>
            </a:r>
            <a:r>
              <a:rPr lang="en-US" sz="2000" spc="-2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spc="10" dirty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lang="en-US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Üçlü Şifreleme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lang="en-US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nahtar</a:t>
            </a:r>
            <a:r>
              <a:rPr lang="en-US" sz="20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Beyazlatma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 (</a:t>
            </a:r>
            <a:r>
              <a:rPr lang="en-US" sz="2000" spc="-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en-US" sz="20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en-US" sz="2000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7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lang="en-US" sz="20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en-US" sz="20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en-US" sz="200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en-US"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spc="5" dirty="0" smtClean="0">
                <a:solidFill>
                  <a:srgbClr val="232021"/>
                </a:solidFill>
                <a:latin typeface="Arial"/>
                <a:cs typeface="Arial"/>
              </a:rPr>
              <a:t>ni</a:t>
            </a:r>
            <a:r>
              <a:rPr lang="en-US" sz="20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en-US" sz="200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en-US" sz="2000" dirty="0">
              <a:latin typeface="Arial"/>
              <a:cs typeface="Arial"/>
            </a:endParaRPr>
          </a:p>
          <a:p>
            <a:pPr marL="814070" lvl="1" indent="-344805"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731032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16205"/>
            <a:ext cx="505142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Blok Şifreleme Güvenlik artırılması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613295" y="1422635"/>
            <a:ext cx="5967095" cy="27571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222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Bazı durumlarda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şifrelerin güvenliğini artırmak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isteriz. 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İki yaklaşım mümkündür</a:t>
            </a:r>
            <a:endParaRPr sz="600" dirty="0" smtClean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Çoklu şifreleme</a:t>
            </a:r>
            <a:endParaRPr sz="1600" dirty="0">
              <a:latin typeface="Arial"/>
              <a:cs typeface="Arial"/>
            </a:endParaRPr>
          </a:p>
          <a:p>
            <a:pPr marL="966469" marR="442595" lvl="2" indent="-189230">
              <a:lnSpc>
                <a:spcPct val="118400"/>
              </a:lnSpc>
              <a:spcBef>
                <a:spcPts val="204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966469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Teorik olarak daha güvenlidir fakat bazen güvenliği az etkileyebilir</a:t>
            </a:r>
            <a:endParaRPr sz="1600" dirty="0" smtClean="0">
              <a:latin typeface="Arial"/>
              <a:cs typeface="Arial"/>
            </a:endParaRPr>
          </a:p>
          <a:p>
            <a:pPr lvl="2">
              <a:lnSpc>
                <a:spcPts val="650"/>
              </a:lnSpc>
              <a:spcBef>
                <a:spcPts val="34"/>
              </a:spcBef>
              <a:buClr>
                <a:srgbClr val="5C83BE"/>
              </a:buClr>
              <a:buFont typeface="Arial"/>
              <a:buChar char="•"/>
            </a:pPr>
            <a:endParaRPr sz="650" dirty="0" smtClean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Anahtar beyazlatma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908926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4909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Şifreleme Güvenlik 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artırılması</a:t>
            </a:r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Çift Şifreleme</a:t>
            </a:r>
            <a:r>
              <a:rPr lang="en-US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en-US" sz="20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b="1" spc="-4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en-US" sz="2000" b="1" spc="5" dirty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lang="en-US" sz="2000" b="1" dirty="0">
                <a:solidFill>
                  <a:srgbClr val="232021"/>
                </a:solidFill>
                <a:latin typeface="Arial"/>
                <a:cs typeface="Arial"/>
              </a:rPr>
              <a:t>t-</a:t>
            </a:r>
            <a:r>
              <a:rPr lang="en-US" sz="2000" b="1" spc="5" dirty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en-US" sz="2000" b="1" dirty="0">
                <a:solidFill>
                  <a:srgbClr val="232021"/>
                </a:solidFill>
                <a:latin typeface="Arial"/>
                <a:cs typeface="Arial"/>
              </a:rPr>
              <a:t>-t</a:t>
            </a:r>
            <a:r>
              <a:rPr lang="en-US" sz="2000" b="1" spc="5" dirty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lang="en-US" sz="2000" b="1" dirty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en-US" sz="2000" b="1" spc="-4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en-US" sz="2000" b="1" spc="5" dirty="0">
                <a:solidFill>
                  <a:srgbClr val="232021"/>
                </a:solidFill>
                <a:latin typeface="Arial"/>
                <a:cs typeface="Arial"/>
              </a:rPr>
              <a:t>iddl</a:t>
            </a:r>
            <a:r>
              <a:rPr lang="en-US" sz="2000" b="1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b="1" spc="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b="1" spc="-3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b="1" dirty="0">
                <a:solidFill>
                  <a:srgbClr val="232021"/>
                </a:solidFill>
                <a:latin typeface="Arial"/>
                <a:cs typeface="Arial"/>
              </a:rPr>
              <a:t>tt</a:t>
            </a:r>
            <a:r>
              <a:rPr lang="en-US" sz="2000" b="1" spc="-2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b="1" spc="10" dirty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en-US" sz="2000" b="1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lang="en-US" sz="2000" b="1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lang="en-US" sz="700" b="1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Üçlü Şifreleme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lang="en-US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nahtar</a:t>
            </a:r>
            <a:r>
              <a:rPr lang="en-US" sz="20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Beyazlatma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 (</a:t>
            </a:r>
            <a:r>
              <a:rPr lang="en-US" sz="2000" spc="-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en-US" sz="20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en-US" sz="2000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7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lang="en-US" sz="20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en-US" sz="20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en-US" sz="200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en-US"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spc="5" dirty="0" smtClean="0">
                <a:solidFill>
                  <a:srgbClr val="232021"/>
                </a:solidFill>
                <a:latin typeface="Arial"/>
                <a:cs typeface="Arial"/>
              </a:rPr>
              <a:t>ni</a:t>
            </a:r>
            <a:r>
              <a:rPr lang="en-US" sz="20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en-US" sz="200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en-US" sz="2000" dirty="0">
              <a:latin typeface="Arial"/>
              <a:cs typeface="Arial"/>
            </a:endParaRPr>
          </a:p>
          <a:p>
            <a:pPr marL="814070" lvl="1" indent="-344805"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43383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16204"/>
            <a:ext cx="251650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Çift şifreleme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46881"/>
            <a:ext cx="6617334" cy="7600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7815" marR="12700" indent="-285750">
              <a:lnSpc>
                <a:spcPct val="123300"/>
              </a:lnSpc>
              <a:buClr>
                <a:srgbClr val="5C83BE"/>
              </a:buClr>
              <a:buSzPct val="118750"/>
              <a:buFont typeface="Arial" panose="020B0604020202020204" pitchFamily="34" charset="0"/>
              <a:buChar char="•"/>
              <a:tabLst>
                <a:tab pos="207645" algn="l"/>
              </a:tabLst>
            </a:pP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düz metni önce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anhtarıyla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şifrelenir daha sonra oluşan şifreli metin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0" baseline="-23148" dirty="0" err="1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lang="tr-TR" sz="1800" i="1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pc="10" dirty="0" smtClean="0">
                <a:solidFill>
                  <a:srgbClr val="232021"/>
                </a:solidFill>
                <a:latin typeface="Arial"/>
                <a:cs typeface="Arial"/>
              </a:rPr>
              <a:t>anahtarıyla şifrelenerek oluşturulur</a:t>
            </a:r>
            <a:r>
              <a:rPr lang="tr-TR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800" baseline="-23148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4251455"/>
            <a:ext cx="6704965" cy="6400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Anahtar uzunluğu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spc="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kabul edilirse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8"/>
              </a:spcBef>
            </a:pPr>
            <a:endParaRPr sz="500" dirty="0"/>
          </a:p>
          <a:p>
            <a:pPr marL="207645">
              <a:lnSpc>
                <a:spcPct val="100000"/>
              </a:lnSpc>
            </a:pPr>
            <a:r>
              <a:rPr sz="18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i="1" spc="-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spc="-1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·</a:t>
            </a:r>
            <a:r>
              <a:rPr sz="18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i="1" spc="0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spc="-3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spc="-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i="1" spc="0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 </a:t>
            </a:r>
            <a:r>
              <a:rPr sz="1800" i="1" spc="-225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 veya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gerektirir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67833" y="2695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67833" y="2699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52593" y="2694432"/>
            <a:ext cx="54863" cy="21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04409" y="2714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264786" y="2715767"/>
            <a:ext cx="39623" cy="60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295266" y="27203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47069" y="2712720"/>
            <a:ext cx="51815" cy="12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74501" y="2723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95266" y="2723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74501" y="2726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95266" y="2726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292218" y="27294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67833" y="2721864"/>
            <a:ext cx="24383" cy="2133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283074" y="2741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59261" y="2747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9261" y="2750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656213" y="2753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56213" y="2756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86693" y="2756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86693" y="2759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267833" y="2759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264786" y="2763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264786" y="2766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34877" y="2724911"/>
            <a:ext cx="51816" cy="457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674501" y="2769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243450" y="2772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255642" y="2772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40402" y="2743200"/>
            <a:ext cx="42672" cy="39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665357" y="2609088"/>
            <a:ext cx="4593332" cy="4053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92074" y="30129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73786" y="3011423"/>
            <a:ext cx="39623" cy="60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92074" y="3015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70738" y="3014472"/>
            <a:ext cx="42672" cy="12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82930" y="3025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70738" y="3023616"/>
            <a:ext cx="42672" cy="60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082930" y="3028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4642" y="3026664"/>
            <a:ext cx="48768" cy="274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110362" y="30525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10362" y="3055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58546" y="3054095"/>
            <a:ext cx="51816" cy="91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948562" y="3073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48562" y="3076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948562" y="3080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948562" y="3083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530986" y="3011423"/>
            <a:ext cx="838200" cy="4571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560953" y="3011423"/>
            <a:ext cx="841247" cy="4571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911986" y="3535679"/>
            <a:ext cx="48768" cy="4876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936370" y="3582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41953" y="3535679"/>
            <a:ext cx="48768" cy="4876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66338" y="3582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933321" y="3585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63290" y="35859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60242" y="3589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99794" y="3584447"/>
            <a:ext cx="82296" cy="335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48562" y="3616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29762" y="3584447"/>
            <a:ext cx="109728" cy="335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78530" y="3616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99794" y="3614928"/>
            <a:ext cx="76200" cy="60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948562" y="3619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29762" y="3614928"/>
            <a:ext cx="100583" cy="60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78530" y="3619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29762" y="3617976"/>
            <a:ext cx="100583" cy="60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75482" y="3622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896746" y="3617976"/>
            <a:ext cx="103632" cy="3352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26714" y="3621023"/>
            <a:ext cx="112776" cy="304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48229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31406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t-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9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4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514349"/>
            <a:ext cx="5751830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he-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tt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requ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i="1" spc="-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+</a:t>
            </a:r>
            <a:r>
              <a:rPr sz="18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i="1" spc="0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i="1" spc="-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+</a:t>
            </a:r>
            <a:r>
              <a:rPr sz="1800" spc="0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1800" spc="-21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opera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91690" y="2066544"/>
            <a:ext cx="865632" cy="1036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92858" y="21686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43962" y="21686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3714" y="21747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80665" y="21777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80665" y="2180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62377" y="2170176"/>
            <a:ext cx="88391" cy="426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08097" y="2211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38577" y="2211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76321" y="2167127"/>
            <a:ext cx="45720" cy="457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00706" y="2211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835530" y="2214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097658" y="2214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32482" y="2217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1353" y="2217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32482" y="2220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51353" y="2220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23338" y="2226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20290" y="2229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20290" y="2232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11146" y="2238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08097" y="2241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38577" y="2241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08097" y="2244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8577" y="2244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64130" y="2212848"/>
            <a:ext cx="91440" cy="36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12897" y="2247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18409" y="225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18409" y="22600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18409" y="2263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164714" y="2266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80665" y="2269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61665" y="2269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780665" y="22722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61665" y="22722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83714" y="2275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00121" y="2246376"/>
            <a:ext cx="21336" cy="304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4130" y="2170176"/>
            <a:ext cx="216407" cy="1066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56153" y="2275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92858" y="2281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17826" y="2281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43962" y="2281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92858" y="2284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17826" y="2284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243962" y="2284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14777" y="2287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122042" y="2276855"/>
            <a:ext cx="134111" cy="12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762377" y="2212848"/>
            <a:ext cx="195072" cy="792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79953" y="22905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911986" y="2314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915033" y="2318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26002" y="2318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99153" y="2318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402202" y="2321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402202" y="2324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92858" y="2333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92858" y="23362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97914" y="2354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128394" y="2354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91818" y="2343911"/>
            <a:ext cx="48767" cy="15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125346" y="23576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122297" y="2360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810890" y="2360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98570" y="2319527"/>
            <a:ext cx="131063" cy="4267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86962" y="2360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122297" y="23637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810890" y="23637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86962" y="23637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32026" y="2366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838321" y="2366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386962" y="2366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113153" y="2369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835274" y="2369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386962" y="2369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34618" y="2343911"/>
            <a:ext cx="79248" cy="304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04721" y="2372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10106" y="2372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088514" y="2331720"/>
            <a:ext cx="48768" cy="4267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112897" y="2372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54146" y="2372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04721" y="2375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110106" y="2375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12897" y="2375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954146" y="2375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005962" y="2346960"/>
            <a:ext cx="70103" cy="304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762377" y="2337816"/>
            <a:ext cx="88391" cy="4267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808097" y="2378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109850" y="2378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826130" y="2378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54146" y="2378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18738" y="2301239"/>
            <a:ext cx="192024" cy="792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191890" y="2378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350386" y="2359151"/>
            <a:ext cx="82296" cy="2133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377818" y="2378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808353" y="2313432"/>
            <a:ext cx="134111" cy="7010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863218" y="2382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100962" y="2382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835530" y="2382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823082" y="2382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377818" y="2382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701674" y="2385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860170" y="2385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097914" y="2385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128394" y="2385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832482" y="2385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20033" y="2385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374770" y="2385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674242" y="2388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95577" y="2377439"/>
            <a:ext cx="33527" cy="121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716914" y="2388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890650" y="2388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091818" y="2365248"/>
            <a:ext cx="76199" cy="243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125346" y="2388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3674242" y="2391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716914" y="2391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890650" y="2391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125346" y="2391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713865" y="2394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823338" y="2394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810890" y="2394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164458" y="2394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188842" y="2394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50386" y="2380488"/>
            <a:ext cx="24383" cy="152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365626" y="2394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20290" y="23972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930018" y="23972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07386" y="23972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118738" y="2380488"/>
            <a:ext cx="91439" cy="182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204082" y="23972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796162" y="24063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811146" y="24063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957450" y="24063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634618" y="2374392"/>
            <a:ext cx="118872" cy="365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744346" y="2409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796162" y="2409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808097" y="2409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838577" y="2409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957450" y="2409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076321" y="2374392"/>
            <a:ext cx="91439" cy="365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125090" y="2409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692530" y="2412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823594" y="2412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180209" y="2412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954402" y="2412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076321" y="2407920"/>
            <a:ext cx="76200" cy="60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122042" y="2412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124833" y="2398776"/>
            <a:ext cx="115823" cy="152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194938" y="2412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231514" y="2412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350386" y="2412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692530" y="2415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823594" y="2415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180209" y="2415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4954402" y="2415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076321" y="2410967"/>
            <a:ext cx="76200" cy="60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22042" y="2415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6194938" y="2415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6231514" y="2415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350386" y="2415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689482" y="2410967"/>
            <a:ext cx="57911" cy="91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713865" y="2418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982090" y="2343911"/>
            <a:ext cx="259080" cy="761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219833" y="2418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954402" y="2418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231770" y="2418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179697" y="2377439"/>
            <a:ext cx="134111" cy="426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246753" y="2418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689482" y="2417064"/>
            <a:ext cx="57911" cy="60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741297" y="2421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793114" y="2421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832738" y="2421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915033" y="2421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951353" y="2421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228721" y="2421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798697" y="2346960"/>
            <a:ext cx="155448" cy="7619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941953" y="2421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6246753" y="2421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6408297" y="2377439"/>
            <a:ext cx="21335" cy="4571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793114" y="2424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835786" y="2424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204594" y="2424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176650" y="2420111"/>
            <a:ext cx="57911" cy="60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6207130" y="2424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228465" y="2424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283330" y="2424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319906" y="2424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05250" y="2424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204594" y="2427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942209" y="2427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219577" y="2427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176650" y="2423160"/>
            <a:ext cx="73151" cy="60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228465" y="2427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6283330" y="2427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6402202" y="2427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204594" y="2430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942209" y="2430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219577" y="2430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176650" y="2426207"/>
            <a:ext cx="70103" cy="60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228465" y="2430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83330" y="2430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402202" y="2430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201546" y="2433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762377" y="2377439"/>
            <a:ext cx="204216" cy="5791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939162" y="2433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073274" y="2331720"/>
            <a:ext cx="216408" cy="10363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216530" y="2433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926714" y="2433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938906" y="2433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4140586" y="2420111"/>
            <a:ext cx="88392" cy="1828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192146" y="24368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137282" y="2432304"/>
            <a:ext cx="137159" cy="609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268346" y="24368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222370" y="2395727"/>
            <a:ext cx="146304" cy="4267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0658" y="24368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280282" y="24368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756538" y="2439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771777" y="2439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240658" y="2439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280282" y="2439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756538" y="2442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771777" y="2442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780665" y="2435351"/>
            <a:ext cx="12192" cy="914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012314" y="2407920"/>
            <a:ext cx="21336" cy="365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240658" y="2442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280282" y="2442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3732153" y="2380488"/>
            <a:ext cx="207264" cy="6705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792858" y="2446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853818" y="2435351"/>
            <a:ext cx="112776" cy="121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4917826" y="2449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131186" y="2438400"/>
            <a:ext cx="137159" cy="121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853562" y="2423160"/>
            <a:ext cx="91439" cy="2743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219321" y="2438400"/>
            <a:ext cx="64008" cy="121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243706" y="2449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4914777" y="24521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6219321" y="24521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914777" y="2455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19321" y="2455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911730" y="2458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189097" y="2458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6271138" y="2461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6243706" y="2447544"/>
            <a:ext cx="36575" cy="18287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018409" y="2551176"/>
            <a:ext cx="15240" cy="1219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494153" y="25648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018409" y="2618232"/>
            <a:ext cx="15240" cy="121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018409" y="2682239"/>
            <a:ext cx="15240" cy="1523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295777" y="2793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4747138" y="2796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298826" y="2796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747138" y="2799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298826" y="2799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731897" y="2788920"/>
            <a:ext cx="88391" cy="4267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4808097" y="2830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088514" y="2788920"/>
            <a:ext cx="48768" cy="4267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112897" y="2830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109850" y="28331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728850" y="2831592"/>
            <a:ext cx="79247" cy="609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798953" y="2836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798953" y="2839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795906" y="2842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259202" y="2842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4792858" y="2845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210433" y="2788920"/>
            <a:ext cx="112775" cy="5791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259202" y="2845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899538" y="2848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210433" y="2843783"/>
            <a:ext cx="112775" cy="609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259202" y="2848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4899538" y="2851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210433" y="2846832"/>
            <a:ext cx="112775" cy="609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259202" y="2851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4783714" y="2854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5234818" y="2849879"/>
            <a:ext cx="88391" cy="914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256153" y="2857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271394" y="2857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4808097" y="2860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902586" y="2840735"/>
            <a:ext cx="67056" cy="2133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942209" y="2860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5256153" y="2860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271394" y="2860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808097" y="2863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920874" y="2859023"/>
            <a:ext cx="45720" cy="6095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942209" y="2863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256153" y="2863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271394" y="2863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808097" y="2866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920874" y="2862072"/>
            <a:ext cx="45720" cy="609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942209" y="2866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076321" y="2831592"/>
            <a:ext cx="88392" cy="3657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125090" y="2866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271394" y="2866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076321" y="2865120"/>
            <a:ext cx="76200" cy="609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122042" y="28696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17826" y="2872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231770" y="2872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4917826" y="2875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5231770" y="2875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914777" y="2878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228721" y="2878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4914777" y="2881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4862962" y="2884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4911730" y="2884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219577" y="2884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4862962" y="2887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216530" y="2887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862962" y="2891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216530" y="2891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4747138" y="2894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4859914" y="2894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4728850" y="2837688"/>
            <a:ext cx="237744" cy="5791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4902586" y="2894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298826" y="2894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5012314" y="2865120"/>
            <a:ext cx="21336" cy="3352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5295777" y="2897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4750186" y="2895600"/>
            <a:ext cx="12191" cy="914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073274" y="2855976"/>
            <a:ext cx="249935" cy="5181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823338" y="2892551"/>
            <a:ext cx="109728" cy="18287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192146" y="2909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189097" y="2912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189097" y="2915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3296290" y="2167127"/>
            <a:ext cx="3462527" cy="84734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2704981" y="5422391"/>
            <a:ext cx="5071871" cy="713231"/>
          </a:xfrm>
          <a:custGeom>
            <a:avLst/>
            <a:gdLst/>
            <a:ahLst/>
            <a:cxnLst/>
            <a:rect l="l" t="t" r="r" b="b"/>
            <a:pathLst>
              <a:path w="5071871" h="713231">
                <a:moveTo>
                  <a:pt x="0" y="0"/>
                </a:moveTo>
                <a:lnTo>
                  <a:pt x="0" y="713231"/>
                </a:lnTo>
                <a:lnTo>
                  <a:pt x="5071871" y="713231"/>
                </a:lnTo>
                <a:lnTo>
                  <a:pt x="5071871" y="0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 txBox="1"/>
          <p:nvPr/>
        </p:nvSpPr>
        <p:spPr>
          <a:xfrm>
            <a:off x="1613295" y="3191385"/>
            <a:ext cx="7086205" cy="34785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88645" marR="166370" indent="-189230">
              <a:lnSpc>
                <a:spcPct val="122500"/>
              </a:lnSpc>
              <a:buClr>
                <a:srgbClr val="5C83BE"/>
              </a:buClr>
              <a:buSzPct val="121428"/>
              <a:buFont typeface="Arial"/>
              <a:buChar char="•"/>
              <a:tabLst>
                <a:tab pos="588645" algn="l"/>
              </a:tabLst>
            </a:pP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as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15" dirty="0" smtClean="0">
                <a:solidFill>
                  <a:srgbClr val="232021"/>
                </a:solidFill>
                <a:latin typeface="Arial"/>
                <a:cs typeface="Arial"/>
              </a:rPr>
              <a:t>Verilen (x1, y1) için sol şifreleme tüm </a:t>
            </a:r>
            <a:r>
              <a:rPr lang="tr-TR" sz="1400" spc="15" dirty="0" err="1" smtClean="0">
                <a:solidFill>
                  <a:srgbClr val="232021"/>
                </a:solidFill>
                <a:latin typeface="Arial"/>
                <a:cs typeface="Arial"/>
              </a:rPr>
              <a:t>kL</a:t>
            </a:r>
            <a:r>
              <a:rPr lang="tr-TR" sz="1400" spc="15" dirty="0" smtClean="0">
                <a:solidFill>
                  <a:srgbClr val="232021"/>
                </a:solidFill>
                <a:latin typeface="Arial"/>
                <a:cs typeface="Arial"/>
              </a:rPr>
              <a:t> için kaba-kuvvet olduğunu, i, i = 1,2, ..., 2k ve 2k girişi (her n + k bit genişliğinde) ile bir arama tablosu hesaplanır</a:t>
            </a:r>
            <a:endParaRPr sz="850" dirty="0" smtClean="0"/>
          </a:p>
          <a:p>
            <a:pPr marL="966469" lvl="1" indent="-189230" algn="ctr">
              <a:buClr>
                <a:srgbClr val="5C83BE"/>
              </a:buClr>
              <a:buSzPct val="121428"/>
              <a:buFont typeface="Arial"/>
              <a:buChar char="•"/>
              <a:tabLst>
                <a:tab pos="966469" algn="l"/>
              </a:tabLst>
            </a:pPr>
            <a:r>
              <a:rPr lang="tr-TR" sz="1400" spc="-10" dirty="0" smtClean="0">
                <a:solidFill>
                  <a:srgbClr val="232021"/>
                </a:solidFill>
                <a:latin typeface="Arial"/>
                <a:cs typeface="Arial"/>
              </a:rPr>
              <a:t>arama tablosu şifreleme sonucu (</a:t>
            </a:r>
            <a:r>
              <a:rPr lang="tr-TR" sz="1400" spc="-10" dirty="0" err="1" smtClean="0">
                <a:solidFill>
                  <a:srgbClr val="232021"/>
                </a:solidFill>
                <a:latin typeface="Arial"/>
                <a:cs typeface="Arial"/>
              </a:rPr>
              <a:t>zL</a:t>
            </a:r>
            <a:r>
              <a:rPr lang="tr-TR" sz="1400" spc="-10" dirty="0" smtClean="0">
                <a:solidFill>
                  <a:srgbClr val="232021"/>
                </a:solidFill>
                <a:latin typeface="Arial"/>
                <a:cs typeface="Arial"/>
              </a:rPr>
              <a:t>, i) göre düzenlenir</a:t>
            </a:r>
          </a:p>
          <a:p>
            <a:pPr marL="966469" lvl="1" indent="-189230" algn="ctr">
              <a:lnSpc>
                <a:spcPct val="100000"/>
              </a:lnSpc>
              <a:buClr>
                <a:srgbClr val="5C83BE"/>
              </a:buClr>
              <a:buSzPct val="121428"/>
              <a:buFont typeface="Arial"/>
              <a:buChar char="•"/>
              <a:tabLst>
                <a:tab pos="966469" algn="l"/>
              </a:tabLst>
            </a:pPr>
            <a:endParaRPr sz="850" dirty="0" smtClean="0"/>
          </a:p>
          <a:p>
            <a:pPr marL="588645" indent="-189230" algn="ctr">
              <a:lnSpc>
                <a:spcPct val="100000"/>
              </a:lnSpc>
              <a:buClr>
                <a:srgbClr val="5C83BE"/>
              </a:buClr>
              <a:buSzPct val="121428"/>
              <a:buFont typeface="Arial"/>
              <a:buChar char="•"/>
              <a:tabLst>
                <a:tab pos="588645" algn="l"/>
              </a:tabLst>
            </a:pP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as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II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15" dirty="0">
                <a:solidFill>
                  <a:srgbClr val="232021"/>
                </a:solidFill>
                <a:latin typeface="Arial"/>
                <a:cs typeface="Arial"/>
              </a:rPr>
              <a:t>Doğru şifreleme </a:t>
            </a:r>
            <a:r>
              <a:rPr lang="tr-TR" sz="1400" spc="15" dirty="0" err="1">
                <a:solidFill>
                  <a:srgbClr val="232021"/>
                </a:solidFill>
                <a:latin typeface="Arial"/>
                <a:cs typeface="Arial"/>
              </a:rPr>
              <a:t>brute-force</a:t>
            </a:r>
            <a:r>
              <a:rPr lang="tr-TR" sz="1400" spc="15" dirty="0">
                <a:solidFill>
                  <a:srgbClr val="232021"/>
                </a:solidFill>
                <a:latin typeface="Arial"/>
                <a:cs typeface="Arial"/>
              </a:rPr>
              <a:t> (şifre çözme kullanarak) ve her </a:t>
            </a:r>
            <a:r>
              <a:rPr lang="tr-TR" sz="1400" spc="15" dirty="0" err="1">
                <a:solidFill>
                  <a:srgbClr val="232021"/>
                </a:solidFill>
                <a:latin typeface="Arial"/>
                <a:cs typeface="Arial"/>
              </a:rPr>
              <a:t>Zr</a:t>
            </a:r>
            <a:r>
              <a:rPr lang="tr-TR" sz="1400" spc="15" dirty="0">
                <a:solidFill>
                  <a:srgbClr val="232021"/>
                </a:solidFill>
                <a:latin typeface="Arial"/>
                <a:cs typeface="Arial"/>
              </a:rPr>
              <a:t> için, i</a:t>
            </a:r>
          </a:p>
          <a:p>
            <a:pPr marL="588645" indent="-189230" algn="ctr">
              <a:lnSpc>
                <a:spcPct val="100000"/>
              </a:lnSpc>
              <a:buClr>
                <a:srgbClr val="5C83BE"/>
              </a:buClr>
              <a:buSzPct val="121428"/>
              <a:buFont typeface="Arial"/>
              <a:buChar char="•"/>
              <a:tabLst>
                <a:tab pos="588645" algn="l"/>
              </a:tabLst>
            </a:pPr>
            <a:r>
              <a:rPr lang="tr-TR" sz="1400" spc="15" dirty="0">
                <a:solidFill>
                  <a:srgbClr val="232021"/>
                </a:solidFill>
                <a:latin typeface="Arial"/>
                <a:cs typeface="Arial"/>
              </a:rPr>
              <a:t>o </a:t>
            </a:r>
            <a:r>
              <a:rPr lang="tr-TR" sz="1400" spc="15" dirty="0" err="1">
                <a:solidFill>
                  <a:srgbClr val="232021"/>
                </a:solidFill>
                <a:latin typeface="Arial"/>
                <a:cs typeface="Arial"/>
              </a:rPr>
              <a:t>zR</a:t>
            </a:r>
            <a:r>
              <a:rPr lang="tr-TR" sz="1400" spc="15" dirty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lang="tr-TR" sz="1400" spc="15" dirty="0" smtClean="0">
                <a:solidFill>
                  <a:srgbClr val="232021"/>
                </a:solidFill>
                <a:latin typeface="Arial"/>
                <a:cs typeface="Arial"/>
              </a:rPr>
              <a:t>herhangi </a:t>
            </a:r>
            <a:r>
              <a:rPr lang="tr-TR" sz="1400" spc="15" dirty="0" err="1" smtClean="0">
                <a:solidFill>
                  <a:srgbClr val="232021"/>
                </a:solidFill>
                <a:latin typeface="Arial"/>
                <a:cs typeface="Arial"/>
              </a:rPr>
              <a:t>zL</a:t>
            </a:r>
            <a:r>
              <a:rPr lang="tr-TR" sz="14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15" dirty="0">
                <a:solidFill>
                  <a:srgbClr val="232021"/>
                </a:solidFill>
                <a:latin typeface="Arial"/>
                <a:cs typeface="Arial"/>
              </a:rPr>
              <a:t>eşit olup olmadığı kontrol edilir, </a:t>
            </a:r>
            <a:r>
              <a:rPr lang="tr-TR" sz="1400" spc="15" dirty="0" smtClean="0">
                <a:solidFill>
                  <a:srgbClr val="232021"/>
                </a:solidFill>
                <a:latin typeface="Arial"/>
                <a:cs typeface="Arial"/>
              </a:rPr>
              <a:t>birinci </a:t>
            </a:r>
            <a:r>
              <a:rPr lang="tr-TR" sz="1400" spc="15" dirty="0">
                <a:solidFill>
                  <a:srgbClr val="232021"/>
                </a:solidFill>
                <a:latin typeface="Arial"/>
                <a:cs typeface="Arial"/>
              </a:rPr>
              <a:t>fazın tablosunda </a:t>
            </a:r>
            <a:r>
              <a:rPr lang="tr-TR" sz="1400" spc="15" dirty="0" smtClean="0">
                <a:solidFill>
                  <a:srgbClr val="232021"/>
                </a:solidFill>
                <a:latin typeface="Arial"/>
                <a:cs typeface="Arial"/>
              </a:rPr>
              <a:t>değer</a:t>
            </a:r>
          </a:p>
          <a:p>
            <a:pPr marL="399415" algn="ctr">
              <a:lnSpc>
                <a:spcPct val="100000"/>
              </a:lnSpc>
              <a:buClr>
                <a:srgbClr val="5C83BE"/>
              </a:buClr>
              <a:buSzPct val="121428"/>
              <a:tabLst>
                <a:tab pos="588645" algn="l"/>
              </a:tabLst>
            </a:pPr>
            <a:endParaRPr lang="tr-TR" sz="1400" spc="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99415" algn="ctr">
              <a:buClr>
                <a:srgbClr val="5C83BE"/>
              </a:buClr>
              <a:buSzPct val="121428"/>
              <a:tabLst>
                <a:tab pos="588645" algn="l"/>
              </a:tabLst>
            </a:pP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Hesapsal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karmaşıklık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47015" algn="ct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nu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650" i="1" spc="0" baseline="2525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50" i="1" spc="142" baseline="2525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+</a:t>
            </a:r>
            <a:r>
              <a:rPr sz="16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650" i="1" spc="0" baseline="2525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50" i="1" spc="179" baseline="25252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6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650" i="1" spc="-22" baseline="2525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50" spc="0" baseline="25252" dirty="0" smtClean="0">
                <a:solidFill>
                  <a:srgbClr val="232021"/>
                </a:solidFill>
                <a:latin typeface="Times New Roman"/>
                <a:cs typeface="Times New Roman"/>
              </a:rPr>
              <a:t>+1</a:t>
            </a:r>
            <a:endParaRPr sz="1650" baseline="25252" dirty="0">
              <a:latin typeface="Times New Roman"/>
              <a:cs typeface="Times New Roman"/>
            </a:endParaRPr>
          </a:p>
          <a:p>
            <a:pPr marL="459105" algn="ct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orag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650" i="1" spc="0" baseline="25252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endParaRPr sz="1650" baseline="25252" dirty="0">
              <a:latin typeface="Times New Roman"/>
              <a:cs typeface="Times New Roman"/>
            </a:endParaRPr>
          </a:p>
          <a:p>
            <a:pPr>
              <a:lnSpc>
                <a:spcPts val="850"/>
              </a:lnSpc>
              <a:spcBef>
                <a:spcPts val="42"/>
              </a:spcBef>
            </a:pPr>
            <a:endParaRPr sz="8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10" dirty="0">
                <a:solidFill>
                  <a:srgbClr val="232021"/>
                </a:solidFill>
                <a:latin typeface="Arial"/>
                <a:cs typeface="Arial"/>
              </a:rPr>
              <a:t>Çift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şifreleme, </a:t>
            </a:r>
            <a:r>
              <a:rPr lang="tr-TR" sz="1600" b="1" spc="-10" dirty="0">
                <a:solidFill>
                  <a:srgbClr val="232021"/>
                </a:solidFill>
                <a:latin typeface="Arial"/>
                <a:cs typeface="Arial"/>
              </a:rPr>
              <a:t>tek bir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şifrelemeden </a:t>
            </a:r>
            <a:r>
              <a:rPr lang="tr-TR" sz="1600" b="1" spc="-10" dirty="0">
                <a:solidFill>
                  <a:srgbClr val="232021"/>
                </a:solidFill>
                <a:latin typeface="Arial"/>
                <a:cs typeface="Arial"/>
              </a:rPr>
              <a:t>çok daha güvenli değil!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25" name="object 3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6" name="object 3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502788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4909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Şifreleme Güvenlik 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artırılması</a:t>
            </a:r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Çift Şifreleme</a:t>
            </a:r>
            <a:r>
              <a:rPr lang="en-US"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en-US" sz="2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4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t-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-t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en-US" sz="2000" spc="-4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iddl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spc="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3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tt</a:t>
            </a:r>
            <a:r>
              <a:rPr lang="en-US" sz="2000" spc="-2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spc="10" dirty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lang="en-US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Üçlü Şifreleme</a:t>
            </a:r>
            <a:endParaRPr lang="en-US" sz="2000" b="1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lang="en-US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nahtar</a:t>
            </a:r>
            <a:r>
              <a:rPr lang="en-US" sz="20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Beyazlatma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 (</a:t>
            </a:r>
            <a:r>
              <a:rPr lang="en-US" sz="2000" spc="-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en-US" sz="20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en-US" sz="2000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7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lang="en-US" sz="20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en-US" sz="20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en-US" sz="200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en-US"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spc="5" dirty="0" smtClean="0">
                <a:solidFill>
                  <a:srgbClr val="232021"/>
                </a:solidFill>
                <a:latin typeface="Arial"/>
                <a:cs typeface="Arial"/>
              </a:rPr>
              <a:t>ni</a:t>
            </a:r>
            <a:r>
              <a:rPr lang="en-US" sz="20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en-US" sz="200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en-US" sz="2000" dirty="0">
              <a:latin typeface="Arial"/>
              <a:cs typeface="Arial"/>
            </a:endParaRPr>
          </a:p>
          <a:p>
            <a:pPr marL="814070" lvl="1" indent="-344805"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501338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235521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lang="tr-TR"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Üçlü Şifreleme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65482" y="1514349"/>
            <a:ext cx="3554095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Blok üç defa şifrelenir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5906" y="1527049"/>
            <a:ext cx="183324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3 </a:t>
            </a:r>
            <a:r>
              <a:rPr sz="1800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2 </a:t>
            </a:r>
            <a:r>
              <a:rPr sz="1800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1800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)))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3295" y="1892301"/>
            <a:ext cx="7585709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Pratikte genellikle farklı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Ş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Ş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şifreleme-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-şifreleme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yapıları kullanılır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8169" y="2310386"/>
            <a:ext cx="973455" cy="335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18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8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i="1" spc="-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3</a:t>
            </a:r>
            <a:r>
              <a:rPr sz="1800" spc="195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1800" spc="7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-</a:t>
            </a:r>
            <a:r>
              <a:rPr sz="1800" spc="0" baseline="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800" baseline="23148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66098" y="2450594"/>
            <a:ext cx="546735" cy="1949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sz="12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2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	</a:t>
            </a:r>
            <a:r>
              <a:rPr sz="120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2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67265" y="2310386"/>
            <a:ext cx="808990" cy="2863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90525" algn="l"/>
              </a:tabLst>
            </a:pPr>
            <a:r>
              <a:rPr sz="180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e	</a:t>
            </a:r>
            <a:r>
              <a:rPr sz="180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18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)))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13295" y="2669542"/>
            <a:ext cx="7433945" cy="13347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88645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Ortalama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3</a:t>
            </a:r>
            <a:r>
              <a:rPr sz="1600" spc="4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çilirse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tek DES şifreleme yapılmıştır</a:t>
            </a:r>
            <a:endParaRPr sz="1600" dirty="0">
              <a:latin typeface="Arial"/>
              <a:cs typeface="Arial"/>
            </a:endParaRPr>
          </a:p>
          <a:p>
            <a:pPr marL="207645" marR="12700" indent="-195580">
              <a:lnSpc>
                <a:spcPct val="119100"/>
              </a:lnSpc>
              <a:spcBef>
                <a:spcPts val="21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per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le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tt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redu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 l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eng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h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3</a:t>
            </a:r>
            <a:r>
              <a:rPr sz="180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i="1" spc="-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 </a:t>
            </a:r>
            <a:r>
              <a:rPr sz="18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1800" i="1" spc="-50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30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588645" lvl="1" indent="-189230">
              <a:buClr>
                <a:srgbClr val="5C83BE"/>
              </a:buClr>
              <a:buSzPct val="121428"/>
              <a:buFont typeface="Arial"/>
              <a:buChar char="•"/>
              <a:tabLst>
                <a:tab pos="588645" algn="l"/>
              </a:tabLst>
            </a:pPr>
            <a:r>
              <a:rPr lang="tr-TR" sz="1400" dirty="0" smtClean="0">
                <a:solidFill>
                  <a:srgbClr val="232021"/>
                </a:solidFill>
                <a:latin typeface="Arial"/>
                <a:cs typeface="Arial"/>
              </a:rPr>
              <a:t>saldırgan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-2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lang="tr-TR" sz="14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14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4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400" dirty="0" smtClean="0">
                <a:latin typeface="Arial"/>
                <a:cs typeface="Arial"/>
              </a:rPr>
              <a:t> kullandığı zaman 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350" spc="0" baseline="24691" dirty="0" smtClean="0">
                <a:solidFill>
                  <a:srgbClr val="232021"/>
                </a:solidFill>
                <a:latin typeface="Arial"/>
                <a:cs typeface="Arial"/>
              </a:rPr>
              <a:t>11</a:t>
            </a:r>
            <a:r>
              <a:rPr sz="1350" spc="7" baseline="24691" dirty="0" smtClean="0">
                <a:solidFill>
                  <a:srgbClr val="232021"/>
                </a:solidFill>
                <a:latin typeface="Arial"/>
                <a:cs typeface="Arial"/>
              </a:rPr>
              <a:t>2 </a:t>
            </a:r>
            <a:r>
              <a:rPr sz="1350" spc="-179" baseline="2469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lang="tr-TR" sz="1400" spc="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400" spc="20" dirty="0" smtClean="0">
                <a:solidFill>
                  <a:srgbClr val="232021"/>
                </a:solidFill>
                <a:latin typeface="Arial"/>
                <a:cs typeface="Arial"/>
              </a:rPr>
              <a:t>yapmalıdır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13295" y="6318001"/>
            <a:ext cx="5179695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25" dirty="0">
                <a:solidFill>
                  <a:srgbClr val="232021"/>
                </a:solidFill>
                <a:latin typeface="Arial"/>
                <a:cs typeface="Arial"/>
              </a:rPr>
              <a:t>Üçlü şifreleme etkin anahtar uzunluğunu </a:t>
            </a:r>
            <a:r>
              <a:rPr lang="tr-TR"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ikiye katlar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99665" y="4206240"/>
            <a:ext cx="737616" cy="88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67306" y="42931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7450" y="42931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0497" y="4296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558162" y="4299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63546" y="4299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66594" y="4302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39874" y="4294632"/>
            <a:ext cx="76200" cy="36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06930" y="43296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79497" y="4332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3882" y="4332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01418" y="4335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33065" y="4335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01418" y="43388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933065" y="43388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39874" y="4331208"/>
            <a:ext cx="109728" cy="213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88642" y="4351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585594" y="4354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582546" y="43571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579497" y="4360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606930" y="4360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02002" y="4291584"/>
            <a:ext cx="76200" cy="701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41626" y="4360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59330" y="4375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59330" y="4378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4297" y="4378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52650" y="4381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756282" y="4381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884297" y="4381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26970" y="4303776"/>
            <a:ext cx="60960" cy="792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66594" y="4381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63546" y="4384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539874" y="4340352"/>
            <a:ext cx="170688" cy="487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50186" y="4358640"/>
            <a:ext cx="188975" cy="304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960497" y="4387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67306" y="4390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73986" y="4390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05633" y="4390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57450" y="4390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73986" y="43936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73986" y="43967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670938" y="4399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02586" y="4399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805306" y="44150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32097" y="4427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84626" y="4430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25418" y="4430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298570" y="4430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335146" y="4430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81577" y="4433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222370" y="4433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301618" y="4433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38194" y="4433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64258" y="4436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966594" y="4436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41242" y="4436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61209" y="4439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69642" y="4439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558162" y="4442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972690" y="4442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555114" y="44455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719962" y="4416552"/>
            <a:ext cx="112776" cy="365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87018" y="4451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826642" y="4443984"/>
            <a:ext cx="179832" cy="91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969897" y="4451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997330" y="4451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210177" y="4425696"/>
            <a:ext cx="146303" cy="27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280282" y="4451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87018" y="4454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969897" y="4454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97330" y="4454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80282" y="4454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66850" y="4457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994282" y="4457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91233" y="4460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439033" y="4460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66465" y="4460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63418" y="4463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204082" y="4450079"/>
            <a:ext cx="155447" cy="15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283330" y="4463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982090" y="4466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460370" y="4466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963290" y="4407408"/>
            <a:ext cx="152400" cy="6095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066921" y="4466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283330" y="4466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979042" y="4469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539874" y="4447032"/>
            <a:ext cx="79248" cy="243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582546" y="4469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457321" y="4469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280282" y="4469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975994" y="4472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579497" y="4472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06930" y="4472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454274" y="4472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80282" y="4472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719962" y="4453128"/>
            <a:ext cx="67055" cy="243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768730" y="4475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972946" y="4475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603882" y="4475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51226" y="4475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85921" y="4407408"/>
            <a:ext cx="216408" cy="701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844418" y="4475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277233" y="4475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765682" y="4479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969897" y="4479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997330" y="4479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74186" y="4479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765682" y="4482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969897" y="4482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997330" y="4482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274186" y="4482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570609" y="4443984"/>
            <a:ext cx="85343" cy="4267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28521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643762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65682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793114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3966850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994282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94738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442082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74186" y="4485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3601090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3640714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3719962" y="4453128"/>
            <a:ext cx="213360" cy="365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762633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793114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082674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591690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926970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439033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466465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820033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271138" y="4488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588642" y="4491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435986" y="4447032"/>
            <a:ext cx="204216" cy="457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600577" y="4491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628009" y="4491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637153" y="4491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963290" y="4468367"/>
            <a:ext cx="118872" cy="243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039490" y="4491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268090" y="44912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585594" y="4494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557906" y="4494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597530" y="4489703"/>
            <a:ext cx="24383" cy="60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606674" y="4494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783458" y="4477511"/>
            <a:ext cx="82295" cy="182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850514" y="4494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966338" y="4489703"/>
            <a:ext cx="112775" cy="60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069970" y="4494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710818" y="4497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079626" y="4497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582546" y="4497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609977" y="4497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554858" y="4492752"/>
            <a:ext cx="85343" cy="60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615818" y="4497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847465" y="4497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054730" y="4497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66921" y="4497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573658" y="4486655"/>
            <a:ext cx="100583" cy="152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668146" y="4500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710818" y="4500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579497" y="4500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606930" y="4500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597786" y="4468367"/>
            <a:ext cx="115824" cy="335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707514" y="4500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762377" y="4500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811146" y="4434840"/>
            <a:ext cx="76200" cy="6705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850770" y="4500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668146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735202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960753" y="4462271"/>
            <a:ext cx="131063" cy="4267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040002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811146" y="4498847"/>
            <a:ext cx="67055" cy="609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847721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945258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554858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554858" y="4495800"/>
            <a:ext cx="85343" cy="914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634106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789553" y="4495800"/>
            <a:ext cx="100583" cy="91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877946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954146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04082" y="4465320"/>
            <a:ext cx="64008" cy="3962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255897" y="4503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622426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738250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817497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704465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942209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835274" y="4501896"/>
            <a:ext cx="82296" cy="609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877946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966338" y="4495800"/>
            <a:ext cx="170687" cy="121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066921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252850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304665" y="4462271"/>
            <a:ext cx="54863" cy="4571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344290" y="4506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707770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741297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814450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4701418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4811146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942209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978530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051682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066921" y="4504944"/>
            <a:ext cx="73152" cy="609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109594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219321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249802" y="4509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707770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741297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814450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006474" y="4501896"/>
            <a:ext cx="76200" cy="121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701418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811146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942209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978530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6051682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066921" y="4507991"/>
            <a:ext cx="73151" cy="609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109594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219321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249802" y="4512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3707770" y="4515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3744346" y="4515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061338" y="4515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698370" y="4515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768474" y="4515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939162" y="4515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832226" y="4504944"/>
            <a:ext cx="85343" cy="1219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893186" y="4515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6094353" y="4515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6246753" y="4515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061338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698370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936114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432938" y="4492752"/>
            <a:ext cx="207264" cy="2743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551809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832226" y="4514088"/>
            <a:ext cx="152399" cy="60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951097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6048633" y="4511040"/>
            <a:ext cx="91439" cy="914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6094353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231514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6243706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298570" y="4507991"/>
            <a:ext cx="48767" cy="121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338194" y="4518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619377" y="4486655"/>
            <a:ext cx="213360" cy="3657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3704721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4058290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4555114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4695321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4765426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896490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4933065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4975738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539618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548762" y="4517135"/>
            <a:ext cx="88391" cy="609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582290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874897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51097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987674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6048633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6069970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6088258" y="4504944"/>
            <a:ext cx="140207" cy="1828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6133977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191890" y="4521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6292474" y="4520184"/>
            <a:ext cx="45719" cy="304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3659002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3680338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704721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4055242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4558162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652650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4670938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4692274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4704465" y="4501896"/>
            <a:ext cx="67056" cy="2438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762377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811146" y="4443984"/>
            <a:ext cx="182880" cy="8229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4908682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930018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4954402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4972690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539618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579242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951097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6130930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191890" y="4524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3677290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3689482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3704721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561209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4756282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4969642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576194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5871850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164458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191890" y="4527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3704721" y="4530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4564258" y="4530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859914" y="4526279"/>
            <a:ext cx="97536" cy="609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4966594" y="4530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533521" y="4523232"/>
            <a:ext cx="21335" cy="914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545714" y="4530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871850" y="4530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871850" y="4517135"/>
            <a:ext cx="115823" cy="1523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948050" y="4530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088258" y="4523232"/>
            <a:ext cx="18287" cy="914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6103497" y="4530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6164458" y="4530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3655953" y="4526279"/>
            <a:ext cx="42672" cy="914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4673986" y="4533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4911730" y="4533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533521" y="4532376"/>
            <a:ext cx="9144" cy="304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948050" y="4533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6124833" y="4533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6161409" y="4520184"/>
            <a:ext cx="82296" cy="1523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6188842" y="4533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4673986" y="4536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4911730" y="4536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5868802" y="4532376"/>
            <a:ext cx="70103" cy="609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5893186" y="4536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161409" y="4536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6173602" y="4536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4673986" y="4539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4911730" y="4539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5868802" y="4535423"/>
            <a:ext cx="82296" cy="609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5893186" y="4539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6085209" y="4532376"/>
            <a:ext cx="109727" cy="914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161409" y="4539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6173602" y="4539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6188842" y="4538471"/>
            <a:ext cx="6095" cy="304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539874" y="4471415"/>
            <a:ext cx="173736" cy="7315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4908682" y="4543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935858" y="4543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6155314" y="4543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932809" y="4546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5911474" y="4538471"/>
            <a:ext cx="39624" cy="914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5932809" y="4549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4762377" y="4620767"/>
            <a:ext cx="9144" cy="1219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4762377" y="4678679"/>
            <a:ext cx="9144" cy="1219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4765426" y="4735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762377" y="4736591"/>
            <a:ext cx="9144" cy="914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765426" y="47472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994026" y="48265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4524633" y="4841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4515490" y="4824984"/>
            <a:ext cx="73152" cy="4267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4552065" y="4866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4576450" y="4869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4567306" y="4875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4661794" y="4870703"/>
            <a:ext cx="57912" cy="609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4701418" y="4875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4564258" y="4878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4926970" y="4878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4561209" y="4881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4570353" y="4864608"/>
            <a:ext cx="149351" cy="1828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4710562" y="4881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4930018" y="4828032"/>
            <a:ext cx="91440" cy="5486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4966594" y="48813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4558162" y="4884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4698370" y="4884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4710562" y="4884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4555114" y="488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4680082" y="488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4698370" y="488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4710562" y="488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4945258" y="4879847"/>
            <a:ext cx="76200" cy="9143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4963546" y="488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4555114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4680082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4698370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4710562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4945258" y="4885944"/>
            <a:ext cx="76200" cy="609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4963546" y="48905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4552065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4579497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4695321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4710562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4762377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4811146" y="4824984"/>
            <a:ext cx="73151" cy="7010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4850770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4945258" y="4888991"/>
            <a:ext cx="76200" cy="609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4963546" y="4893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4677033" y="4896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4811146" y="4892040"/>
            <a:ext cx="67055" cy="609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4847721" y="4896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4945258" y="4896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4942209" y="48996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4673986" y="4902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4811146" y="4902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4939162" y="4902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4670938" y="4905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4768474" y="4905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4936114" y="4905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4667890" y="4908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4756282" y="4895088"/>
            <a:ext cx="15240" cy="1523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4896490" y="4908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4936114" y="4908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4625218" y="4911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4664842" y="4911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4765426" y="4911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4896490" y="4911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4933065" y="4911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4762377" y="4914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4930018" y="4914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4762377" y="4917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4811146" y="4892040"/>
            <a:ext cx="210312" cy="2743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4930018" y="4917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4515490" y="4867655"/>
            <a:ext cx="170688" cy="5486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4756282" y="4920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4859914" y="4916423"/>
            <a:ext cx="97536" cy="609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4997074" y="4916423"/>
            <a:ext cx="9143" cy="6095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4536826" y="4924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4646553" y="4924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4911730" y="4924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4994026" y="4924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911730" y="4927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4643506" y="4930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4911730" y="4930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4640458" y="4933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4905633" y="4933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3281050" y="4291584"/>
            <a:ext cx="3855719" cy="72847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7517769" y="5276088"/>
            <a:ext cx="48767" cy="1219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7563490" y="5286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7560442" y="5289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7560442" y="5292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7560442" y="5295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7557393" y="5298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7529962" y="5288279"/>
            <a:ext cx="30479" cy="1828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7554345" y="5305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7533009" y="5306567"/>
            <a:ext cx="21335" cy="609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7545202" y="5311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7545202" y="5314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2784229" y="5312664"/>
            <a:ext cx="45720" cy="914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2811661" y="5320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2811661" y="5323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2808613" y="5326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7533009" y="5329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7529962" y="5332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7529962" y="5335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7526914" y="5338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2796421" y="5344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7508626" y="5312664"/>
            <a:ext cx="36575" cy="3352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2793373" y="53477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7511674" y="53477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2793373" y="5350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2820805" y="5350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2793373" y="5353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2820805" y="5353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2778133" y="5356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2820805" y="53568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2775085" y="5321808"/>
            <a:ext cx="45720" cy="3962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2778133" y="5362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2808613" y="5362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2802517" y="5224271"/>
            <a:ext cx="4730492" cy="219455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3918082" y="5442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664586" y="5442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6786250" y="5442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3454786" y="5443728"/>
            <a:ext cx="9144" cy="3047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198242" y="5440679"/>
            <a:ext cx="21335" cy="609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6319906" y="5440679"/>
            <a:ext cx="21335" cy="609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7444618" y="5440679"/>
            <a:ext cx="21335" cy="609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3884553" y="5443728"/>
            <a:ext cx="33527" cy="9143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5631058" y="5440679"/>
            <a:ext cx="33527" cy="1219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749674" y="5440679"/>
            <a:ext cx="36575" cy="1219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3107314" y="5443728"/>
            <a:ext cx="42671" cy="3657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3146938" y="5565647"/>
            <a:ext cx="42672" cy="12191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3162178" y="55763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3149986" y="5574791"/>
            <a:ext cx="36576" cy="9143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3159130" y="5582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3149986" y="5580888"/>
            <a:ext cx="36576" cy="6095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3159130" y="558545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3143890" y="5583935"/>
            <a:ext cx="42672" cy="21335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3186562" y="5603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3183514" y="5606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3143890" y="5605271"/>
            <a:ext cx="39623" cy="9143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3174369" y="56159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5646297" y="5625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6771009" y="56250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3902842" y="5628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646297" y="5628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771009" y="5628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3902842" y="5631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5646297" y="5631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771009" y="5631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3543177" y="5440679"/>
            <a:ext cx="722376" cy="52425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289682" y="5440679"/>
            <a:ext cx="722376" cy="52425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6408297" y="5440679"/>
            <a:ext cx="722376" cy="524255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5597530" y="6022847"/>
            <a:ext cx="39623" cy="39623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5618865" y="6060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3872362" y="6022847"/>
            <a:ext cx="39623" cy="42671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3887602" y="6063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5615818" y="6063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6719193" y="6022847"/>
            <a:ext cx="39624" cy="42671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6737481" y="6063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3884553" y="606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716145" y="6065520"/>
            <a:ext cx="121920" cy="914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6816730" y="607314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5591433" y="6062471"/>
            <a:ext cx="112775" cy="15239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5701162" y="6076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5701162" y="6079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5701162" y="608228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701162" y="6085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5701162" y="6088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6713097" y="6071615"/>
            <a:ext cx="128016" cy="18287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6835018" y="6088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3860170" y="6065520"/>
            <a:ext cx="76199" cy="27431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3902842" y="6091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5588386" y="6077711"/>
            <a:ext cx="91440" cy="15239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5631058" y="6091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5701162" y="6091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6749674" y="609142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585338" y="6089903"/>
            <a:ext cx="88392" cy="6095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628009" y="6094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5701162" y="6094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6710050" y="6089903"/>
            <a:ext cx="128015" cy="6095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6746626" y="6094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6831969" y="6094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5585338" y="6092952"/>
            <a:ext cx="82296" cy="6095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5646297" y="6097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5701162" y="6097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6828921" y="6097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5615818" y="6100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5701162" y="6100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6825874" y="610057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5701162" y="6103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5701162" y="6106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3945514" y="61097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5701162" y="61097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710050" y="6092952"/>
            <a:ext cx="115823" cy="18287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6816730" y="610971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3942465" y="6112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5701162" y="6112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6813681" y="6112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3860170" y="6089903"/>
            <a:ext cx="85344" cy="30479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5634106" y="6096000"/>
            <a:ext cx="79248" cy="24383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6755769" y="6111240"/>
            <a:ext cx="79248" cy="9143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4" name="object 54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45" name="object 5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87978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40993"/>
            <a:ext cx="6409550" cy="490905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Blok Şifreler ile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 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İşlem 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Modları</a:t>
            </a: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ECB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CBC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iphe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26"/>
              </a:spcBef>
              <a:buClr>
                <a:srgbClr val="5C83BE"/>
              </a:buClr>
              <a:buFont typeface="Arial"/>
              <a:buChar char="•"/>
            </a:pPr>
            <a:endParaRPr sz="55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aloi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12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marR="1986914" indent="-344805" algn="ctr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441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Ayrıntılı Anahtar Aramaya Göz Atma</a:t>
            </a:r>
            <a:endParaRPr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Blok 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Şifreleme Güvenlik 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artırılması</a:t>
            </a:r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Çift Şifreleme</a:t>
            </a:r>
            <a:r>
              <a:rPr lang="en-US"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en-US" sz="2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4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t-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-t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en-US" sz="2000" spc="-4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en-US" sz="2000" spc="5" dirty="0">
                <a:solidFill>
                  <a:srgbClr val="232021"/>
                </a:solidFill>
                <a:latin typeface="Arial"/>
                <a:cs typeface="Arial"/>
              </a:rPr>
              <a:t>iddl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spc="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3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tt</a:t>
            </a:r>
            <a:r>
              <a:rPr lang="en-US" sz="2000" spc="-2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spc="10" dirty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en-US" sz="2000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lang="en-US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Üçlü Şifreleme</a:t>
            </a:r>
            <a:endParaRPr lang="en-US" sz="20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lang="en-US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731520" algn="l"/>
              </a:tabLst>
            </a:pP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nahtar</a:t>
            </a:r>
            <a:r>
              <a:rPr lang="en-US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Beyazlatma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 (</a:t>
            </a:r>
            <a:r>
              <a:rPr lang="en-US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en-US" sz="20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b="1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en-US" sz="2000" b="1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b="1" spc="7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lang="en-US"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en-US" sz="20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en-US" sz="2000" b="1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en-US"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b="1" spc="5" dirty="0" smtClean="0">
                <a:solidFill>
                  <a:srgbClr val="232021"/>
                </a:solidFill>
                <a:latin typeface="Arial"/>
                <a:cs typeface="Arial"/>
              </a:rPr>
              <a:t>ni</a:t>
            </a:r>
            <a:r>
              <a:rPr lang="en-US"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en-US" sz="2000" b="1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b="1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en-US" sz="2000" b="1" dirty="0">
              <a:latin typeface="Arial"/>
              <a:cs typeface="Arial"/>
            </a:endParaRPr>
          </a:p>
          <a:p>
            <a:pPr marL="814070" lvl="1" indent="-344805"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69733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58639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lvl="1" indent="-344805"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2000" b="1" spc="-5" dirty="0" err="1">
                <a:solidFill>
                  <a:srgbClr val="232021"/>
                </a:solidFill>
                <a:latin typeface="Arial"/>
                <a:cs typeface="Arial"/>
              </a:rPr>
              <a:t>nahtar</a:t>
            </a:r>
            <a:r>
              <a:rPr lang="en-US" sz="2000" b="1" spc="-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Beyazlatma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en-US" sz="2000" b="1" spc="-5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en-US" sz="2000" b="1" spc="5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b="1" dirty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en-US" sz="2000" b="1" spc="-6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b="1" spc="75" dirty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lang="en-US" sz="2000" b="1" spc="-20" dirty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en-US" sz="2000" b="1" spc="5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en-US" sz="2000" b="1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en-US" sz="2000" b="1" spc="-20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en-US" sz="2000" b="1" spc="5" dirty="0">
                <a:solidFill>
                  <a:srgbClr val="232021"/>
                </a:solidFill>
                <a:latin typeface="Arial"/>
                <a:cs typeface="Arial"/>
              </a:rPr>
              <a:t>ni</a:t>
            </a:r>
            <a:r>
              <a:rPr lang="en-US" sz="2000" b="1" spc="-20" dirty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en-US" sz="2000" b="1" dirty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b="1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en-US" sz="2000" b="1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56870" algn="l"/>
              </a:tabLst>
            </a:pP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30453"/>
            <a:ext cx="6945630" cy="1373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5" dirty="0" smtClean="0">
                <a:solidFill>
                  <a:srgbClr val="232021"/>
                </a:solidFill>
                <a:latin typeface="Arial"/>
                <a:cs typeface="Arial"/>
              </a:rPr>
              <a:t>gibi şifreleme yapılarını kaba-kuvvet saldırılarına karşı daha dayanıklı yapar</a:t>
            </a:r>
            <a:endParaRPr sz="1600" dirty="0">
              <a:latin typeface="Arial"/>
              <a:cs typeface="Arial"/>
            </a:endParaRPr>
          </a:p>
          <a:p>
            <a:pPr marL="207645" marR="372110" indent="-195580">
              <a:lnSpc>
                <a:spcPct val="121600"/>
              </a:lnSpc>
              <a:spcBef>
                <a:spcPts val="45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şifreleme anahtarıyla beraber iki tane beyazlatma anahtarı (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1800" spc="-217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k</a:t>
            </a:r>
            <a:r>
              <a:rPr sz="1800" spc="0" baseline="-23148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düz metin ve şifreli metinle 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lamak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için kullanılır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4295575"/>
            <a:ext cx="7000875" cy="2397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Bu blok şifreleme yapısını,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linner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ve diferansiyel gibi bir çok analitik saldırıya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karçı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güçlendiremez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Bu doğal olarak zayıf şifrelere için bir "tedavi"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değildir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600" dirty="0" smtClean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err="1">
                <a:solidFill>
                  <a:srgbClr val="232021"/>
                </a:solidFill>
                <a:latin typeface="Arial"/>
                <a:cs typeface="Arial"/>
              </a:rPr>
              <a:t>Ilave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hesaplama yükü ihmal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edilebilir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lang="tr-TR" sz="1600" spc="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Bunun başlıca uygulamaları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analitik saldırılara karşı nispeten güçlü olan ama özellikle DES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gibi kısa anahtar uzayına sahip şifreleme yapılarıdır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500" dirty="0"/>
          </a:p>
          <a:p>
            <a:pPr marL="637540" lvl="1" indent="-238125">
              <a:lnSpc>
                <a:spcPct val="100000"/>
              </a:lnSpc>
              <a:buClr>
                <a:srgbClr val="5C83BE"/>
              </a:buClr>
              <a:buSzPct val="121428"/>
              <a:buFont typeface="Arial"/>
              <a:buChar char="•"/>
              <a:tabLst>
                <a:tab pos="636905" algn="l"/>
              </a:tabLst>
            </a:pPr>
            <a:r>
              <a:rPr lang="tr-TR" sz="1400" spc="-10" dirty="0" smtClean="0">
                <a:solidFill>
                  <a:srgbClr val="232021"/>
                </a:solidFill>
                <a:latin typeface="Arial"/>
                <a:cs typeface="Arial"/>
              </a:rPr>
              <a:t>Anahtar beyazlatmaya sahip değişik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400" spc="25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lang="tr-TR" sz="1400" spc="25" dirty="0" err="1" smtClean="0">
                <a:solidFill>
                  <a:srgbClr val="232021"/>
                </a:solidFill>
                <a:latin typeface="Arial"/>
                <a:cs typeface="Arial"/>
              </a:rPr>
              <a:t>ler</a:t>
            </a:r>
            <a:r>
              <a:rPr lang="tr-TR" sz="14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lang="tr-TR" sz="1400" spc="-10" dirty="0" smtClean="0">
                <a:solidFill>
                  <a:srgbClr val="232021"/>
                </a:solidFill>
                <a:latin typeface="Arial"/>
                <a:cs typeface="Arial"/>
              </a:rPr>
              <a:t> olarak adlandırılır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66138" y="2993135"/>
            <a:ext cx="1018032" cy="18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78074" y="3008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378074" y="3014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78074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8074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8074" y="3032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78074" y="3038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78074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78074" y="3051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378074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78074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78074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78074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378074" y="3081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378074" y="3087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378074" y="3093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12829" y="3084576"/>
            <a:ext cx="54860" cy="18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43309" y="3099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78074" y="3099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76521" y="3099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378074" y="3105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76521" y="3105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19193" y="3105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378074" y="3112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676521" y="3112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13097" y="3112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92074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378074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658233" y="3084576"/>
            <a:ext cx="67055" cy="36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07002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49674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92074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78074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07002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18925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78074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00905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78074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00905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85978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78074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82618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694809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43578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012829" y="3148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037213" y="3148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055497" y="3148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85978" y="3148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78074" y="3148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994541" y="3102864"/>
            <a:ext cx="48768" cy="548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043309" y="3154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78074" y="3154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78074" y="3160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37481" y="3160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78074" y="3166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676521" y="3166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378074" y="3172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664330" y="3172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78074" y="3179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073786" y="3151632"/>
            <a:ext cx="18287" cy="36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378074" y="3185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639945" y="3121151"/>
            <a:ext cx="109727" cy="67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78074" y="3191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78074" y="3197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378074" y="3203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378074" y="3209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57194" y="3169920"/>
            <a:ext cx="164591" cy="426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15690" y="3209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622426" y="3169920"/>
            <a:ext cx="170687" cy="487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87018" y="3215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378074" y="3215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57194" y="3215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793114" y="3221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378074" y="3221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951097" y="3221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78074" y="3227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610233" y="3233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378074" y="3233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610233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799209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378074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33977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604138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378074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938906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604138" y="3252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805306" y="3252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866009" y="3252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378074" y="3252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140074" y="3252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604138" y="3258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805306" y="3258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859914" y="3258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378074" y="3258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140074" y="3258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3604138" y="3264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378074" y="3264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140074" y="3264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043309" y="3011423"/>
            <a:ext cx="1335020" cy="27431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604138" y="3282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378074" y="3282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378074" y="3212592"/>
            <a:ext cx="1316736" cy="731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140074" y="3282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604138" y="32887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805306" y="32887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378074" y="32887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140074" y="32887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604138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805306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841626" y="3243072"/>
            <a:ext cx="67055" cy="548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96490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378074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140074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76121" y="3285744"/>
            <a:ext cx="60960" cy="182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604138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378074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810890" y="3285744"/>
            <a:ext cx="60960" cy="182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938906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72890" y="3279647"/>
            <a:ext cx="103631" cy="243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244218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847721" y="3297935"/>
            <a:ext cx="48767" cy="121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378074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810890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133977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572890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3610233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378074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945002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133977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5378074" y="33192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793114" y="3325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378074" y="3325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951097" y="3325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793114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378074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951097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378074" y="3337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115690" y="3337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3628521" y="3343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378074" y="3343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3634618" y="3349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774826" y="3349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378074" y="3349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378074" y="33558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378074" y="3361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378074" y="3368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378074" y="3374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378074" y="3380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701674" y="3386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5378074" y="3386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701674" y="3392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378074" y="3392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378074" y="3398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378074" y="3404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378074" y="3410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378074" y="3416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378074" y="3422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378074" y="3429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378074" y="3435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378074" y="3441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378074" y="3447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378074" y="3453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378074" y="3459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378074" y="3465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378074" y="3471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5378074" y="3477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378074" y="3483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378074" y="3489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378074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378074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78074" y="3508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378074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378074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5378074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5378074" y="3532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378074" y="3538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872106" y="3563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610233" y="3279647"/>
            <a:ext cx="207263" cy="7193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244218" y="3279647"/>
            <a:ext cx="1139952" cy="7193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932809" y="3285744"/>
            <a:ext cx="207263" cy="7132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683386" y="4087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677290" y="4099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677290" y="4105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866009" y="4111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999865" y="4123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3665097" y="4066032"/>
            <a:ext cx="60960" cy="670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695577" y="4130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859914" y="4130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999865" y="4130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853818" y="4084320"/>
            <a:ext cx="54863" cy="5486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884297" y="4136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993770" y="4136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744346" y="4142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878202" y="4142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993770" y="4142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999865" y="4066032"/>
            <a:ext cx="91440" cy="7924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060826" y="4142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079114" y="4139184"/>
            <a:ext cx="12191" cy="609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744346" y="4148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872106" y="4148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054730" y="4148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085209" y="4148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091306" y="4154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987674" y="4145279"/>
            <a:ext cx="36575" cy="182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6018153" y="4160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6085209" y="4160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659002" y="4166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659002" y="4133088"/>
            <a:ext cx="91439" cy="36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713865" y="4166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042538" y="4166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085209" y="4166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659002" y="4172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707770" y="4172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036442" y="4172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085209" y="4172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079114" y="4178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066921" y="4184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841626" y="4191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841626" y="4139184"/>
            <a:ext cx="54864" cy="548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066921" y="4191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652906" y="4169664"/>
            <a:ext cx="109727" cy="365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981577" y="4163567"/>
            <a:ext cx="115823" cy="4267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8" name="object 2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148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38239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90" y="2993135"/>
            <a:ext cx="4643749" cy="4215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14568" y="1958681"/>
            <a:ext cx="3692630" cy="45712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509662" y="744728"/>
            <a:ext cx="7872730" cy="850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62125" marR="12700" indent="-1750060">
              <a:lnSpc>
                <a:spcPct val="100000"/>
              </a:lnSpc>
            </a:pP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Und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-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800" b="1" spc="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ex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boo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ud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ts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3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50072" y="1604265"/>
            <a:ext cx="5068428" cy="2696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0" algn="ctr">
              <a:lnSpc>
                <a:spcPct val="100000"/>
              </a:lnSpc>
            </a:pP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of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44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0" algn="ctr">
              <a:lnSpc>
                <a:spcPct val="100000"/>
              </a:lnSpc>
            </a:pP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ww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w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c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-te</a:t>
            </a:r>
            <a:r>
              <a:rPr sz="1600" b="1" spc="15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x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boo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k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c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4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200"/>
              </a:lnSpc>
              <a:spcBef>
                <a:spcPts val="88"/>
              </a:spcBef>
            </a:pPr>
            <a:endParaRPr sz="1200" dirty="0"/>
          </a:p>
          <a:p>
            <a:pPr marL="12700" marR="12700" algn="ctr">
              <a:lnSpc>
                <a:spcPct val="100000"/>
              </a:lnSpc>
            </a:pP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Genel Anahtarla Şifrelemeye Giriş 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400"/>
              </a:lnSpc>
              <a:spcBef>
                <a:spcPts val="32"/>
              </a:spcBef>
            </a:pPr>
            <a:endParaRPr sz="1400" dirty="0"/>
          </a:p>
        </p:txBody>
      </p:sp>
      <p:sp>
        <p:nvSpPr>
          <p:cNvPr id="6" name="object 6"/>
          <p:cNvSpPr txBox="1"/>
          <p:nvPr/>
        </p:nvSpPr>
        <p:spPr>
          <a:xfrm>
            <a:off x="1174391" y="6630421"/>
            <a:ext cx="602742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tr-TR"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Çeviren: Selman YAKUT</a:t>
            </a:r>
            <a:endParaRPr lang="tr-TR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1228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0998" y="2322577"/>
            <a:ext cx="4922520" cy="2661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Şifreleme alanlarına genel bakış 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Simetrik şifrelemenin temelleri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Kripto analiz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şifreleme</a:t>
            </a:r>
            <a:endParaRPr lang="tr-TR" sz="2000" b="1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odüler aritmetik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Kaymalı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veya 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sezar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lang="tr-TR" sz="2000" spc="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10" dirty="0" err="1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tr-TR"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5799" y="2855978"/>
            <a:ext cx="616013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Simetrik </a:t>
            </a:r>
            <a:r>
              <a:rPr lang="tr-TR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Kriptografiyi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 Gözden Geçirme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İlkeleri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Anahtarlı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Kriptografinin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Pratik Yönleri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Önemli Genel Anahtar Algoritmalar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 Algoritmaları İçin Temel Sayılar Teorisi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48559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5799" y="2855978"/>
            <a:ext cx="616013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Simetrik </a:t>
            </a:r>
            <a:r>
              <a:rPr lang="tr-TR" sz="20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Kriptografiyi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 Gözden Geçirme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İlkeleri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Anahtarlı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Kriptografinin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Pratik Yönleri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Önemli Genel Anahtar Algoritmalar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 Algoritmaları İçin Temel Sayılar Teorisi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16800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79639" y="4701035"/>
            <a:ext cx="6580505" cy="996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Simetrik (gizli anahtar) kripto sistemlerin iki özelliği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Aynı gizli anahtar (K)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şifreleme ve 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için kullanılır.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Şifreleme ve 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fonksiyonları çok benzerdir (hatta aynıdır).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35337" y="637097"/>
            <a:ext cx="5011416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Simetrik </a:t>
            </a:r>
            <a:r>
              <a:rPr lang="tr-TR" sz="20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Kriptografiyi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 Gözden Geçirme</a:t>
            </a:r>
          </a:p>
        </p:txBody>
      </p:sp>
      <p:sp>
        <p:nvSpPr>
          <p:cNvPr id="4" name="object 4"/>
          <p:cNvSpPr/>
          <p:nvPr/>
        </p:nvSpPr>
        <p:spPr>
          <a:xfrm>
            <a:off x="3332865" y="2484119"/>
            <a:ext cx="862583" cy="576071"/>
          </a:xfrm>
          <a:custGeom>
            <a:avLst/>
            <a:gdLst/>
            <a:ahLst/>
            <a:cxnLst/>
            <a:rect l="l" t="t" r="r" b="b"/>
            <a:pathLst>
              <a:path w="862583" h="576071">
                <a:moveTo>
                  <a:pt x="0" y="0"/>
                </a:moveTo>
                <a:lnTo>
                  <a:pt x="0" y="576071"/>
                </a:lnTo>
                <a:lnTo>
                  <a:pt x="862583" y="576071"/>
                </a:lnTo>
                <a:lnTo>
                  <a:pt x="862583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78672" y="2605026"/>
            <a:ext cx="573405" cy="361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53562" y="2484119"/>
            <a:ext cx="862583" cy="576071"/>
          </a:xfrm>
          <a:custGeom>
            <a:avLst/>
            <a:gdLst/>
            <a:ahLst/>
            <a:cxnLst/>
            <a:rect l="l" t="t" r="r" b="b"/>
            <a:pathLst>
              <a:path w="862583" h="576071">
                <a:moveTo>
                  <a:pt x="0" y="0"/>
                </a:moveTo>
                <a:lnTo>
                  <a:pt x="0" y="576071"/>
                </a:lnTo>
                <a:lnTo>
                  <a:pt x="862583" y="576071"/>
                </a:lnTo>
                <a:lnTo>
                  <a:pt x="862583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996322" y="2605026"/>
            <a:ext cx="573405" cy="361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534292" y="2767583"/>
            <a:ext cx="798572" cy="42671"/>
          </a:xfrm>
          <a:custGeom>
            <a:avLst/>
            <a:gdLst/>
            <a:ahLst/>
            <a:cxnLst/>
            <a:rect l="l" t="t" r="r" b="b"/>
            <a:pathLst>
              <a:path w="798572" h="42671">
                <a:moveTo>
                  <a:pt x="737612" y="3047"/>
                </a:moveTo>
                <a:lnTo>
                  <a:pt x="734564" y="0"/>
                </a:lnTo>
                <a:lnTo>
                  <a:pt x="6095" y="0"/>
                </a:lnTo>
                <a:lnTo>
                  <a:pt x="0" y="3047"/>
                </a:lnTo>
                <a:lnTo>
                  <a:pt x="6095" y="9143"/>
                </a:lnTo>
                <a:lnTo>
                  <a:pt x="734564" y="9143"/>
                </a:lnTo>
                <a:lnTo>
                  <a:pt x="737612" y="3047"/>
                </a:lnTo>
                <a:close/>
              </a:path>
              <a:path w="798572" h="42671">
                <a:moveTo>
                  <a:pt x="798572" y="3047"/>
                </a:moveTo>
                <a:lnTo>
                  <a:pt x="722372" y="-33527"/>
                </a:lnTo>
                <a:lnTo>
                  <a:pt x="722372" y="0"/>
                </a:lnTo>
                <a:lnTo>
                  <a:pt x="734564" y="0"/>
                </a:lnTo>
                <a:lnTo>
                  <a:pt x="737612" y="3047"/>
                </a:lnTo>
                <a:lnTo>
                  <a:pt x="737612" y="34747"/>
                </a:lnTo>
                <a:lnTo>
                  <a:pt x="798572" y="3047"/>
                </a:lnTo>
                <a:close/>
              </a:path>
              <a:path w="798572" h="42671">
                <a:moveTo>
                  <a:pt x="737612" y="34747"/>
                </a:moveTo>
                <a:lnTo>
                  <a:pt x="737612" y="3047"/>
                </a:lnTo>
                <a:lnTo>
                  <a:pt x="734564" y="9143"/>
                </a:lnTo>
                <a:lnTo>
                  <a:pt x="722372" y="9143"/>
                </a:lnTo>
                <a:lnTo>
                  <a:pt x="722372" y="42671"/>
                </a:lnTo>
                <a:lnTo>
                  <a:pt x="737612" y="34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92401" y="2767583"/>
            <a:ext cx="1661159" cy="42671"/>
          </a:xfrm>
          <a:custGeom>
            <a:avLst/>
            <a:gdLst/>
            <a:ahLst/>
            <a:cxnLst/>
            <a:rect l="l" t="t" r="r" b="b"/>
            <a:pathLst>
              <a:path w="1661159" h="42671">
                <a:moveTo>
                  <a:pt x="1600199" y="3047"/>
                </a:moveTo>
                <a:lnTo>
                  <a:pt x="1597151" y="0"/>
                </a:lnTo>
                <a:lnTo>
                  <a:pt x="3047" y="0"/>
                </a:lnTo>
                <a:lnTo>
                  <a:pt x="0" y="3047"/>
                </a:lnTo>
                <a:lnTo>
                  <a:pt x="3047" y="9143"/>
                </a:lnTo>
                <a:lnTo>
                  <a:pt x="1597151" y="9143"/>
                </a:lnTo>
                <a:lnTo>
                  <a:pt x="1600199" y="3047"/>
                </a:lnTo>
                <a:close/>
              </a:path>
              <a:path w="1661159" h="42671">
                <a:moveTo>
                  <a:pt x="1661159" y="3047"/>
                </a:moveTo>
                <a:lnTo>
                  <a:pt x="1584959" y="-33527"/>
                </a:lnTo>
                <a:lnTo>
                  <a:pt x="1584959" y="0"/>
                </a:lnTo>
                <a:lnTo>
                  <a:pt x="1597151" y="0"/>
                </a:lnTo>
                <a:lnTo>
                  <a:pt x="1600199" y="3047"/>
                </a:lnTo>
                <a:lnTo>
                  <a:pt x="1600199" y="34747"/>
                </a:lnTo>
                <a:lnTo>
                  <a:pt x="1661159" y="3047"/>
                </a:lnTo>
                <a:close/>
              </a:path>
              <a:path w="1661159" h="42671">
                <a:moveTo>
                  <a:pt x="1600199" y="34747"/>
                </a:moveTo>
                <a:lnTo>
                  <a:pt x="1600199" y="3047"/>
                </a:lnTo>
                <a:lnTo>
                  <a:pt x="1597151" y="9143"/>
                </a:lnTo>
                <a:lnTo>
                  <a:pt x="1584959" y="9143"/>
                </a:lnTo>
                <a:lnTo>
                  <a:pt x="1584959" y="42671"/>
                </a:lnTo>
                <a:lnTo>
                  <a:pt x="1600199" y="347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10050" y="2767583"/>
            <a:ext cx="798575" cy="42671"/>
          </a:xfrm>
          <a:custGeom>
            <a:avLst/>
            <a:gdLst/>
            <a:ahLst/>
            <a:cxnLst/>
            <a:rect l="l" t="t" r="r" b="b"/>
            <a:pathLst>
              <a:path w="798575" h="42671">
                <a:moveTo>
                  <a:pt x="740663" y="3047"/>
                </a:moveTo>
                <a:lnTo>
                  <a:pt x="734567" y="0"/>
                </a:lnTo>
                <a:lnTo>
                  <a:pt x="6095" y="0"/>
                </a:lnTo>
                <a:lnTo>
                  <a:pt x="0" y="3047"/>
                </a:lnTo>
                <a:lnTo>
                  <a:pt x="6095" y="9143"/>
                </a:lnTo>
                <a:lnTo>
                  <a:pt x="734567" y="9143"/>
                </a:lnTo>
                <a:lnTo>
                  <a:pt x="740663" y="3047"/>
                </a:lnTo>
                <a:close/>
              </a:path>
              <a:path w="798575" h="42671">
                <a:moveTo>
                  <a:pt x="798575" y="3047"/>
                </a:moveTo>
                <a:lnTo>
                  <a:pt x="722375" y="-33527"/>
                </a:lnTo>
                <a:lnTo>
                  <a:pt x="722375" y="0"/>
                </a:lnTo>
                <a:lnTo>
                  <a:pt x="734567" y="0"/>
                </a:lnTo>
                <a:lnTo>
                  <a:pt x="740663" y="3047"/>
                </a:lnTo>
                <a:lnTo>
                  <a:pt x="740663" y="33162"/>
                </a:lnTo>
                <a:lnTo>
                  <a:pt x="798575" y="3047"/>
                </a:lnTo>
                <a:close/>
              </a:path>
              <a:path w="798575" h="42671">
                <a:moveTo>
                  <a:pt x="740663" y="33162"/>
                </a:moveTo>
                <a:lnTo>
                  <a:pt x="740663" y="3047"/>
                </a:lnTo>
                <a:lnTo>
                  <a:pt x="734567" y="9143"/>
                </a:lnTo>
                <a:lnTo>
                  <a:pt x="722375" y="9143"/>
                </a:lnTo>
                <a:lnTo>
                  <a:pt x="722375" y="42671"/>
                </a:lnTo>
                <a:lnTo>
                  <a:pt x="740663" y="33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726057" y="3060191"/>
            <a:ext cx="76199" cy="798575"/>
          </a:xfrm>
          <a:custGeom>
            <a:avLst/>
            <a:gdLst/>
            <a:ahLst/>
            <a:cxnLst/>
            <a:rect l="l" t="t" r="r" b="b"/>
            <a:pathLst>
              <a:path w="76199" h="798575">
                <a:moveTo>
                  <a:pt x="76199" y="76199"/>
                </a:moveTo>
                <a:lnTo>
                  <a:pt x="39623" y="0"/>
                </a:lnTo>
                <a:lnTo>
                  <a:pt x="0" y="76199"/>
                </a:lnTo>
                <a:lnTo>
                  <a:pt x="33527" y="76199"/>
                </a:lnTo>
                <a:lnTo>
                  <a:pt x="33527" y="64007"/>
                </a:lnTo>
                <a:lnTo>
                  <a:pt x="39623" y="57911"/>
                </a:lnTo>
                <a:lnTo>
                  <a:pt x="42671" y="64007"/>
                </a:lnTo>
                <a:lnTo>
                  <a:pt x="42671" y="76199"/>
                </a:lnTo>
                <a:lnTo>
                  <a:pt x="76199" y="76199"/>
                </a:lnTo>
                <a:close/>
              </a:path>
              <a:path w="76199" h="798575">
                <a:moveTo>
                  <a:pt x="42671" y="76199"/>
                </a:moveTo>
                <a:lnTo>
                  <a:pt x="42671" y="64007"/>
                </a:lnTo>
                <a:lnTo>
                  <a:pt x="39623" y="57911"/>
                </a:lnTo>
                <a:lnTo>
                  <a:pt x="33527" y="64007"/>
                </a:lnTo>
                <a:lnTo>
                  <a:pt x="33527" y="76199"/>
                </a:lnTo>
                <a:lnTo>
                  <a:pt x="42671" y="76199"/>
                </a:lnTo>
                <a:close/>
              </a:path>
              <a:path w="76199" h="798575">
                <a:moveTo>
                  <a:pt x="42671" y="792479"/>
                </a:moveTo>
                <a:lnTo>
                  <a:pt x="42671" y="76199"/>
                </a:lnTo>
                <a:lnTo>
                  <a:pt x="33527" y="76199"/>
                </a:lnTo>
                <a:lnTo>
                  <a:pt x="33527" y="792479"/>
                </a:lnTo>
                <a:lnTo>
                  <a:pt x="39623" y="798575"/>
                </a:lnTo>
                <a:lnTo>
                  <a:pt x="42671" y="792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46753" y="3060191"/>
            <a:ext cx="76199" cy="798575"/>
          </a:xfrm>
          <a:custGeom>
            <a:avLst/>
            <a:gdLst/>
            <a:ahLst/>
            <a:cxnLst/>
            <a:rect l="l" t="t" r="r" b="b"/>
            <a:pathLst>
              <a:path w="76199" h="798575">
                <a:moveTo>
                  <a:pt x="76199" y="76199"/>
                </a:moveTo>
                <a:lnTo>
                  <a:pt x="36575" y="0"/>
                </a:lnTo>
                <a:lnTo>
                  <a:pt x="0" y="76199"/>
                </a:lnTo>
                <a:lnTo>
                  <a:pt x="33527" y="76199"/>
                </a:lnTo>
                <a:lnTo>
                  <a:pt x="33527" y="64007"/>
                </a:lnTo>
                <a:lnTo>
                  <a:pt x="36575" y="57911"/>
                </a:lnTo>
                <a:lnTo>
                  <a:pt x="42671" y="64007"/>
                </a:lnTo>
                <a:lnTo>
                  <a:pt x="42671" y="76199"/>
                </a:lnTo>
                <a:lnTo>
                  <a:pt x="76199" y="76199"/>
                </a:lnTo>
                <a:close/>
              </a:path>
              <a:path w="76199" h="798575">
                <a:moveTo>
                  <a:pt x="42671" y="76199"/>
                </a:moveTo>
                <a:lnTo>
                  <a:pt x="42671" y="64007"/>
                </a:lnTo>
                <a:lnTo>
                  <a:pt x="36575" y="57911"/>
                </a:lnTo>
                <a:lnTo>
                  <a:pt x="33527" y="64007"/>
                </a:lnTo>
                <a:lnTo>
                  <a:pt x="33527" y="76199"/>
                </a:lnTo>
                <a:lnTo>
                  <a:pt x="42671" y="76199"/>
                </a:lnTo>
                <a:close/>
              </a:path>
              <a:path w="76199" h="798575">
                <a:moveTo>
                  <a:pt x="42671" y="792479"/>
                </a:moveTo>
                <a:lnTo>
                  <a:pt x="42671" y="76199"/>
                </a:lnTo>
                <a:lnTo>
                  <a:pt x="33527" y="76199"/>
                </a:lnTo>
                <a:lnTo>
                  <a:pt x="33527" y="792479"/>
                </a:lnTo>
                <a:lnTo>
                  <a:pt x="36575" y="798575"/>
                </a:lnTo>
                <a:lnTo>
                  <a:pt x="42671" y="7924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247279" y="2547114"/>
            <a:ext cx="15240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38096" y="2693418"/>
            <a:ext cx="15240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75212" y="2547114"/>
            <a:ext cx="15240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31623" y="3629155"/>
            <a:ext cx="19431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13961" y="3629155"/>
            <a:ext cx="19431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10831" y="1889761"/>
            <a:ext cx="52451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8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2343" y="1877569"/>
            <a:ext cx="43307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31569" y="3566159"/>
            <a:ext cx="573023" cy="426719"/>
          </a:xfrm>
          <a:custGeom>
            <a:avLst/>
            <a:gdLst/>
            <a:ahLst/>
            <a:cxnLst/>
            <a:rect l="l" t="t" r="r" b="b"/>
            <a:pathLst>
              <a:path w="573023" h="426719">
                <a:moveTo>
                  <a:pt x="286511" y="0"/>
                </a:moveTo>
                <a:lnTo>
                  <a:pt x="239975" y="2764"/>
                </a:lnTo>
                <a:lnTo>
                  <a:pt x="195852" y="10777"/>
                </a:lnTo>
                <a:lnTo>
                  <a:pt x="154728" y="23618"/>
                </a:lnTo>
                <a:lnTo>
                  <a:pt x="117189" y="40867"/>
                </a:lnTo>
                <a:lnTo>
                  <a:pt x="83819" y="62102"/>
                </a:lnTo>
                <a:lnTo>
                  <a:pt x="42864" y="100511"/>
                </a:lnTo>
                <a:lnTo>
                  <a:pt x="14581" y="145523"/>
                </a:lnTo>
                <a:lnTo>
                  <a:pt x="947" y="195720"/>
                </a:lnTo>
                <a:lnTo>
                  <a:pt x="0" y="213359"/>
                </a:lnTo>
                <a:lnTo>
                  <a:pt x="947" y="230999"/>
                </a:lnTo>
                <a:lnTo>
                  <a:pt x="14581" y="281196"/>
                </a:lnTo>
                <a:lnTo>
                  <a:pt x="42864" y="326208"/>
                </a:lnTo>
                <a:lnTo>
                  <a:pt x="83819" y="364616"/>
                </a:lnTo>
                <a:lnTo>
                  <a:pt x="117189" y="385852"/>
                </a:lnTo>
                <a:lnTo>
                  <a:pt x="154728" y="403101"/>
                </a:lnTo>
                <a:lnTo>
                  <a:pt x="195852" y="415942"/>
                </a:lnTo>
                <a:lnTo>
                  <a:pt x="239975" y="423955"/>
                </a:lnTo>
                <a:lnTo>
                  <a:pt x="286511" y="426719"/>
                </a:lnTo>
                <a:lnTo>
                  <a:pt x="310045" y="426020"/>
                </a:lnTo>
                <a:lnTo>
                  <a:pt x="355448" y="420578"/>
                </a:lnTo>
                <a:lnTo>
                  <a:pt x="398144" y="410098"/>
                </a:lnTo>
                <a:lnTo>
                  <a:pt x="437549" y="395001"/>
                </a:lnTo>
                <a:lnTo>
                  <a:pt x="473077" y="375706"/>
                </a:lnTo>
                <a:lnTo>
                  <a:pt x="504142" y="352635"/>
                </a:lnTo>
                <a:lnTo>
                  <a:pt x="541093" y="311868"/>
                </a:lnTo>
                <a:lnTo>
                  <a:pt x="564712" y="264969"/>
                </a:lnTo>
                <a:lnTo>
                  <a:pt x="573023" y="213359"/>
                </a:lnTo>
                <a:lnTo>
                  <a:pt x="572076" y="195720"/>
                </a:lnTo>
                <a:lnTo>
                  <a:pt x="558442" y="145523"/>
                </a:lnTo>
                <a:lnTo>
                  <a:pt x="530159" y="100511"/>
                </a:lnTo>
                <a:lnTo>
                  <a:pt x="489203" y="62102"/>
                </a:lnTo>
                <a:lnTo>
                  <a:pt x="455834" y="40867"/>
                </a:lnTo>
                <a:lnTo>
                  <a:pt x="418295" y="23618"/>
                </a:lnTo>
                <a:lnTo>
                  <a:pt x="377171" y="10777"/>
                </a:lnTo>
                <a:lnTo>
                  <a:pt x="333048" y="2764"/>
                </a:lnTo>
                <a:lnTo>
                  <a:pt x="286511" y="0"/>
                </a:lnTo>
                <a:close/>
              </a:path>
            </a:pathLst>
          </a:custGeom>
          <a:ln w="317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133977" y="3566159"/>
            <a:ext cx="569975" cy="426719"/>
          </a:xfrm>
          <a:custGeom>
            <a:avLst/>
            <a:gdLst/>
            <a:ahLst/>
            <a:cxnLst/>
            <a:rect l="l" t="t" r="r" b="b"/>
            <a:pathLst>
              <a:path w="569975" h="426719">
                <a:moveTo>
                  <a:pt x="286511" y="0"/>
                </a:moveTo>
                <a:lnTo>
                  <a:pt x="239975" y="2764"/>
                </a:lnTo>
                <a:lnTo>
                  <a:pt x="195852" y="10777"/>
                </a:lnTo>
                <a:lnTo>
                  <a:pt x="154728" y="23618"/>
                </a:lnTo>
                <a:lnTo>
                  <a:pt x="117189" y="40867"/>
                </a:lnTo>
                <a:lnTo>
                  <a:pt x="83819" y="62102"/>
                </a:lnTo>
                <a:lnTo>
                  <a:pt x="42864" y="100511"/>
                </a:lnTo>
                <a:lnTo>
                  <a:pt x="14581" y="145523"/>
                </a:lnTo>
                <a:lnTo>
                  <a:pt x="947" y="195720"/>
                </a:lnTo>
                <a:lnTo>
                  <a:pt x="0" y="213359"/>
                </a:lnTo>
                <a:lnTo>
                  <a:pt x="947" y="230999"/>
                </a:lnTo>
                <a:lnTo>
                  <a:pt x="14581" y="281196"/>
                </a:lnTo>
                <a:lnTo>
                  <a:pt x="42864" y="326208"/>
                </a:lnTo>
                <a:lnTo>
                  <a:pt x="83819" y="364616"/>
                </a:lnTo>
                <a:lnTo>
                  <a:pt x="117189" y="385852"/>
                </a:lnTo>
                <a:lnTo>
                  <a:pt x="154728" y="403101"/>
                </a:lnTo>
                <a:lnTo>
                  <a:pt x="195852" y="415942"/>
                </a:lnTo>
                <a:lnTo>
                  <a:pt x="239975" y="423955"/>
                </a:lnTo>
                <a:lnTo>
                  <a:pt x="286511" y="426719"/>
                </a:lnTo>
                <a:lnTo>
                  <a:pt x="309610" y="426020"/>
                </a:lnTo>
                <a:lnTo>
                  <a:pt x="354272" y="420578"/>
                </a:lnTo>
                <a:lnTo>
                  <a:pt x="396382" y="410098"/>
                </a:lnTo>
                <a:lnTo>
                  <a:pt x="435338" y="395001"/>
                </a:lnTo>
                <a:lnTo>
                  <a:pt x="470536" y="375706"/>
                </a:lnTo>
                <a:lnTo>
                  <a:pt x="501371" y="352635"/>
                </a:lnTo>
                <a:lnTo>
                  <a:pt x="538127" y="311868"/>
                </a:lnTo>
                <a:lnTo>
                  <a:pt x="561674" y="264969"/>
                </a:lnTo>
                <a:lnTo>
                  <a:pt x="569975" y="213359"/>
                </a:lnTo>
                <a:lnTo>
                  <a:pt x="569028" y="195720"/>
                </a:lnTo>
                <a:lnTo>
                  <a:pt x="555418" y="145523"/>
                </a:lnTo>
                <a:lnTo>
                  <a:pt x="527242" y="100511"/>
                </a:lnTo>
                <a:lnTo>
                  <a:pt x="486536" y="62102"/>
                </a:lnTo>
                <a:lnTo>
                  <a:pt x="453444" y="40867"/>
                </a:lnTo>
                <a:lnTo>
                  <a:pt x="416292" y="23618"/>
                </a:lnTo>
                <a:lnTo>
                  <a:pt x="375684" y="10777"/>
                </a:lnTo>
                <a:lnTo>
                  <a:pt x="332222" y="2764"/>
                </a:lnTo>
                <a:lnTo>
                  <a:pt x="286511" y="0"/>
                </a:lnTo>
                <a:close/>
              </a:path>
            </a:pathLst>
          </a:custGeom>
          <a:ln w="317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284476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439610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Simetrik </a:t>
            </a:r>
            <a:r>
              <a:rPr lang="tr-TR" sz="1900" b="1" spc="15" dirty="0" err="1" smtClean="0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: Benzerliği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88829" y="1780032"/>
            <a:ext cx="6979919" cy="2142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36967" y="2842770"/>
            <a:ext cx="19431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38512" y="2842770"/>
            <a:ext cx="19431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9639" y="4701035"/>
            <a:ext cx="6056028" cy="15156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Güçlü bir anahtarla Güvenli bir sistemdir, sadece Alice ve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Bob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anahtarının bir kopyasına sahiptir.</a:t>
            </a:r>
          </a:p>
          <a:p>
            <a:pPr marL="12700">
              <a:lnSpc>
                <a:spcPct val="100000"/>
              </a:lnSpc>
            </a:pPr>
            <a:endParaRPr sz="650" dirty="0" smtClean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lice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kendi anahtarıyla mesajı güvenli bir şekilde şifreler (kilitler)</a:t>
            </a:r>
          </a:p>
          <a:p>
            <a:pPr marL="12065">
              <a:lnSpc>
                <a:spcPct val="100000"/>
              </a:lnSpc>
              <a:buClr>
                <a:srgbClr val="5C83BE"/>
              </a:buClr>
              <a:buSzPct val="118750"/>
              <a:tabLst>
                <a:tab pos="207645" algn="l"/>
              </a:tabLst>
            </a:pPr>
            <a:endParaRPr sz="600" dirty="0" smtClean="0"/>
          </a:p>
          <a:p>
            <a:pPr marL="207645" indent="-195580"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Bob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kendi anahtarıyla mesajı güvenli bir şekilde deşifreler (açar)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53915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0179" y="2813623"/>
            <a:ext cx="1328927" cy="694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35926" y="1215645"/>
            <a:ext cx="7650480" cy="14033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gibi simetrik algoritmalar oldukça güvenli, hızlı ve yayındır fakat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Anahtar dağıtım sorunu: gizli anahtar güvenli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taşınmalıdır</a:t>
            </a:r>
            <a:endParaRPr lang="tr-TR" sz="1600" spc="5" dirty="0">
              <a:solidFill>
                <a:srgbClr val="232021"/>
              </a:solidFill>
              <a:latin typeface="Arial"/>
              <a:cs typeface="Arial"/>
            </a:endParaRP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Anahtar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sayısı: Bir ağda, kullanıcıların her çift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için bir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tek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anahtar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gerektirmektedir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6614" y="3033778"/>
            <a:ext cx="2961640" cy="2552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i="1" dirty="0" smtClean="0">
                <a:solidFill>
                  <a:srgbClr val="232021"/>
                </a:solidFill>
                <a:latin typeface="Arial"/>
                <a:cs typeface="Arial"/>
              </a:rPr>
              <a:t>ağdaki n tane kullanıcı için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3541" y="3034413"/>
            <a:ext cx="5186159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10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ane anahtar gereklidir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 kullanıcı (n-1)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anahrarı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saklar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5926" y="5940049"/>
            <a:ext cx="7555230" cy="905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Alice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ya da </a:t>
            </a:r>
            <a:r>
              <a:rPr lang="tr-TR" sz="1600" spc="5" dirty="0" err="1">
                <a:solidFill>
                  <a:srgbClr val="232021"/>
                </a:solidFill>
                <a:latin typeface="Arial"/>
                <a:cs typeface="Arial"/>
              </a:rPr>
              <a:t>Bob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, birbirlerine hile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yapabilirsiniz çünkü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ikisindede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aynı tuşları var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Alice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 on-</a:t>
            </a:r>
            <a:r>
              <a:rPr lang="tr-TR" sz="1600" spc="-20" dirty="0" err="1" smtClean="0">
                <a:solidFill>
                  <a:srgbClr val="232021"/>
                </a:solidFill>
                <a:latin typeface="Arial"/>
                <a:cs typeface="Arial"/>
              </a:rPr>
              <a:t>line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 olarak Bob’dan 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bir TV </a:t>
            </a:r>
            <a:r>
              <a:rPr lang="tr-TR" sz="1600" spc="-20" dirty="0" err="1" smtClean="0">
                <a:solidFill>
                  <a:srgbClr val="232021"/>
                </a:solidFill>
                <a:latin typeface="Arial"/>
                <a:cs typeface="Arial"/>
              </a:rPr>
              <a:t>şipariş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 etiğini 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(onun sipariş uydurma olabilir)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asla iddia edemez.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Bunu 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önlemek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için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 "</a:t>
            </a:r>
            <a:r>
              <a:rPr lang="tr-TR" sz="1600" spc="-20" dirty="0" err="1">
                <a:solidFill>
                  <a:srgbClr val="232021"/>
                </a:solidFill>
                <a:latin typeface="Arial"/>
                <a:cs typeface="Arial"/>
              </a:rPr>
              <a:t>Non-repudiation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":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kullanılabilir.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5337" y="616205"/>
            <a:ext cx="5064125" cy="351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15" dirty="0">
                <a:solidFill>
                  <a:srgbClr val="232021"/>
                </a:solidFill>
                <a:latin typeface="Arial"/>
                <a:cs typeface="Arial"/>
              </a:rPr>
              <a:t>Simetrik </a:t>
            </a:r>
            <a:r>
              <a:rPr lang="tr-TR" sz="1900" b="1" spc="15" dirty="0" err="1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1900" b="1" spc="15" dirty="0">
                <a:solidFill>
                  <a:srgbClr val="232021"/>
                </a:solidFill>
                <a:latin typeface="Arial"/>
                <a:cs typeface="Arial"/>
              </a:rPr>
              <a:t>: Eksiklikleri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14777" y="3511295"/>
            <a:ext cx="2304287" cy="2017775"/>
          </a:xfrm>
          <a:custGeom>
            <a:avLst/>
            <a:gdLst/>
            <a:ahLst/>
            <a:cxnLst/>
            <a:rect l="l" t="t" r="r" b="b"/>
            <a:pathLst>
              <a:path w="2304287" h="2017775">
                <a:moveTo>
                  <a:pt x="576071" y="0"/>
                </a:moveTo>
                <a:lnTo>
                  <a:pt x="0" y="1008887"/>
                </a:lnTo>
                <a:lnTo>
                  <a:pt x="576071" y="2017775"/>
                </a:lnTo>
                <a:lnTo>
                  <a:pt x="1728215" y="2017775"/>
                </a:lnTo>
                <a:lnTo>
                  <a:pt x="2304287" y="1008887"/>
                </a:lnTo>
                <a:lnTo>
                  <a:pt x="1728215" y="0"/>
                </a:lnTo>
                <a:lnTo>
                  <a:pt x="576071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90850" y="3511295"/>
            <a:ext cx="1149095" cy="2017775"/>
          </a:xfrm>
          <a:custGeom>
            <a:avLst/>
            <a:gdLst/>
            <a:ahLst/>
            <a:cxnLst/>
            <a:rect l="l" t="t" r="r" b="b"/>
            <a:pathLst>
              <a:path w="1149095" h="2017775">
                <a:moveTo>
                  <a:pt x="0" y="0"/>
                </a:moveTo>
                <a:lnTo>
                  <a:pt x="1149095" y="2017775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14777" y="4520183"/>
            <a:ext cx="2304287" cy="0"/>
          </a:xfrm>
          <a:custGeom>
            <a:avLst/>
            <a:gdLst/>
            <a:ahLst/>
            <a:cxnLst/>
            <a:rect l="l" t="t" r="r" b="b"/>
            <a:pathLst>
              <a:path w="2304287">
                <a:moveTo>
                  <a:pt x="0" y="0"/>
                </a:moveTo>
                <a:lnTo>
                  <a:pt x="2304287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90850" y="3511295"/>
            <a:ext cx="1149095" cy="2017775"/>
          </a:xfrm>
          <a:custGeom>
            <a:avLst/>
            <a:gdLst/>
            <a:ahLst/>
            <a:cxnLst/>
            <a:rect l="l" t="t" r="r" b="b"/>
            <a:pathLst>
              <a:path w="1149095" h="2017775">
                <a:moveTo>
                  <a:pt x="0" y="2017775"/>
                </a:moveTo>
                <a:lnTo>
                  <a:pt x="1149095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490850" y="3511295"/>
            <a:ext cx="1728215" cy="1008887"/>
          </a:xfrm>
          <a:custGeom>
            <a:avLst/>
            <a:gdLst/>
            <a:ahLst/>
            <a:cxnLst/>
            <a:rect l="l" t="t" r="r" b="b"/>
            <a:pathLst>
              <a:path w="1728215" h="1008887">
                <a:moveTo>
                  <a:pt x="0" y="0"/>
                </a:moveTo>
                <a:lnTo>
                  <a:pt x="1728215" y="100888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14777" y="4520183"/>
            <a:ext cx="1725167" cy="1008887"/>
          </a:xfrm>
          <a:custGeom>
            <a:avLst/>
            <a:gdLst/>
            <a:ahLst/>
            <a:cxnLst/>
            <a:rect l="l" t="t" r="r" b="b"/>
            <a:pathLst>
              <a:path w="1725167" h="1008887">
                <a:moveTo>
                  <a:pt x="0" y="0"/>
                </a:moveTo>
                <a:lnTo>
                  <a:pt x="1725167" y="1008887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14777" y="3511295"/>
            <a:ext cx="1725167" cy="1008887"/>
          </a:xfrm>
          <a:custGeom>
            <a:avLst/>
            <a:gdLst/>
            <a:ahLst/>
            <a:cxnLst/>
            <a:rect l="l" t="t" r="r" b="b"/>
            <a:pathLst>
              <a:path w="1725167" h="1008887">
                <a:moveTo>
                  <a:pt x="0" y="1008887"/>
                </a:moveTo>
                <a:lnTo>
                  <a:pt x="1725167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90850" y="4520183"/>
            <a:ext cx="1728215" cy="1008887"/>
          </a:xfrm>
          <a:custGeom>
            <a:avLst/>
            <a:gdLst/>
            <a:ahLst/>
            <a:cxnLst/>
            <a:rect l="l" t="t" r="r" b="b"/>
            <a:pathLst>
              <a:path w="1728215" h="1008887">
                <a:moveTo>
                  <a:pt x="0" y="1008887"/>
                </a:moveTo>
                <a:lnTo>
                  <a:pt x="1728215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0850" y="3511295"/>
            <a:ext cx="0" cy="2017775"/>
          </a:xfrm>
          <a:custGeom>
            <a:avLst/>
            <a:gdLst/>
            <a:ahLst/>
            <a:cxnLst/>
            <a:rect l="l" t="t" r="r" b="b"/>
            <a:pathLst>
              <a:path h="2017775">
                <a:moveTo>
                  <a:pt x="0" y="2017775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639945" y="3511295"/>
            <a:ext cx="0" cy="2017775"/>
          </a:xfrm>
          <a:custGeom>
            <a:avLst/>
            <a:gdLst/>
            <a:ahLst/>
            <a:cxnLst/>
            <a:rect l="l" t="t" r="r" b="b"/>
            <a:pathLst>
              <a:path h="2017775">
                <a:moveTo>
                  <a:pt x="0" y="2017775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71709" y="4824983"/>
            <a:ext cx="377951" cy="0"/>
          </a:xfrm>
          <a:custGeom>
            <a:avLst/>
            <a:gdLst/>
            <a:ahLst/>
            <a:cxnLst/>
            <a:rect l="l" t="t" r="r" b="b"/>
            <a:pathLst>
              <a:path w="377951">
                <a:moveTo>
                  <a:pt x="0" y="0"/>
                </a:moveTo>
                <a:lnTo>
                  <a:pt x="377951" y="0"/>
                </a:lnTo>
              </a:path>
            </a:pathLst>
          </a:custGeom>
          <a:ln w="10290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674254" y="3579371"/>
            <a:ext cx="2529446" cy="13709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480">
              <a:lnSpc>
                <a:spcPct val="100000"/>
              </a:lnSpc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xa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889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6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kullanıcı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düğüm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12"/>
              </a:spcBef>
            </a:pPr>
            <a:endParaRPr sz="5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>
              <a:lnSpc>
                <a:spcPct val="100000"/>
              </a:lnSpc>
            </a:pPr>
            <a:r>
              <a:rPr sz="2925" baseline="341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6</a:t>
            </a:r>
            <a:r>
              <a:rPr sz="2925" spc="-434" baseline="341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925" spc="0" baseline="34188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r>
              <a:rPr sz="2925" spc="-457" baseline="341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925" spc="0" baseline="341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5</a:t>
            </a:r>
            <a:r>
              <a:rPr sz="2925" spc="104" baseline="341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950" spc="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1950" spc="-24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9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19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5</a:t>
            </a:r>
            <a:r>
              <a:rPr sz="1950" spc="19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lang="tr-TR" sz="2400" spc="15" baseline="1736" dirty="0" err="1" smtClean="0">
                <a:solidFill>
                  <a:srgbClr val="232021"/>
                </a:solidFill>
                <a:latin typeface="Arial"/>
                <a:cs typeface="Arial"/>
              </a:rPr>
              <a:t>anahar</a:t>
            </a:r>
            <a:r>
              <a:rPr sz="2400" spc="30" baseline="1736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400" spc="-15" baseline="1736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400" spc="-15" baseline="1736" dirty="0" smtClean="0">
                <a:solidFill>
                  <a:srgbClr val="232021"/>
                </a:solidFill>
                <a:latin typeface="Arial"/>
                <a:cs typeface="Arial"/>
              </a:rPr>
              <a:t>kenar</a:t>
            </a:r>
            <a:r>
              <a:rPr sz="2400" spc="0" baseline="1736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400" baseline="1736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93127" y="4833370"/>
            <a:ext cx="149860" cy="3092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5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endParaRPr sz="195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9285706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5799" y="2855978"/>
            <a:ext cx="616013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Simetrik </a:t>
            </a:r>
            <a:r>
              <a:rPr lang="tr-TR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Kriptografiyi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 Gözden Geçirme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2000" b="1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 İlkeleri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Anahtarlı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Kriptografinin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Pratik Yönleri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Önemli Genel Anahtar Algoritmalar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 Algoritmaları İçin Temel Sayılar Teorisi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37609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50130" y="3636264"/>
            <a:ext cx="1255775" cy="1584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80169" y="1713993"/>
            <a:ext cx="3690731" cy="15532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Yeni mantık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44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>
              <a:lnSpc>
                <a:spcPct val="100000"/>
              </a:lnSpc>
            </a:pPr>
            <a:r>
              <a:rPr lang="tr-TR" sz="1600" dirty="0" smtClean="0">
                <a:latin typeface="Arial"/>
                <a:cs typeface="Arial"/>
              </a:rPr>
              <a:t>Eski </a:t>
            </a:r>
            <a:r>
              <a:rPr lang="tr-TR" sz="1600" dirty="0" err="1" smtClean="0">
                <a:latin typeface="Arial"/>
                <a:cs typeface="Arial"/>
              </a:rPr>
              <a:t>mailbox</a:t>
            </a:r>
            <a:r>
              <a:rPr lang="tr-TR" sz="1600" dirty="0" smtClean="0">
                <a:latin typeface="Arial"/>
                <a:cs typeface="Arial"/>
              </a:rPr>
              <a:t> kutuları mantığına dayanır.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400"/>
              </a:lnSpc>
              <a:spcBef>
                <a:spcPts val="40"/>
              </a:spcBef>
            </a:pPr>
            <a:endParaRPr sz="1400" dirty="0"/>
          </a:p>
          <a:p>
            <a:pPr marL="927100">
              <a:lnSpc>
                <a:spcPct val="100000"/>
              </a:lnSpc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Herkes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mektup atabilir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0163" y="4063881"/>
            <a:ext cx="2687320" cy="553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11300"/>
              </a:lnSpc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Fakat sadece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doğru anahtara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sahip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olan açabilir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66909" y="1694688"/>
            <a:ext cx="4264148" cy="3206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35337" y="616205"/>
            <a:ext cx="485330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19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Kriptografinin</a:t>
            </a: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Mantığı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0831" y="5749548"/>
            <a:ext cx="7673975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1976 yılında 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Whitfield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Diffie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Martin 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Hellman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Ralph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Merkle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tarafından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böyle bir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algoritma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ilk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olarak yayınlandı,.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97017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492061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45" dirty="0">
                <a:solidFill>
                  <a:srgbClr val="232021"/>
                </a:solidFill>
                <a:latin typeface="Arial"/>
                <a:cs typeface="Arial"/>
              </a:rPr>
              <a:t>Asimetrik (Açık Anahtarlı) </a:t>
            </a:r>
            <a:r>
              <a:rPr lang="tr-TR" sz="1900" b="1" spc="-45" dirty="0" err="1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525017"/>
            <a:ext cx="244411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İlke: anahtar "Ayrılalım"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24593" y="2474978"/>
            <a:ext cx="229235" cy="375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4700" y="4489708"/>
            <a:ext cx="4349893" cy="7416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0" algn="ctr">
              <a:lnSpc>
                <a:spcPct val="100000"/>
              </a:lnSpc>
            </a:pPr>
            <a:r>
              <a:rPr lang="tr-TR" sz="2400" spc="5" dirty="0">
                <a:solidFill>
                  <a:srgbClr val="2F9849"/>
                </a:solidFill>
                <a:latin typeface="Arial"/>
                <a:cs typeface="Arial"/>
              </a:rPr>
              <a:t>Açık Anahtar </a:t>
            </a:r>
            <a:r>
              <a:rPr lang="tr-TR" sz="2400" spc="5" dirty="0" smtClean="0">
                <a:solidFill>
                  <a:srgbClr val="2F9849"/>
                </a:solidFill>
                <a:latin typeface="Arial"/>
                <a:cs typeface="Arial"/>
              </a:rPr>
              <a:t>(</a:t>
            </a:r>
            <a:r>
              <a:rPr sz="2400" spc="5" dirty="0" smtClean="0">
                <a:solidFill>
                  <a:srgbClr val="2F9849"/>
                </a:solidFill>
                <a:latin typeface="Arial"/>
                <a:cs typeface="Arial"/>
              </a:rPr>
              <a:t>Pub</a:t>
            </a:r>
            <a:r>
              <a:rPr sz="2400" spc="-5" dirty="0" smtClean="0">
                <a:solidFill>
                  <a:srgbClr val="2F9849"/>
                </a:solidFill>
                <a:latin typeface="Arial"/>
                <a:cs typeface="Arial"/>
              </a:rPr>
              <a:t>li</a:t>
            </a:r>
            <a:r>
              <a:rPr sz="2400" spc="0" dirty="0" smtClean="0">
                <a:solidFill>
                  <a:srgbClr val="2F9849"/>
                </a:solidFill>
                <a:latin typeface="Arial"/>
                <a:cs typeface="Arial"/>
              </a:rPr>
              <a:t>c </a:t>
            </a:r>
            <a:r>
              <a:rPr sz="2400" spc="5" dirty="0" smtClean="0">
                <a:solidFill>
                  <a:srgbClr val="2F9849"/>
                </a:solidFill>
                <a:latin typeface="Arial"/>
                <a:cs typeface="Arial"/>
              </a:rPr>
              <a:t>Ke</a:t>
            </a:r>
            <a:r>
              <a:rPr sz="2400" spc="0" dirty="0" smtClean="0">
                <a:solidFill>
                  <a:srgbClr val="2F9849"/>
                </a:solidFill>
                <a:latin typeface="Arial"/>
                <a:cs typeface="Arial"/>
              </a:rPr>
              <a:t>y</a:t>
            </a:r>
            <a:r>
              <a:rPr lang="tr-TR" sz="2400" spc="0" dirty="0" smtClean="0">
                <a:solidFill>
                  <a:srgbClr val="2F9849"/>
                </a:solidFill>
                <a:latin typeface="Arial"/>
                <a:cs typeface="Arial"/>
              </a:rPr>
              <a:t>)</a:t>
            </a:r>
            <a:r>
              <a:rPr sz="2400" spc="-20" dirty="0" smtClean="0">
                <a:solidFill>
                  <a:srgbClr val="2F9849"/>
                </a:solidFill>
                <a:latin typeface="Arial"/>
                <a:cs typeface="Arial"/>
              </a:rPr>
              <a:t> </a:t>
            </a:r>
            <a:r>
              <a:rPr sz="2400" spc="-10" dirty="0" smtClean="0">
                <a:solidFill>
                  <a:srgbClr val="2F9849"/>
                </a:solidFill>
                <a:latin typeface="Arial"/>
                <a:cs typeface="Arial"/>
              </a:rPr>
              <a:t>(</a:t>
            </a:r>
            <a:r>
              <a:rPr sz="2400" i="1" spc="5" dirty="0" smtClean="0">
                <a:solidFill>
                  <a:srgbClr val="2F9849"/>
                </a:solidFill>
                <a:latin typeface="Arial"/>
                <a:cs typeface="Arial"/>
              </a:rPr>
              <a:t>K</a:t>
            </a:r>
            <a:r>
              <a:rPr sz="2400" i="1" spc="-15" baseline="-20833" dirty="0" smtClean="0">
                <a:solidFill>
                  <a:srgbClr val="2F9849"/>
                </a:solidFill>
                <a:latin typeface="Arial"/>
                <a:cs typeface="Arial"/>
              </a:rPr>
              <a:t>pub</a:t>
            </a:r>
            <a:r>
              <a:rPr sz="2400" spc="0" dirty="0" smtClean="0">
                <a:solidFill>
                  <a:srgbClr val="2F9849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L="0" algn="ctr">
              <a:lnSpc>
                <a:spcPct val="100000"/>
              </a:lnSpc>
            </a:pPr>
            <a:r>
              <a:rPr sz="24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400" spc="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24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51500" y="4489708"/>
            <a:ext cx="4572000" cy="7416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tr-TR" sz="2400" spc="5" dirty="0">
                <a:solidFill>
                  <a:srgbClr val="EB5C25"/>
                </a:solidFill>
                <a:latin typeface="Arial"/>
                <a:cs typeface="Arial"/>
              </a:rPr>
              <a:t>Özel </a:t>
            </a:r>
            <a:r>
              <a:rPr lang="tr-TR" sz="2400" spc="5" dirty="0" smtClean="0">
                <a:solidFill>
                  <a:srgbClr val="EB5C25"/>
                </a:solidFill>
                <a:latin typeface="Arial"/>
                <a:cs typeface="Arial"/>
              </a:rPr>
              <a:t>Anahtar(</a:t>
            </a:r>
            <a:r>
              <a:rPr lang="tr-TR" sz="2400" spc="5" dirty="0" err="1" smtClean="0">
                <a:solidFill>
                  <a:srgbClr val="EB5C25"/>
                </a:solidFill>
                <a:latin typeface="Arial"/>
                <a:cs typeface="Arial"/>
              </a:rPr>
              <a:t>Private</a:t>
            </a:r>
            <a:r>
              <a:rPr lang="tr-TR" sz="2400" spc="5" dirty="0" smtClean="0">
                <a:solidFill>
                  <a:srgbClr val="EB5C25"/>
                </a:solidFill>
                <a:latin typeface="Arial"/>
                <a:cs typeface="Arial"/>
              </a:rPr>
              <a:t> </a:t>
            </a:r>
            <a:r>
              <a:rPr lang="tr-TR" sz="2400" spc="5" dirty="0" err="1" smtClean="0">
                <a:solidFill>
                  <a:srgbClr val="EB5C25"/>
                </a:solidFill>
                <a:latin typeface="Arial"/>
                <a:cs typeface="Arial"/>
              </a:rPr>
              <a:t>Key</a:t>
            </a:r>
            <a:r>
              <a:rPr lang="tr-TR" sz="2400" spc="5" dirty="0" smtClean="0">
                <a:solidFill>
                  <a:srgbClr val="EB5C25"/>
                </a:solidFill>
                <a:latin typeface="Arial"/>
                <a:cs typeface="Arial"/>
              </a:rPr>
              <a:t>)</a:t>
            </a:r>
            <a:r>
              <a:rPr sz="2400" spc="-10" dirty="0" smtClean="0">
                <a:solidFill>
                  <a:srgbClr val="EB5C25"/>
                </a:solidFill>
                <a:latin typeface="Arial"/>
                <a:cs typeface="Arial"/>
              </a:rPr>
              <a:t>(</a:t>
            </a:r>
            <a:r>
              <a:rPr sz="2400" i="1" spc="5" dirty="0" err="1" smtClean="0">
                <a:solidFill>
                  <a:srgbClr val="EB5C25"/>
                </a:solidFill>
                <a:latin typeface="Arial"/>
                <a:cs typeface="Arial"/>
              </a:rPr>
              <a:t>K</a:t>
            </a:r>
            <a:r>
              <a:rPr sz="2400" i="1" spc="-15" baseline="-20833" dirty="0" err="1" smtClean="0">
                <a:solidFill>
                  <a:srgbClr val="EB5C25"/>
                </a:solidFill>
                <a:latin typeface="Arial"/>
                <a:cs typeface="Arial"/>
              </a:rPr>
              <a:t>pr</a:t>
            </a:r>
            <a:r>
              <a:rPr sz="2400" spc="0" dirty="0" smtClean="0">
                <a:solidFill>
                  <a:srgbClr val="EB5C25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  <a:p>
            <a:pPr marR="0" algn="ctr">
              <a:lnSpc>
                <a:spcPct val="100000"/>
              </a:lnSpc>
            </a:pPr>
            <a:r>
              <a:rPr sz="2400" spc="-10" dirty="0" smtClean="0">
                <a:solidFill>
                  <a:srgbClr val="232021"/>
                </a:solidFill>
                <a:latin typeface="Arial"/>
                <a:cs typeface="Arial"/>
              </a:rPr>
              <a:t>(D</a:t>
            </a:r>
            <a:r>
              <a:rPr sz="24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400" spc="-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24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02970" y="2974847"/>
            <a:ext cx="1520951" cy="1164335"/>
          </a:xfrm>
          <a:custGeom>
            <a:avLst/>
            <a:gdLst/>
            <a:ahLst/>
            <a:cxnLst/>
            <a:rect l="l" t="t" r="r" b="b"/>
            <a:pathLst>
              <a:path w="1520951" h="1164335">
                <a:moveTo>
                  <a:pt x="59749" y="1101092"/>
                </a:moveTo>
                <a:lnTo>
                  <a:pt x="42671" y="1078991"/>
                </a:lnTo>
                <a:lnTo>
                  <a:pt x="0" y="1164335"/>
                </a:lnTo>
                <a:lnTo>
                  <a:pt x="48767" y="1154897"/>
                </a:lnTo>
                <a:lnTo>
                  <a:pt x="48767" y="1109471"/>
                </a:lnTo>
                <a:lnTo>
                  <a:pt x="59749" y="1101092"/>
                </a:lnTo>
                <a:close/>
              </a:path>
              <a:path w="1520951" h="1164335">
                <a:moveTo>
                  <a:pt x="77265" y="1123760"/>
                </a:moveTo>
                <a:lnTo>
                  <a:pt x="59749" y="1101092"/>
                </a:lnTo>
                <a:lnTo>
                  <a:pt x="48767" y="1109471"/>
                </a:lnTo>
                <a:lnTo>
                  <a:pt x="64007" y="1133855"/>
                </a:lnTo>
                <a:lnTo>
                  <a:pt x="77265" y="1123760"/>
                </a:lnTo>
                <a:close/>
              </a:path>
              <a:path w="1520951" h="1164335">
                <a:moveTo>
                  <a:pt x="94487" y="1146047"/>
                </a:moveTo>
                <a:lnTo>
                  <a:pt x="77265" y="1123760"/>
                </a:lnTo>
                <a:lnTo>
                  <a:pt x="64007" y="1133855"/>
                </a:lnTo>
                <a:lnTo>
                  <a:pt x="48767" y="1109471"/>
                </a:lnTo>
                <a:lnTo>
                  <a:pt x="48767" y="1154897"/>
                </a:lnTo>
                <a:lnTo>
                  <a:pt x="94487" y="1146047"/>
                </a:lnTo>
                <a:close/>
              </a:path>
              <a:path w="1520951" h="1164335">
                <a:moveTo>
                  <a:pt x="1520951" y="24383"/>
                </a:moveTo>
                <a:lnTo>
                  <a:pt x="1502663" y="0"/>
                </a:lnTo>
                <a:lnTo>
                  <a:pt x="59749" y="1101092"/>
                </a:lnTo>
                <a:lnTo>
                  <a:pt x="77265" y="1123760"/>
                </a:lnTo>
                <a:lnTo>
                  <a:pt x="1520951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81706" y="2974847"/>
            <a:ext cx="1594103" cy="1237487"/>
          </a:xfrm>
          <a:custGeom>
            <a:avLst/>
            <a:gdLst/>
            <a:ahLst/>
            <a:cxnLst/>
            <a:rect l="l" t="t" r="r" b="b"/>
            <a:pathLst>
              <a:path w="1594103" h="1237487">
                <a:moveTo>
                  <a:pt x="1533452" y="1173420"/>
                </a:moveTo>
                <a:lnTo>
                  <a:pt x="18287" y="0"/>
                </a:lnTo>
                <a:lnTo>
                  <a:pt x="0" y="24383"/>
                </a:lnTo>
                <a:lnTo>
                  <a:pt x="1517855" y="1194523"/>
                </a:lnTo>
                <a:lnTo>
                  <a:pt x="1533452" y="1173420"/>
                </a:lnTo>
                <a:close/>
              </a:path>
              <a:path w="1594103" h="1237487">
                <a:moveTo>
                  <a:pt x="1545335" y="1228049"/>
                </a:moveTo>
                <a:lnTo>
                  <a:pt x="1545335" y="1182623"/>
                </a:lnTo>
                <a:lnTo>
                  <a:pt x="1530095" y="1203959"/>
                </a:lnTo>
                <a:lnTo>
                  <a:pt x="1517855" y="1194523"/>
                </a:lnTo>
                <a:lnTo>
                  <a:pt x="1499615" y="1219199"/>
                </a:lnTo>
                <a:lnTo>
                  <a:pt x="1545335" y="1228049"/>
                </a:lnTo>
                <a:close/>
              </a:path>
              <a:path w="1594103" h="1237487">
                <a:moveTo>
                  <a:pt x="1545335" y="1182623"/>
                </a:moveTo>
                <a:lnTo>
                  <a:pt x="1533452" y="1173420"/>
                </a:lnTo>
                <a:lnTo>
                  <a:pt x="1517855" y="1194523"/>
                </a:lnTo>
                <a:lnTo>
                  <a:pt x="1530095" y="1203959"/>
                </a:lnTo>
                <a:lnTo>
                  <a:pt x="1545335" y="1182623"/>
                </a:lnTo>
                <a:close/>
              </a:path>
              <a:path w="1594103" h="1237487">
                <a:moveTo>
                  <a:pt x="1594103" y="1237487"/>
                </a:moveTo>
                <a:lnTo>
                  <a:pt x="1551431" y="1149095"/>
                </a:lnTo>
                <a:lnTo>
                  <a:pt x="1533452" y="1173420"/>
                </a:lnTo>
                <a:lnTo>
                  <a:pt x="1545335" y="1182623"/>
                </a:lnTo>
                <a:lnTo>
                  <a:pt x="1545335" y="1228049"/>
                </a:lnTo>
                <a:lnTo>
                  <a:pt x="1594103" y="12374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56423" y="5944620"/>
            <a:ext cx="5894070" cy="2946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anahtar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üretimi sırasında, bir anahtar çifti 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Kpub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ve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Kpr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hesaplanır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432941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454596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45" dirty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1900" b="1" spc="-45" dirty="0" err="1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1900" b="1" spc="-45" dirty="0">
                <a:solidFill>
                  <a:srgbClr val="232021"/>
                </a:solidFill>
                <a:latin typeface="Arial"/>
                <a:cs typeface="Arial"/>
              </a:rPr>
              <a:t>: Benzetme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75469" y="2206752"/>
            <a:ext cx="8287511" cy="2249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97470" y="1520953"/>
            <a:ext cx="575423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açık anahtar </a:t>
            </a:r>
            <a:r>
              <a:rPr lang="tr-TR" spc="-5" dirty="0">
                <a:solidFill>
                  <a:srgbClr val="232021"/>
                </a:solidFill>
                <a:latin typeface="Arial"/>
                <a:cs typeface="Arial"/>
              </a:rPr>
              <a:t>ve özel </a:t>
            </a: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anahtarla Güvenlik sağlanır: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5926" y="5071367"/>
            <a:ext cx="7027545" cy="7016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mesajları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polar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mesajları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–gizli olmayan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açık anahtarla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F9849"/>
                </a:solidFill>
                <a:latin typeface="Arial"/>
                <a:cs typeface="Arial"/>
              </a:rPr>
              <a:t>K</a:t>
            </a:r>
            <a:r>
              <a:rPr sz="1650" i="1" spc="-22" baseline="-20202" dirty="0" smtClean="0">
                <a:solidFill>
                  <a:srgbClr val="2F9849"/>
                </a:solidFill>
                <a:latin typeface="Arial"/>
                <a:cs typeface="Arial"/>
              </a:rPr>
              <a:t>p</a:t>
            </a:r>
            <a:r>
              <a:rPr sz="1650" i="1" spc="7" baseline="-20202" dirty="0" smtClean="0">
                <a:solidFill>
                  <a:srgbClr val="2F9849"/>
                </a:solidFill>
                <a:latin typeface="Arial"/>
                <a:cs typeface="Arial"/>
              </a:rPr>
              <a:t>u</a:t>
            </a:r>
            <a:r>
              <a:rPr sz="1650" i="1" spc="0" baseline="-20202" dirty="0" smtClean="0">
                <a:solidFill>
                  <a:srgbClr val="2F9849"/>
                </a:solidFill>
                <a:latin typeface="Arial"/>
                <a:cs typeface="Arial"/>
              </a:rPr>
              <a:t>b</a:t>
            </a:r>
            <a:endParaRPr sz="1650" baseline="-20202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Sadece </a:t>
            </a:r>
            <a:r>
              <a:rPr lang="tr-TR" sz="1600" spc="-5" dirty="0" err="1" smtClean="0">
                <a:solidFill>
                  <a:srgbClr val="232021"/>
                </a:solidFill>
                <a:latin typeface="Arial"/>
                <a:cs typeface="Arial"/>
              </a:rPr>
              <a:t>bob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- </a:t>
            </a:r>
            <a:r>
              <a:rPr lang="tr-TR"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gizli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özel anahtarla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err="1" smtClean="0">
                <a:solidFill>
                  <a:srgbClr val="EB5C25"/>
                </a:solidFill>
                <a:latin typeface="Arial"/>
                <a:cs typeface="Arial"/>
              </a:rPr>
              <a:t>K</a:t>
            </a:r>
            <a:r>
              <a:rPr sz="1650" i="1" spc="7" baseline="-20202" dirty="0" err="1" smtClean="0">
                <a:solidFill>
                  <a:srgbClr val="EB5C25"/>
                </a:solidFill>
                <a:latin typeface="Arial"/>
                <a:cs typeface="Arial"/>
              </a:rPr>
              <a:t>p</a:t>
            </a:r>
            <a:r>
              <a:rPr sz="1650" i="1" spc="0" baseline="-20202" dirty="0" err="1" smtClean="0">
                <a:solidFill>
                  <a:srgbClr val="EB5C25"/>
                </a:solidFill>
                <a:latin typeface="Arial"/>
                <a:cs typeface="Arial"/>
              </a:rPr>
              <a:t>r</a:t>
            </a:r>
            <a:r>
              <a:rPr sz="1650" i="1" spc="-44" baseline="-20202" dirty="0" smtClean="0">
                <a:solidFill>
                  <a:srgbClr val="EB5C25"/>
                </a:solidFill>
                <a:latin typeface="Arial"/>
                <a:cs typeface="Arial"/>
              </a:rPr>
              <a:t>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mesajı açabilir (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deşifeleyebilir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54214" y="3630171"/>
            <a:ext cx="770255" cy="4324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 smtClean="0">
                <a:solidFill>
                  <a:srgbClr val="2F9849"/>
                </a:solidFill>
                <a:latin typeface="Arial"/>
                <a:cs typeface="Arial"/>
              </a:rPr>
              <a:t>(</a:t>
            </a:r>
            <a:r>
              <a:rPr sz="2400" i="1" spc="5" dirty="0" smtClean="0">
                <a:solidFill>
                  <a:srgbClr val="2F9849"/>
                </a:solidFill>
                <a:latin typeface="Arial"/>
                <a:cs typeface="Arial"/>
              </a:rPr>
              <a:t>K</a:t>
            </a:r>
            <a:r>
              <a:rPr sz="2400" i="1" spc="-15" baseline="-20833" dirty="0" smtClean="0">
                <a:solidFill>
                  <a:srgbClr val="2F9849"/>
                </a:solidFill>
                <a:latin typeface="Arial"/>
                <a:cs typeface="Arial"/>
              </a:rPr>
              <a:t>pub</a:t>
            </a:r>
            <a:r>
              <a:rPr sz="2400" spc="0" dirty="0" smtClean="0">
                <a:solidFill>
                  <a:srgbClr val="2F9849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31676" y="3614931"/>
            <a:ext cx="612140" cy="4324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spc="-10" dirty="0" smtClean="0">
                <a:solidFill>
                  <a:srgbClr val="EB5C25"/>
                </a:solidFill>
                <a:latin typeface="Arial"/>
                <a:cs typeface="Arial"/>
              </a:rPr>
              <a:t>(</a:t>
            </a:r>
            <a:r>
              <a:rPr sz="2400" i="1" spc="5" dirty="0" smtClean="0">
                <a:solidFill>
                  <a:srgbClr val="EB5C25"/>
                </a:solidFill>
                <a:latin typeface="Arial"/>
                <a:cs typeface="Arial"/>
              </a:rPr>
              <a:t>K</a:t>
            </a:r>
            <a:r>
              <a:rPr sz="2400" i="1" spc="-15" baseline="-20833" dirty="0" smtClean="0">
                <a:solidFill>
                  <a:srgbClr val="EB5C25"/>
                </a:solidFill>
                <a:latin typeface="Arial"/>
                <a:cs typeface="Arial"/>
              </a:rPr>
              <a:t>pr</a:t>
            </a:r>
            <a:r>
              <a:rPr sz="2400" spc="0" dirty="0" smtClean="0">
                <a:solidFill>
                  <a:srgbClr val="EB5C25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42266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159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5799" y="2855978"/>
            <a:ext cx="616013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Simetrik </a:t>
            </a:r>
            <a:r>
              <a:rPr lang="tr-TR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Kriptografiyi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 Gözden Geçirme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İlkeleri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b="1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Anahtarlı </a:t>
            </a:r>
            <a:r>
              <a:rPr lang="tr-TR" sz="2000" b="1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Kriptografinin</a:t>
            </a: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 Pratik Yönleri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Önemli Genel Anahtar Algoritmalar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 Algoritmaları İçin Temel Sayılar Teorisi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0314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501650"/>
            <a:ext cx="3693982" cy="4650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Şifreleme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9136" y="1176021"/>
            <a:ext cx="7540364" cy="17316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Tarihsel şifreleme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r>
              <a:rPr lang="tr-TR" sz="1600" dirty="0" smtClean="0">
                <a:latin typeface="Arial" pitchFamily="34" charset="0"/>
                <a:cs typeface="Arial" pitchFamily="34" charset="0"/>
              </a:rPr>
              <a:t>   Kaba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kuvvet </a:t>
            </a:r>
            <a:r>
              <a:rPr lang="tr-TR" sz="1600" dirty="0" err="1">
                <a:latin typeface="Arial" pitchFamily="34" charset="0"/>
                <a:cs typeface="Arial" pitchFamily="34" charset="0"/>
              </a:rPr>
              <a:t>vs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 analitik saldırıları anlamak için harika bir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araç</a:t>
            </a: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1600" dirty="0" smtClean="0">
              <a:latin typeface="Arial" pitchFamily="34" charset="0"/>
              <a:cs typeface="Arial" pitchFamily="34" charset="0"/>
            </a:endParaRP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İkinci dünya  savaşına kadar bitlerden ziyade harflere dayanan şifreler </a:t>
            </a:r>
            <a:r>
              <a:rPr lang="tr-TR" sz="1600" spc="5" dirty="0" err="1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kullanılıdı</a:t>
            </a:r>
            <a:r>
              <a:rPr lang="tr-TR" sz="1600" spc="5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.</a:t>
            </a: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550"/>
              </a:lnSpc>
              <a:spcBef>
                <a:spcPts val="38"/>
              </a:spcBef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 marL="73660">
              <a:lnSpc>
                <a:spcPct val="100000"/>
              </a:lnSpc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fikir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düz metindeki her bir harfe şifreli metinde sabit bir harfle yer değiştirsin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7303" y="4374899"/>
            <a:ext cx="4311650" cy="270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ABB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A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err="1" smtClean="0">
                <a:solidFill>
                  <a:srgbClr val="232021"/>
                </a:solidFill>
                <a:latin typeface="Courier New"/>
                <a:cs typeface="Courier New"/>
              </a:rPr>
              <a:t>kdd</a:t>
            </a:r>
            <a:r>
              <a:rPr sz="1600" spc="0" dirty="0" err="1" smtClean="0">
                <a:solidFill>
                  <a:srgbClr val="232021"/>
                </a:solidFill>
                <a:latin typeface="Courier New"/>
                <a:cs typeface="Courier New"/>
              </a:rPr>
              <a:t>k</a:t>
            </a:r>
            <a:r>
              <a:rPr lang="tr-TR"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 gibi şifrelenebilir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20097" y="4955544"/>
            <a:ext cx="5662295" cy="9759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9085" indent="-28702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9908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örnek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şifreli metin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0"/>
              </a:spcBef>
            </a:pPr>
            <a:endParaRPr sz="900" dirty="0"/>
          </a:p>
          <a:p>
            <a:pPr marL="637540">
              <a:lnSpc>
                <a:spcPct val="100000"/>
              </a:lnSpc>
            </a:pP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q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ifc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c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vqq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r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b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rd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q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vfllc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q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a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rd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q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cfjwhw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z</a:t>
            </a:r>
            <a:endParaRPr sz="1600" dirty="0">
              <a:latin typeface="Courier New"/>
              <a:cs typeface="Courier New"/>
            </a:endParaRPr>
          </a:p>
          <a:p>
            <a:pPr marL="2298700">
              <a:lnSpc>
                <a:spcPct val="100000"/>
              </a:lnSpc>
              <a:spcBef>
                <a:spcPts val="455"/>
              </a:spcBef>
            </a:pP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hwwhbsqvqbr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e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h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q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vhl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q</a:t>
            </a:r>
            <a:endParaRPr sz="1600" dirty="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0831" y="5359404"/>
            <a:ext cx="1492250" cy="270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112520" algn="l"/>
              </a:tabLst>
            </a:pP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r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bnn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b	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hc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c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0096" y="5991864"/>
            <a:ext cx="6412604" cy="52958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9085" indent="-28702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9908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şifreleme ne kadar güvenlidir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Saldırılara bakalım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493404" y="2992759"/>
          <a:ext cx="2491111" cy="193942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5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4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285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pher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1046">
                <a:tc>
                  <a:txBody>
                    <a:bodyPr/>
                    <a:lstStyle/>
                    <a:p>
                      <a:pPr marL="266065" marR="567055" algn="just">
                        <a:lnSpc>
                          <a:spcPct val="110000"/>
                        </a:lnSpc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Courier New"/>
                          <a:cs typeface="Courier New"/>
                        </a:rPr>
                        <a:t>A B C</a:t>
                      </a:r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6370">
                        <a:lnSpc>
                          <a:spcPct val="100000"/>
                        </a:lnSpc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</a:t>
                      </a:r>
                      <a:endParaRPr sz="1600">
                        <a:latin typeface="Symbol"/>
                        <a:cs typeface="Symbol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</a:t>
                      </a:r>
                      <a:endParaRPr sz="1600">
                        <a:latin typeface="Symbol"/>
                        <a:cs typeface="Symbol"/>
                      </a:endParaRPr>
                    </a:p>
                    <a:p>
                      <a:pPr marL="16637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</a:t>
                      </a:r>
                      <a:endParaRPr sz="1600">
                        <a:latin typeface="Symbol"/>
                        <a:cs typeface="Symbo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14680" marR="313055" algn="just">
                        <a:lnSpc>
                          <a:spcPct val="110000"/>
                        </a:lnSpc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Courier New"/>
                          <a:cs typeface="Courier New"/>
                        </a:rPr>
                        <a:t>k d w</a:t>
                      </a:r>
                      <a:endParaRPr sz="1600" dirty="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021">
                <a:tc>
                  <a:txBody>
                    <a:bodyPr/>
                    <a:lstStyle/>
                    <a:p>
                      <a:endParaRPr sz="16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...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16205"/>
            <a:ext cx="60925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nb-NO" sz="1900" b="1" spc="-20" dirty="0">
                <a:solidFill>
                  <a:srgbClr val="232021"/>
                </a:solidFill>
                <a:latin typeface="Arial"/>
                <a:cs typeface="Arial"/>
              </a:rPr>
              <a:t>Açık Anahtarlı Şifreleme için Temel Protokol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9137" y="1599185"/>
            <a:ext cx="909319" cy="496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3200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32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32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6770" y="1599185"/>
            <a:ext cx="748030" cy="496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spc="-20" dirty="0" smtClean="0">
                <a:solidFill>
                  <a:srgbClr val="232021"/>
                </a:solidFill>
                <a:latin typeface="Arial"/>
                <a:cs typeface="Arial"/>
              </a:rPr>
              <a:t>Bob</a:t>
            </a:r>
            <a:endParaRPr sz="3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20196" y="3043938"/>
            <a:ext cx="1703070" cy="361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5" dirty="0" smtClean="0">
                <a:solidFill>
                  <a:srgbClr val="2F9849"/>
                </a:solidFill>
                <a:latin typeface="Arial"/>
                <a:cs typeface="Arial"/>
              </a:rPr>
              <a:t>K</a:t>
            </a:r>
            <a:r>
              <a:rPr sz="1950" i="1" spc="-22" baseline="-21367" dirty="0" smtClean="0">
                <a:solidFill>
                  <a:srgbClr val="2F9849"/>
                </a:solidFill>
                <a:latin typeface="Arial"/>
                <a:cs typeface="Arial"/>
              </a:rPr>
              <a:t>pubB</a:t>
            </a:r>
            <a:r>
              <a:rPr sz="2000" i="1" spc="1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5" dirty="0" smtClean="0">
                <a:solidFill>
                  <a:srgbClr val="EB5C25"/>
                </a:solidFill>
                <a:latin typeface="Arial"/>
                <a:cs typeface="Arial"/>
              </a:rPr>
              <a:t>K</a:t>
            </a:r>
            <a:r>
              <a:rPr sz="1950" i="1" spc="-22" baseline="-21367" dirty="0" smtClean="0">
                <a:solidFill>
                  <a:srgbClr val="EB5C25"/>
                </a:solidFill>
                <a:latin typeface="Arial"/>
                <a:cs typeface="Arial"/>
              </a:rPr>
              <a:t>p</a:t>
            </a:r>
            <a:r>
              <a:rPr sz="1950" i="1" spc="-7" baseline="-21367" dirty="0" smtClean="0">
                <a:solidFill>
                  <a:srgbClr val="EB5C25"/>
                </a:solidFill>
                <a:latin typeface="Arial"/>
                <a:cs typeface="Arial"/>
              </a:rPr>
              <a:t>r</a:t>
            </a:r>
            <a:r>
              <a:rPr sz="1950" i="1" spc="-22" baseline="-21367" dirty="0" smtClean="0">
                <a:solidFill>
                  <a:srgbClr val="EB5C25"/>
                </a:solidFill>
                <a:latin typeface="Arial"/>
                <a:cs typeface="Arial"/>
              </a:rPr>
              <a:t>B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40389" y="3541776"/>
            <a:ext cx="5565644" cy="76199"/>
          </a:xfrm>
          <a:custGeom>
            <a:avLst/>
            <a:gdLst/>
            <a:ahLst/>
            <a:cxnLst/>
            <a:rect l="l" t="t" r="r" b="b"/>
            <a:pathLst>
              <a:path w="5565644" h="76199">
                <a:moveTo>
                  <a:pt x="76199" y="33527"/>
                </a:moveTo>
                <a:lnTo>
                  <a:pt x="76199" y="0"/>
                </a:lnTo>
                <a:lnTo>
                  <a:pt x="0" y="39623"/>
                </a:lnTo>
                <a:lnTo>
                  <a:pt x="57911" y="67421"/>
                </a:lnTo>
                <a:lnTo>
                  <a:pt x="57911" y="39623"/>
                </a:lnTo>
                <a:lnTo>
                  <a:pt x="60959" y="33527"/>
                </a:lnTo>
                <a:lnTo>
                  <a:pt x="76199" y="33527"/>
                </a:lnTo>
                <a:close/>
              </a:path>
              <a:path w="5565644" h="76199">
                <a:moveTo>
                  <a:pt x="5565644" y="39623"/>
                </a:moveTo>
                <a:lnTo>
                  <a:pt x="5562596" y="33527"/>
                </a:lnTo>
                <a:lnTo>
                  <a:pt x="60959" y="33527"/>
                </a:lnTo>
                <a:lnTo>
                  <a:pt x="57911" y="39623"/>
                </a:lnTo>
                <a:lnTo>
                  <a:pt x="60959" y="42671"/>
                </a:lnTo>
                <a:lnTo>
                  <a:pt x="5562596" y="42671"/>
                </a:lnTo>
                <a:lnTo>
                  <a:pt x="5565644" y="39623"/>
                </a:lnTo>
                <a:close/>
              </a:path>
              <a:path w="5565644" h="76199">
                <a:moveTo>
                  <a:pt x="76199" y="76199"/>
                </a:moveTo>
                <a:lnTo>
                  <a:pt x="76199" y="42671"/>
                </a:lnTo>
                <a:lnTo>
                  <a:pt x="60959" y="42671"/>
                </a:lnTo>
                <a:lnTo>
                  <a:pt x="57911" y="39623"/>
                </a:lnTo>
                <a:lnTo>
                  <a:pt x="57911" y="67421"/>
                </a:lnTo>
                <a:lnTo>
                  <a:pt x="76199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3425" y="3191258"/>
            <a:ext cx="704215" cy="356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805"/>
              </a:lnSpc>
            </a:pPr>
            <a:r>
              <a:rPr sz="3600" i="1" spc="7" baseline="13888" dirty="0" smtClean="0">
                <a:solidFill>
                  <a:srgbClr val="2F9849"/>
                </a:solidFill>
                <a:latin typeface="Arial"/>
                <a:cs typeface="Arial"/>
              </a:rPr>
              <a:t>K</a:t>
            </a:r>
            <a:r>
              <a:rPr sz="1600" i="1" spc="-10" dirty="0" smtClean="0">
                <a:solidFill>
                  <a:srgbClr val="2F9849"/>
                </a:solidFill>
                <a:latin typeface="Arial"/>
                <a:cs typeface="Arial"/>
              </a:rPr>
              <a:t>pub</a:t>
            </a:r>
            <a:r>
              <a:rPr sz="1600" i="1" spc="0" dirty="0" smtClean="0">
                <a:solidFill>
                  <a:srgbClr val="2F9849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0745" y="3812929"/>
            <a:ext cx="1492885" cy="1118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69850">
              <a:lnSpc>
                <a:spcPct val="136700"/>
              </a:lnSpc>
            </a:pPr>
            <a:r>
              <a:rPr sz="2400" i="1" dirty="0" smtClean="0">
                <a:solidFill>
                  <a:srgbClr val="232021"/>
                </a:solidFill>
                <a:latin typeface="Arial"/>
                <a:cs typeface="Arial"/>
              </a:rPr>
              <a:t>x </a:t>
            </a: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4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400" i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400" i="1" spc="7" baseline="-20833" dirty="0" smtClean="0">
                <a:solidFill>
                  <a:srgbClr val="2F9849"/>
                </a:solidFill>
                <a:latin typeface="Arial"/>
                <a:cs typeface="Arial"/>
              </a:rPr>
              <a:t>K</a:t>
            </a:r>
            <a:r>
              <a:rPr sz="2400" i="1" spc="-15" baseline="-34722" dirty="0" smtClean="0">
                <a:solidFill>
                  <a:srgbClr val="2F9849"/>
                </a:solidFill>
                <a:latin typeface="Arial"/>
                <a:cs typeface="Arial"/>
              </a:rPr>
              <a:t>pub</a:t>
            </a:r>
            <a:r>
              <a:rPr sz="2400" i="1" spc="7" baseline="-34722" dirty="0" smtClean="0">
                <a:solidFill>
                  <a:srgbClr val="2F9849"/>
                </a:solidFill>
                <a:latin typeface="Arial"/>
                <a:cs typeface="Arial"/>
              </a:rPr>
              <a:t>B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4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10492" y="4922520"/>
            <a:ext cx="5568692" cy="42671"/>
          </a:xfrm>
          <a:custGeom>
            <a:avLst/>
            <a:gdLst/>
            <a:ahLst/>
            <a:cxnLst/>
            <a:rect l="l" t="t" r="r" b="b"/>
            <a:pathLst>
              <a:path w="5568692" h="42671">
                <a:moveTo>
                  <a:pt x="5507732" y="6095"/>
                </a:moveTo>
                <a:lnTo>
                  <a:pt x="5504684" y="0"/>
                </a:lnTo>
                <a:lnTo>
                  <a:pt x="6095" y="0"/>
                </a:lnTo>
                <a:lnTo>
                  <a:pt x="0" y="6095"/>
                </a:lnTo>
                <a:lnTo>
                  <a:pt x="6095" y="9143"/>
                </a:lnTo>
                <a:lnTo>
                  <a:pt x="5504684" y="9143"/>
                </a:lnTo>
                <a:lnTo>
                  <a:pt x="5507732" y="6095"/>
                </a:lnTo>
                <a:close/>
              </a:path>
              <a:path w="5568692" h="42671">
                <a:moveTo>
                  <a:pt x="5568692" y="6095"/>
                </a:moveTo>
                <a:lnTo>
                  <a:pt x="5492492" y="-33527"/>
                </a:lnTo>
                <a:lnTo>
                  <a:pt x="5492492" y="0"/>
                </a:lnTo>
                <a:lnTo>
                  <a:pt x="5504684" y="0"/>
                </a:lnTo>
                <a:lnTo>
                  <a:pt x="5507732" y="6095"/>
                </a:lnTo>
                <a:lnTo>
                  <a:pt x="5507732" y="35356"/>
                </a:lnTo>
                <a:lnTo>
                  <a:pt x="5568692" y="6095"/>
                </a:lnTo>
                <a:close/>
              </a:path>
              <a:path w="5568692" h="42671">
                <a:moveTo>
                  <a:pt x="5507732" y="35356"/>
                </a:moveTo>
                <a:lnTo>
                  <a:pt x="5507732" y="6095"/>
                </a:lnTo>
                <a:lnTo>
                  <a:pt x="5504684" y="9143"/>
                </a:lnTo>
                <a:lnTo>
                  <a:pt x="5492492" y="9143"/>
                </a:lnTo>
                <a:lnTo>
                  <a:pt x="5492492" y="42671"/>
                </a:lnTo>
                <a:lnTo>
                  <a:pt x="5507732" y="35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07474" y="4504947"/>
            <a:ext cx="178435" cy="375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45750" y="5160268"/>
            <a:ext cx="1334135" cy="4845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4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400" i="1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400" i="1" spc="7" baseline="-20833" dirty="0" smtClean="0">
                <a:solidFill>
                  <a:srgbClr val="EB5C25"/>
                </a:solidFill>
                <a:latin typeface="Arial"/>
                <a:cs typeface="Arial"/>
              </a:rPr>
              <a:t>K</a:t>
            </a:r>
            <a:r>
              <a:rPr sz="2400" i="1" spc="-15" baseline="-34722" dirty="0" smtClean="0">
                <a:solidFill>
                  <a:srgbClr val="EB5C25"/>
                </a:solidFill>
                <a:latin typeface="Arial"/>
                <a:cs typeface="Arial"/>
              </a:rPr>
              <a:t>pr</a:t>
            </a:r>
            <a:r>
              <a:rPr sz="2400" i="1" spc="7" baseline="-34722" dirty="0" smtClean="0">
                <a:solidFill>
                  <a:srgbClr val="EB5C25"/>
                </a:solidFill>
                <a:latin typeface="Arial"/>
                <a:cs typeface="Arial"/>
              </a:rPr>
              <a:t>B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4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337" y="5961893"/>
            <a:ext cx="8686800" cy="807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30605">
              <a:lnSpc>
                <a:spcPct val="100000"/>
              </a:lnSpc>
            </a:pP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Anahtar </a:t>
            </a:r>
            <a:r>
              <a:rPr lang="tr-TR" spc="-5" dirty="0">
                <a:solidFill>
                  <a:srgbClr val="232021"/>
                </a:solidFill>
                <a:latin typeface="Arial"/>
                <a:cs typeface="Arial"/>
              </a:rPr>
              <a:t>Dağıtım Sorun çözüldü 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92"/>
              </a:spcBef>
            </a:pPr>
            <a:endParaRPr sz="1100" dirty="0"/>
          </a:p>
          <a:p>
            <a:pPr marL="12700">
              <a:lnSpc>
                <a:spcPct val="100000"/>
              </a:lnSpc>
            </a:pP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69440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616205"/>
            <a:ext cx="6778363" cy="4950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Açık-Anahtarlı </a:t>
            </a:r>
            <a:r>
              <a:rPr lang="tr-TR" sz="19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Kriptografinin</a:t>
            </a: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10" dirty="0">
                <a:solidFill>
                  <a:srgbClr val="232021"/>
                </a:solidFill>
                <a:latin typeface="Arial"/>
                <a:cs typeface="Arial"/>
              </a:rPr>
              <a:t>Güvenlik Mekanizmaları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525017"/>
            <a:ext cx="7141845" cy="4302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Burada asimetrik 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ile gerçekleşebilir ana mekanizmaları şunlardır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</a:p>
          <a:p>
            <a:pPr marL="12700">
              <a:lnSpc>
                <a:spcPct val="100000"/>
              </a:lnSpc>
            </a:pPr>
            <a:endParaRPr lang="tr-TR" sz="1600" spc="-10" dirty="0">
              <a:solidFill>
                <a:srgbClr val="23202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43"/>
              </a:spcBef>
            </a:pPr>
            <a:endParaRPr sz="1100" dirty="0"/>
          </a:p>
          <a:p>
            <a:pPr marL="207645" marR="314960" indent="-19558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Anahtar dağıtımı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Diffie-Hellman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anahtar değişimi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spc="-35" dirty="0">
                <a:solidFill>
                  <a:srgbClr val="232021"/>
                </a:solidFill>
                <a:latin typeface="Arial"/>
                <a:cs typeface="Arial"/>
              </a:rPr>
              <a:t>Önceden paylaşılan gizli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bir değer olmadan </a:t>
            </a:r>
            <a:r>
              <a:rPr lang="tr-TR" sz="1600" spc="-35" dirty="0">
                <a:solidFill>
                  <a:srgbClr val="232021"/>
                </a:solidFill>
                <a:latin typeface="Arial"/>
                <a:cs typeface="Arial"/>
              </a:rPr>
              <a:t>(anahtar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</a:p>
          <a:p>
            <a:pPr marL="207645" marR="314960" indent="-19558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marR="41275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ud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>
                <a:solidFill>
                  <a:srgbClr val="232021"/>
                </a:solidFill>
                <a:latin typeface="Arial"/>
                <a:cs typeface="Arial"/>
              </a:rPr>
              <a:t>ve Dijital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İmzalar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gibi</a:t>
            </a:r>
            <a:r>
              <a:rPr lang="tr-TR" sz="1600" dirty="0" err="1">
                <a:solidFill>
                  <a:srgbClr val="232021"/>
                </a:solidFill>
                <a:latin typeface="Arial"/>
                <a:cs typeface="Arial"/>
              </a:rPr>
              <a:t>mesaj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bütünlüğünü sağlamak için</a:t>
            </a: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lang="tr-TR" sz="1000" dirty="0" smtClean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100"/>
              </a:lnSpc>
              <a:spcBef>
                <a:spcPts val="8"/>
              </a:spcBef>
              <a:buClr>
                <a:srgbClr val="5C83BE"/>
              </a:buClr>
              <a:buFont typeface="Arial"/>
              <a:buChar char="•"/>
            </a:pPr>
            <a:endParaRPr sz="11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Tanımlama,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>
                <a:solidFill>
                  <a:srgbClr val="232021"/>
                </a:solidFill>
                <a:latin typeface="Arial"/>
                <a:cs typeface="Arial"/>
              </a:rPr>
              <a:t>dijital imza ile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meydan-yanıt (</a:t>
            </a:r>
            <a:r>
              <a:rPr lang="tr-TR" sz="1600" spc="10" dirty="0" err="1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ha</a:t>
            </a:r>
            <a:r>
              <a:rPr lang="tr-TR" sz="1600" spc="-25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1600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enge-re</a:t>
            </a:r>
            <a:r>
              <a:rPr lang="tr-TR" sz="1600" spc="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pon</a:t>
            </a:r>
            <a:r>
              <a:rPr lang="tr-TR" sz="1600" spc="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dirty="0" err="1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spc="20" dirty="0">
                <a:solidFill>
                  <a:srgbClr val="232021"/>
                </a:solidFill>
                <a:latin typeface="Arial"/>
                <a:cs typeface="Arial"/>
              </a:rPr>
              <a:t>protokolleri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kullanarak</a:t>
            </a: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marR="2646680" indent="-195580">
              <a:lnSpc>
                <a:spcPct val="1222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3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gibi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Dezavantajı: hesaplama çok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fazla (!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Simetrik algoritmalar göre 1000 kat daha yavaş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3963103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616205"/>
            <a:ext cx="48733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>
                <a:solidFill>
                  <a:srgbClr val="232021"/>
                </a:solidFill>
                <a:latin typeface="Arial"/>
                <a:cs typeface="Arial"/>
              </a:rPr>
              <a:t>Temel Anahtar Aktarım Protokolü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1/2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2058417"/>
            <a:ext cx="853400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Pratikte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tr-TR" sz="1600" b="1" spc="-80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00" b="1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b="1" spc="-55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ste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b="1" spc="5" dirty="0" err="1" smtClean="0">
                <a:solidFill>
                  <a:srgbClr val="232021"/>
                </a:solidFill>
                <a:latin typeface="Arial"/>
                <a:cs typeface="Arial"/>
              </a:rPr>
              <a:t>ler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kullanılır,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ve simetrik algoritmaları içeren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3006270"/>
            <a:ext cx="7411720" cy="657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19500"/>
              </a:lnSpc>
            </a:pPr>
            <a:r>
              <a:rPr sz="1900" b="1" spc="-10" dirty="0" smtClean="0">
                <a:solidFill>
                  <a:srgbClr val="5C83BE"/>
                </a:solidFill>
                <a:latin typeface="Arial"/>
                <a:cs typeface="Arial"/>
              </a:rPr>
              <a:t>1.</a:t>
            </a:r>
            <a:r>
              <a:rPr sz="1900" b="1" spc="-7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anahtar değişimi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(Simetrik programları için)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lang="tr-TR" sz="1600" b="1" spc="-10" dirty="0">
                <a:solidFill>
                  <a:srgbClr val="232021"/>
                </a:solidFill>
                <a:latin typeface="Arial"/>
                <a:cs typeface="Arial"/>
              </a:rPr>
              <a:t>dijital imzalar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asimetrik algoritmalar (yavaş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ile yapılır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3295" y="4417495"/>
            <a:ext cx="7375525" cy="6572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19500"/>
              </a:lnSpc>
            </a:pPr>
            <a:r>
              <a:rPr sz="1900" b="1" spc="-10" dirty="0" smtClean="0">
                <a:solidFill>
                  <a:srgbClr val="5C83BE"/>
                </a:solidFill>
                <a:latin typeface="Arial"/>
                <a:cs typeface="Arial"/>
              </a:rPr>
              <a:t>2.</a:t>
            </a:r>
            <a:r>
              <a:rPr sz="1900" b="1" spc="-7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Veri şifreleme (hızlı) simetrik </a:t>
            </a:r>
            <a:r>
              <a:rPr lang="tr-TR" sz="1600" b="1" spc="5" dirty="0">
                <a:solidFill>
                  <a:srgbClr val="232021"/>
                </a:solidFill>
                <a:latin typeface="Arial"/>
                <a:cs typeface="Arial"/>
              </a:rPr>
              <a:t>şifreleri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kullanılarak yapılır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örneğin, blok şifreler veya akış şifreleri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836103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27366" y="3992883"/>
            <a:ext cx="1703070" cy="4521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4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400" i="1" spc="330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400" i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50" i="1" spc="-52" baseline="-20467" dirty="0" smtClean="0">
                <a:solidFill>
                  <a:srgbClr val="4EAE4A"/>
                </a:solidFill>
                <a:latin typeface="Arial"/>
                <a:cs typeface="Arial"/>
              </a:rPr>
              <a:t>K</a:t>
            </a:r>
            <a:r>
              <a:rPr sz="1650" i="1" spc="7" baseline="-30303" dirty="0" smtClean="0">
                <a:solidFill>
                  <a:srgbClr val="4EAE4A"/>
                </a:solidFill>
                <a:latin typeface="Arial"/>
                <a:cs typeface="Arial"/>
              </a:rPr>
              <a:t>p</a:t>
            </a:r>
            <a:r>
              <a:rPr sz="1650" i="1" spc="-22" baseline="-30303" dirty="0" smtClean="0">
                <a:solidFill>
                  <a:srgbClr val="4EAE4A"/>
                </a:solidFill>
                <a:latin typeface="Arial"/>
                <a:cs typeface="Arial"/>
              </a:rPr>
              <a:t>u</a:t>
            </a:r>
            <a:r>
              <a:rPr sz="1650" i="1" spc="7" baseline="-30303" dirty="0" smtClean="0">
                <a:solidFill>
                  <a:srgbClr val="4EAE4A"/>
                </a:solidFill>
                <a:latin typeface="Arial"/>
                <a:cs typeface="Arial"/>
              </a:rPr>
              <a:t>bB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400" i="1" spc="5" dirty="0" smtClean="0">
                <a:solidFill>
                  <a:srgbClr val="48429A"/>
                </a:solidFill>
                <a:latin typeface="Arial"/>
                <a:cs typeface="Arial"/>
              </a:rPr>
              <a:t>K</a:t>
            </a:r>
            <a:r>
              <a:rPr sz="24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41297" y="4392167"/>
            <a:ext cx="2136647" cy="42671"/>
          </a:xfrm>
          <a:custGeom>
            <a:avLst/>
            <a:gdLst/>
            <a:ahLst/>
            <a:cxnLst/>
            <a:rect l="l" t="t" r="r" b="b"/>
            <a:pathLst>
              <a:path w="2136647" h="42671">
                <a:moveTo>
                  <a:pt x="2078735" y="3047"/>
                </a:moveTo>
                <a:lnTo>
                  <a:pt x="2075687" y="0"/>
                </a:lnTo>
                <a:lnTo>
                  <a:pt x="3047" y="0"/>
                </a:lnTo>
                <a:lnTo>
                  <a:pt x="0" y="3047"/>
                </a:lnTo>
                <a:lnTo>
                  <a:pt x="3047" y="9143"/>
                </a:lnTo>
                <a:lnTo>
                  <a:pt x="2075687" y="9143"/>
                </a:lnTo>
                <a:lnTo>
                  <a:pt x="2078735" y="3047"/>
                </a:lnTo>
                <a:close/>
              </a:path>
              <a:path w="2136647" h="42671">
                <a:moveTo>
                  <a:pt x="2136647" y="3047"/>
                </a:moveTo>
                <a:lnTo>
                  <a:pt x="2060447" y="-33527"/>
                </a:lnTo>
                <a:lnTo>
                  <a:pt x="2060447" y="0"/>
                </a:lnTo>
                <a:lnTo>
                  <a:pt x="2075687" y="0"/>
                </a:lnTo>
                <a:lnTo>
                  <a:pt x="2078735" y="3047"/>
                </a:lnTo>
                <a:lnTo>
                  <a:pt x="2078735" y="33162"/>
                </a:lnTo>
                <a:lnTo>
                  <a:pt x="2136647" y="3047"/>
                </a:lnTo>
                <a:close/>
              </a:path>
              <a:path w="2136647" h="42671">
                <a:moveTo>
                  <a:pt x="2078735" y="33162"/>
                </a:moveTo>
                <a:lnTo>
                  <a:pt x="2078735" y="3047"/>
                </a:lnTo>
                <a:lnTo>
                  <a:pt x="2075687" y="9143"/>
                </a:lnTo>
                <a:lnTo>
                  <a:pt x="2060447" y="9143"/>
                </a:lnTo>
                <a:lnTo>
                  <a:pt x="2060447" y="42671"/>
                </a:lnTo>
                <a:lnTo>
                  <a:pt x="2078735" y="331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26802" y="4465323"/>
            <a:ext cx="1593215" cy="4521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 smtClean="0">
                <a:solidFill>
                  <a:srgbClr val="48429A"/>
                </a:solidFill>
                <a:latin typeface="Arial"/>
                <a:cs typeface="Arial"/>
              </a:rPr>
              <a:t>K</a:t>
            </a:r>
            <a:r>
              <a:rPr sz="2400" i="1" spc="10" dirty="0" smtClean="0">
                <a:solidFill>
                  <a:srgbClr val="48429A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400" i="1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850" i="1" spc="-52" baseline="-20467" dirty="0" smtClean="0">
                <a:solidFill>
                  <a:srgbClr val="F27634"/>
                </a:solidFill>
                <a:latin typeface="Arial"/>
                <a:cs typeface="Arial"/>
              </a:rPr>
              <a:t>K</a:t>
            </a:r>
            <a:r>
              <a:rPr sz="1650" i="1" spc="7" baseline="-30303" dirty="0" smtClean="0">
                <a:solidFill>
                  <a:srgbClr val="F27634"/>
                </a:solidFill>
                <a:latin typeface="Arial"/>
                <a:cs typeface="Arial"/>
              </a:rPr>
              <a:t>p</a:t>
            </a:r>
            <a:r>
              <a:rPr sz="1650" i="1" spc="-15" baseline="-30303" dirty="0" smtClean="0">
                <a:solidFill>
                  <a:srgbClr val="F27634"/>
                </a:solidFill>
                <a:latin typeface="Arial"/>
                <a:cs typeface="Arial"/>
              </a:rPr>
              <a:t>r</a:t>
            </a:r>
            <a:r>
              <a:rPr sz="1650" i="1" spc="7" baseline="-30303" dirty="0" smtClean="0">
                <a:solidFill>
                  <a:srgbClr val="F27634"/>
                </a:solidFill>
                <a:latin typeface="Arial"/>
                <a:cs typeface="Arial"/>
              </a:rPr>
              <a:t>B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400" i="1" spc="-15" baseline="-20833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4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77433" y="2252472"/>
            <a:ext cx="374230" cy="2715758"/>
          </a:xfrm>
          <a:custGeom>
            <a:avLst/>
            <a:gdLst/>
            <a:ahLst/>
            <a:cxnLst/>
            <a:rect l="l" t="t" r="r" b="b"/>
            <a:pathLst>
              <a:path w="374230" h="2715758">
                <a:moveTo>
                  <a:pt x="0" y="0"/>
                </a:moveTo>
                <a:lnTo>
                  <a:pt x="38846" y="1084"/>
                </a:lnTo>
                <a:lnTo>
                  <a:pt x="92571" y="6397"/>
                </a:lnTo>
                <a:lnTo>
                  <a:pt x="138222" y="15400"/>
                </a:lnTo>
                <a:lnTo>
                  <a:pt x="181445" y="31720"/>
                </a:lnTo>
                <a:lnTo>
                  <a:pt x="198119" y="1341119"/>
                </a:lnTo>
                <a:lnTo>
                  <a:pt x="199144" y="1346774"/>
                </a:lnTo>
                <a:lnTo>
                  <a:pt x="231889" y="1371946"/>
                </a:lnTo>
                <a:lnTo>
                  <a:pt x="269906" y="1383596"/>
                </a:lnTo>
                <a:lnTo>
                  <a:pt x="318285" y="1391766"/>
                </a:lnTo>
                <a:lnTo>
                  <a:pt x="374230" y="1395725"/>
                </a:lnTo>
                <a:lnTo>
                  <a:pt x="356051" y="1396077"/>
                </a:lnTo>
                <a:lnTo>
                  <a:pt x="303167" y="1400525"/>
                </a:lnTo>
                <a:lnTo>
                  <a:pt x="256472" y="1409564"/>
                </a:lnTo>
                <a:lnTo>
                  <a:pt x="212085" y="1427652"/>
                </a:lnTo>
                <a:lnTo>
                  <a:pt x="198119" y="2660903"/>
                </a:lnTo>
                <a:lnTo>
                  <a:pt x="197091" y="2666478"/>
                </a:lnTo>
                <a:lnTo>
                  <a:pt x="164311" y="2691353"/>
                </a:lnTo>
                <a:lnTo>
                  <a:pt x="126415" y="2702947"/>
                </a:lnTo>
                <a:lnTo>
                  <a:pt x="78406" y="2711189"/>
                </a:lnTo>
                <a:lnTo>
                  <a:pt x="23194" y="2715381"/>
                </a:lnTo>
                <a:lnTo>
                  <a:pt x="3693" y="2715758"/>
                </a:lnTo>
              </a:path>
            </a:pathLst>
          </a:custGeom>
          <a:ln w="28574">
            <a:solidFill>
              <a:srgbClr val="CC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99209" y="6437375"/>
            <a:ext cx="2136647" cy="42671"/>
          </a:xfrm>
          <a:custGeom>
            <a:avLst/>
            <a:gdLst/>
            <a:ahLst/>
            <a:cxnLst/>
            <a:rect l="l" t="t" r="r" b="b"/>
            <a:pathLst>
              <a:path w="2136647" h="42671">
                <a:moveTo>
                  <a:pt x="2078735" y="6095"/>
                </a:moveTo>
                <a:lnTo>
                  <a:pt x="2072639" y="0"/>
                </a:lnTo>
                <a:lnTo>
                  <a:pt x="3047" y="0"/>
                </a:lnTo>
                <a:lnTo>
                  <a:pt x="0" y="6095"/>
                </a:lnTo>
                <a:lnTo>
                  <a:pt x="3047" y="12191"/>
                </a:lnTo>
                <a:lnTo>
                  <a:pt x="2072639" y="12191"/>
                </a:lnTo>
                <a:lnTo>
                  <a:pt x="2078735" y="6095"/>
                </a:lnTo>
                <a:close/>
              </a:path>
              <a:path w="2136647" h="42671">
                <a:moveTo>
                  <a:pt x="2136647" y="6095"/>
                </a:moveTo>
                <a:lnTo>
                  <a:pt x="2060447" y="-33527"/>
                </a:lnTo>
                <a:lnTo>
                  <a:pt x="2060447" y="0"/>
                </a:lnTo>
                <a:lnTo>
                  <a:pt x="2072639" y="0"/>
                </a:lnTo>
                <a:lnTo>
                  <a:pt x="2078735" y="6095"/>
                </a:lnTo>
                <a:lnTo>
                  <a:pt x="2078735" y="33893"/>
                </a:lnTo>
                <a:lnTo>
                  <a:pt x="2136647" y="6095"/>
                </a:lnTo>
                <a:close/>
              </a:path>
              <a:path w="2136647" h="42671">
                <a:moveTo>
                  <a:pt x="2078735" y="33893"/>
                </a:moveTo>
                <a:lnTo>
                  <a:pt x="2078735" y="6095"/>
                </a:lnTo>
                <a:lnTo>
                  <a:pt x="2072639" y="12191"/>
                </a:lnTo>
                <a:lnTo>
                  <a:pt x="2060447" y="12191"/>
                </a:lnTo>
                <a:lnTo>
                  <a:pt x="2060447" y="42671"/>
                </a:lnTo>
                <a:lnTo>
                  <a:pt x="2078735" y="3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84110" y="6172205"/>
            <a:ext cx="1833880" cy="4324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4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2400" i="1" spc="330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4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400" i="1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2400" i="1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400" b="1" i="1" spc="0" baseline="-20833" dirty="0" smtClean="0">
                <a:solidFill>
                  <a:srgbClr val="48429A"/>
                </a:solidFill>
                <a:latin typeface="Arial"/>
                <a:cs typeface="Arial"/>
              </a:rPr>
              <a:t>K</a:t>
            </a:r>
            <a:r>
              <a:rPr sz="2400" b="1" i="1" spc="322" baseline="-20833" dirty="0" smtClean="0">
                <a:solidFill>
                  <a:srgbClr val="48429A"/>
                </a:solidFill>
                <a:latin typeface="Arial"/>
                <a:cs typeface="Arial"/>
              </a:rPr>
              <a:t> 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4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69477" y="6242309"/>
            <a:ext cx="1318895" cy="375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 smtClean="0">
                <a:solidFill>
                  <a:srgbClr val="232021"/>
                </a:solidFill>
                <a:latin typeface="Arial"/>
                <a:cs typeface="Arial"/>
              </a:rPr>
              <a:t>x =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400" i="1" spc="5" dirty="0" smtClean="0">
                <a:solidFill>
                  <a:srgbClr val="232021"/>
                </a:solidFill>
                <a:latin typeface="Arial"/>
                <a:cs typeface="Arial"/>
              </a:rPr>
              <a:t>AES</a:t>
            </a:r>
            <a:r>
              <a:rPr sz="2400" i="1" spc="-15" baseline="2430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2400" i="1" spc="0" baseline="2430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2400" baseline="24305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1827" y="6242309"/>
            <a:ext cx="721360" cy="4324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b="1" i="1" baseline="-20833" dirty="0" smtClean="0">
                <a:solidFill>
                  <a:srgbClr val="48429A"/>
                </a:solidFill>
                <a:latin typeface="Arial"/>
                <a:cs typeface="Arial"/>
              </a:rPr>
              <a:t>K</a:t>
            </a:r>
            <a:r>
              <a:rPr sz="2400" b="1" i="1" spc="284" baseline="-20833" dirty="0" smtClean="0">
                <a:solidFill>
                  <a:srgbClr val="48429A"/>
                </a:solidFill>
                <a:latin typeface="Arial"/>
                <a:cs typeface="Arial"/>
              </a:rPr>
              <a:t> </a:t>
            </a:r>
            <a:r>
              <a:rPr sz="24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400" i="1" spc="-15" baseline="-20833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24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40543" y="5958844"/>
            <a:ext cx="291465" cy="4324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4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22101" y="4416551"/>
            <a:ext cx="338327" cy="1719071"/>
          </a:xfrm>
          <a:custGeom>
            <a:avLst/>
            <a:gdLst/>
            <a:ahLst/>
            <a:cxnLst/>
            <a:rect l="l" t="t" r="r" b="b"/>
            <a:pathLst>
              <a:path w="338327" h="1719071">
                <a:moveTo>
                  <a:pt x="338327" y="9143"/>
                </a:moveTo>
                <a:lnTo>
                  <a:pt x="310895" y="0"/>
                </a:lnTo>
                <a:lnTo>
                  <a:pt x="274319" y="109727"/>
                </a:lnTo>
                <a:lnTo>
                  <a:pt x="301751" y="118871"/>
                </a:lnTo>
                <a:lnTo>
                  <a:pt x="338327" y="9143"/>
                </a:lnTo>
                <a:close/>
              </a:path>
              <a:path w="338327" h="1719071">
                <a:moveTo>
                  <a:pt x="274319" y="198119"/>
                </a:moveTo>
                <a:lnTo>
                  <a:pt x="246887" y="192023"/>
                </a:lnTo>
                <a:lnTo>
                  <a:pt x="240791" y="219455"/>
                </a:lnTo>
                <a:lnTo>
                  <a:pt x="225551" y="274319"/>
                </a:lnTo>
                <a:lnTo>
                  <a:pt x="219455" y="304799"/>
                </a:lnTo>
                <a:lnTo>
                  <a:pt x="246887" y="307847"/>
                </a:lnTo>
                <a:lnTo>
                  <a:pt x="252983" y="280415"/>
                </a:lnTo>
                <a:lnTo>
                  <a:pt x="268223" y="225551"/>
                </a:lnTo>
                <a:lnTo>
                  <a:pt x="274319" y="198119"/>
                </a:lnTo>
                <a:close/>
              </a:path>
              <a:path w="338327" h="1719071">
                <a:moveTo>
                  <a:pt x="234695" y="393191"/>
                </a:moveTo>
                <a:lnTo>
                  <a:pt x="204215" y="390143"/>
                </a:lnTo>
                <a:lnTo>
                  <a:pt x="198119" y="445007"/>
                </a:lnTo>
                <a:lnTo>
                  <a:pt x="198119" y="475487"/>
                </a:lnTo>
                <a:lnTo>
                  <a:pt x="201167" y="505967"/>
                </a:lnTo>
                <a:lnTo>
                  <a:pt x="228599" y="502919"/>
                </a:lnTo>
                <a:lnTo>
                  <a:pt x="228599" y="448055"/>
                </a:lnTo>
                <a:lnTo>
                  <a:pt x="234695" y="393191"/>
                </a:lnTo>
                <a:close/>
              </a:path>
              <a:path w="338327" h="1719071">
                <a:moveTo>
                  <a:pt x="262127" y="697991"/>
                </a:moveTo>
                <a:lnTo>
                  <a:pt x="259079" y="688847"/>
                </a:lnTo>
                <a:lnTo>
                  <a:pt x="246887" y="627887"/>
                </a:lnTo>
                <a:lnTo>
                  <a:pt x="240791" y="588263"/>
                </a:lnTo>
                <a:lnTo>
                  <a:pt x="210311" y="591311"/>
                </a:lnTo>
                <a:lnTo>
                  <a:pt x="219455" y="630935"/>
                </a:lnTo>
                <a:lnTo>
                  <a:pt x="231647" y="694943"/>
                </a:lnTo>
                <a:lnTo>
                  <a:pt x="234695" y="704087"/>
                </a:lnTo>
                <a:lnTo>
                  <a:pt x="262127" y="697991"/>
                </a:lnTo>
                <a:close/>
              </a:path>
              <a:path w="338327" h="1719071">
                <a:moveTo>
                  <a:pt x="286511" y="902207"/>
                </a:moveTo>
                <a:lnTo>
                  <a:pt x="286511" y="841247"/>
                </a:lnTo>
                <a:lnTo>
                  <a:pt x="283463" y="810767"/>
                </a:lnTo>
                <a:lnTo>
                  <a:pt x="277367" y="783335"/>
                </a:lnTo>
                <a:lnTo>
                  <a:pt x="249935" y="786383"/>
                </a:lnTo>
                <a:lnTo>
                  <a:pt x="252983" y="816863"/>
                </a:lnTo>
                <a:lnTo>
                  <a:pt x="259079" y="871727"/>
                </a:lnTo>
                <a:lnTo>
                  <a:pt x="259079" y="899464"/>
                </a:lnTo>
                <a:lnTo>
                  <a:pt x="286511" y="902207"/>
                </a:lnTo>
                <a:close/>
              </a:path>
              <a:path w="338327" h="1719071">
                <a:moveTo>
                  <a:pt x="259079" y="899464"/>
                </a:moveTo>
                <a:lnTo>
                  <a:pt x="259079" y="871727"/>
                </a:lnTo>
                <a:lnTo>
                  <a:pt x="256031" y="896111"/>
                </a:lnTo>
                <a:lnTo>
                  <a:pt x="256031" y="899159"/>
                </a:lnTo>
                <a:lnTo>
                  <a:pt x="259079" y="899464"/>
                </a:lnTo>
                <a:close/>
              </a:path>
              <a:path w="338327" h="1719071">
                <a:moveTo>
                  <a:pt x="262127" y="987551"/>
                </a:moveTo>
                <a:lnTo>
                  <a:pt x="237743" y="975359"/>
                </a:lnTo>
                <a:lnTo>
                  <a:pt x="231647" y="984503"/>
                </a:lnTo>
                <a:lnTo>
                  <a:pt x="222503" y="1002791"/>
                </a:lnTo>
                <a:lnTo>
                  <a:pt x="210311" y="1021079"/>
                </a:lnTo>
                <a:lnTo>
                  <a:pt x="195071" y="1039367"/>
                </a:lnTo>
                <a:lnTo>
                  <a:pt x="173735" y="1066799"/>
                </a:lnTo>
                <a:lnTo>
                  <a:pt x="195071" y="1085087"/>
                </a:lnTo>
                <a:lnTo>
                  <a:pt x="219455" y="1057655"/>
                </a:lnTo>
                <a:lnTo>
                  <a:pt x="234695" y="1036319"/>
                </a:lnTo>
                <a:lnTo>
                  <a:pt x="246887" y="1018031"/>
                </a:lnTo>
                <a:lnTo>
                  <a:pt x="259079" y="996695"/>
                </a:lnTo>
                <a:lnTo>
                  <a:pt x="262127" y="987551"/>
                </a:lnTo>
                <a:close/>
              </a:path>
              <a:path w="338327" h="1719071">
                <a:moveTo>
                  <a:pt x="143255" y="1152143"/>
                </a:moveTo>
                <a:lnTo>
                  <a:pt x="118871" y="1133855"/>
                </a:lnTo>
                <a:lnTo>
                  <a:pt x="106679" y="1149095"/>
                </a:lnTo>
                <a:lnTo>
                  <a:pt x="82295" y="1191767"/>
                </a:lnTo>
                <a:lnTo>
                  <a:pt x="70103" y="1216151"/>
                </a:lnTo>
                <a:lnTo>
                  <a:pt x="64007" y="1237487"/>
                </a:lnTo>
                <a:lnTo>
                  <a:pt x="91439" y="1246631"/>
                </a:lnTo>
                <a:lnTo>
                  <a:pt x="97535" y="1228343"/>
                </a:lnTo>
                <a:lnTo>
                  <a:pt x="106679" y="1207007"/>
                </a:lnTo>
                <a:lnTo>
                  <a:pt x="118871" y="1185671"/>
                </a:lnTo>
                <a:lnTo>
                  <a:pt x="131063" y="1167383"/>
                </a:lnTo>
                <a:lnTo>
                  <a:pt x="143255" y="1152143"/>
                </a:lnTo>
                <a:close/>
              </a:path>
              <a:path w="338327" h="1719071">
                <a:moveTo>
                  <a:pt x="73151" y="1328927"/>
                </a:moveTo>
                <a:lnTo>
                  <a:pt x="45719" y="1322831"/>
                </a:lnTo>
                <a:lnTo>
                  <a:pt x="33527" y="1438655"/>
                </a:lnTo>
                <a:lnTo>
                  <a:pt x="60959" y="1441703"/>
                </a:lnTo>
                <a:lnTo>
                  <a:pt x="70103" y="1353311"/>
                </a:lnTo>
                <a:lnTo>
                  <a:pt x="73151" y="1328927"/>
                </a:lnTo>
                <a:close/>
              </a:path>
              <a:path w="338327" h="1719071">
                <a:moveTo>
                  <a:pt x="57911" y="1692812"/>
                </a:moveTo>
                <a:lnTo>
                  <a:pt x="57911" y="1639823"/>
                </a:lnTo>
                <a:lnTo>
                  <a:pt x="30479" y="1639823"/>
                </a:lnTo>
                <a:lnTo>
                  <a:pt x="30098" y="1633727"/>
                </a:lnTo>
                <a:lnTo>
                  <a:pt x="0" y="1633727"/>
                </a:lnTo>
                <a:lnTo>
                  <a:pt x="45719" y="1719071"/>
                </a:lnTo>
                <a:lnTo>
                  <a:pt x="57911" y="1692812"/>
                </a:lnTo>
                <a:close/>
              </a:path>
              <a:path w="338327" h="1719071">
                <a:moveTo>
                  <a:pt x="57911" y="1633727"/>
                </a:moveTo>
                <a:lnTo>
                  <a:pt x="57911" y="1527047"/>
                </a:lnTo>
                <a:lnTo>
                  <a:pt x="30479" y="1523999"/>
                </a:lnTo>
                <a:lnTo>
                  <a:pt x="30479" y="1530095"/>
                </a:lnTo>
                <a:lnTo>
                  <a:pt x="27431" y="1591055"/>
                </a:lnTo>
                <a:lnTo>
                  <a:pt x="30098" y="1633727"/>
                </a:lnTo>
                <a:lnTo>
                  <a:pt x="57911" y="1633727"/>
                </a:lnTo>
                <a:close/>
              </a:path>
              <a:path w="338327" h="1719071">
                <a:moveTo>
                  <a:pt x="85343" y="1633727"/>
                </a:moveTo>
                <a:lnTo>
                  <a:pt x="30098" y="1633727"/>
                </a:lnTo>
                <a:lnTo>
                  <a:pt x="30479" y="1639823"/>
                </a:lnTo>
                <a:lnTo>
                  <a:pt x="57911" y="1639823"/>
                </a:lnTo>
                <a:lnTo>
                  <a:pt x="57911" y="1692812"/>
                </a:lnTo>
                <a:lnTo>
                  <a:pt x="85343" y="1633727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68089" y="4837176"/>
            <a:ext cx="1179575" cy="1441703"/>
          </a:xfrm>
          <a:custGeom>
            <a:avLst/>
            <a:gdLst/>
            <a:ahLst/>
            <a:cxnLst/>
            <a:rect l="l" t="t" r="r" b="b"/>
            <a:pathLst>
              <a:path w="1179575" h="1441703">
                <a:moveTo>
                  <a:pt x="112775" y="60959"/>
                </a:moveTo>
                <a:lnTo>
                  <a:pt x="91439" y="45719"/>
                </a:lnTo>
                <a:lnTo>
                  <a:pt x="15239" y="0"/>
                </a:lnTo>
                <a:lnTo>
                  <a:pt x="0" y="27431"/>
                </a:lnTo>
                <a:lnTo>
                  <a:pt x="76199" y="70103"/>
                </a:lnTo>
                <a:lnTo>
                  <a:pt x="97535" y="85343"/>
                </a:lnTo>
                <a:lnTo>
                  <a:pt x="112775" y="60959"/>
                </a:lnTo>
                <a:close/>
              </a:path>
              <a:path w="1179575" h="1441703">
                <a:moveTo>
                  <a:pt x="283463" y="170687"/>
                </a:moveTo>
                <a:lnTo>
                  <a:pt x="268223" y="158495"/>
                </a:lnTo>
                <a:lnTo>
                  <a:pt x="237743" y="137159"/>
                </a:lnTo>
                <a:lnTo>
                  <a:pt x="201167" y="115823"/>
                </a:lnTo>
                <a:lnTo>
                  <a:pt x="185927" y="103631"/>
                </a:lnTo>
                <a:lnTo>
                  <a:pt x="170687" y="128015"/>
                </a:lnTo>
                <a:lnTo>
                  <a:pt x="185927" y="137159"/>
                </a:lnTo>
                <a:lnTo>
                  <a:pt x="219455" y="161543"/>
                </a:lnTo>
                <a:lnTo>
                  <a:pt x="252983" y="182879"/>
                </a:lnTo>
                <a:lnTo>
                  <a:pt x="265175" y="192023"/>
                </a:lnTo>
                <a:lnTo>
                  <a:pt x="283463" y="170687"/>
                </a:lnTo>
                <a:close/>
              </a:path>
              <a:path w="1179575" h="1441703">
                <a:moveTo>
                  <a:pt x="432815" y="307847"/>
                </a:moveTo>
                <a:lnTo>
                  <a:pt x="426719" y="301751"/>
                </a:lnTo>
                <a:lnTo>
                  <a:pt x="384047" y="252983"/>
                </a:lnTo>
                <a:lnTo>
                  <a:pt x="359663" y="228599"/>
                </a:lnTo>
                <a:lnTo>
                  <a:pt x="350519" y="222503"/>
                </a:lnTo>
                <a:lnTo>
                  <a:pt x="332231" y="243839"/>
                </a:lnTo>
                <a:lnTo>
                  <a:pt x="341375" y="249935"/>
                </a:lnTo>
                <a:lnTo>
                  <a:pt x="387095" y="295655"/>
                </a:lnTo>
                <a:lnTo>
                  <a:pt x="405383" y="320039"/>
                </a:lnTo>
                <a:lnTo>
                  <a:pt x="408431" y="326135"/>
                </a:lnTo>
                <a:lnTo>
                  <a:pt x="432815" y="307847"/>
                </a:lnTo>
                <a:close/>
              </a:path>
              <a:path w="1179575" h="1441703">
                <a:moveTo>
                  <a:pt x="469391" y="420623"/>
                </a:moveTo>
                <a:lnTo>
                  <a:pt x="469391" y="393191"/>
                </a:lnTo>
                <a:lnTo>
                  <a:pt x="441959" y="393191"/>
                </a:lnTo>
                <a:lnTo>
                  <a:pt x="441959" y="405383"/>
                </a:lnTo>
                <a:lnTo>
                  <a:pt x="438911" y="417575"/>
                </a:lnTo>
                <a:lnTo>
                  <a:pt x="435863" y="426719"/>
                </a:lnTo>
                <a:lnTo>
                  <a:pt x="432815" y="438911"/>
                </a:lnTo>
                <a:lnTo>
                  <a:pt x="426719" y="451103"/>
                </a:lnTo>
                <a:lnTo>
                  <a:pt x="420623" y="460247"/>
                </a:lnTo>
                <a:lnTo>
                  <a:pt x="411479" y="472439"/>
                </a:lnTo>
                <a:lnTo>
                  <a:pt x="399287" y="487679"/>
                </a:lnTo>
                <a:lnTo>
                  <a:pt x="420623" y="505967"/>
                </a:lnTo>
                <a:lnTo>
                  <a:pt x="445007" y="475487"/>
                </a:lnTo>
                <a:lnTo>
                  <a:pt x="451103" y="463295"/>
                </a:lnTo>
                <a:lnTo>
                  <a:pt x="460247" y="448055"/>
                </a:lnTo>
                <a:lnTo>
                  <a:pt x="463295" y="435863"/>
                </a:lnTo>
                <a:lnTo>
                  <a:pt x="469391" y="420623"/>
                </a:lnTo>
                <a:close/>
              </a:path>
              <a:path w="1179575" h="1441703">
                <a:moveTo>
                  <a:pt x="362711" y="566927"/>
                </a:moveTo>
                <a:lnTo>
                  <a:pt x="341375" y="548639"/>
                </a:lnTo>
                <a:lnTo>
                  <a:pt x="313943" y="576071"/>
                </a:lnTo>
                <a:lnTo>
                  <a:pt x="286511" y="600455"/>
                </a:lnTo>
                <a:lnTo>
                  <a:pt x="262127" y="627887"/>
                </a:lnTo>
                <a:lnTo>
                  <a:pt x="262127" y="630935"/>
                </a:lnTo>
                <a:lnTo>
                  <a:pt x="283463" y="649223"/>
                </a:lnTo>
                <a:lnTo>
                  <a:pt x="283463" y="646175"/>
                </a:lnTo>
                <a:lnTo>
                  <a:pt x="362711" y="566927"/>
                </a:lnTo>
                <a:close/>
              </a:path>
              <a:path w="1179575" h="1441703">
                <a:moveTo>
                  <a:pt x="237743" y="716279"/>
                </a:moveTo>
                <a:lnTo>
                  <a:pt x="210311" y="704087"/>
                </a:lnTo>
                <a:lnTo>
                  <a:pt x="207263" y="719327"/>
                </a:lnTo>
                <a:lnTo>
                  <a:pt x="204215" y="731519"/>
                </a:lnTo>
                <a:lnTo>
                  <a:pt x="204215" y="746759"/>
                </a:lnTo>
                <a:lnTo>
                  <a:pt x="207263" y="758951"/>
                </a:lnTo>
                <a:lnTo>
                  <a:pt x="207263" y="761999"/>
                </a:lnTo>
                <a:lnTo>
                  <a:pt x="210311" y="761999"/>
                </a:lnTo>
                <a:lnTo>
                  <a:pt x="213359" y="774191"/>
                </a:lnTo>
                <a:lnTo>
                  <a:pt x="216407" y="774191"/>
                </a:lnTo>
                <a:lnTo>
                  <a:pt x="222503" y="786383"/>
                </a:lnTo>
                <a:lnTo>
                  <a:pt x="231647" y="795527"/>
                </a:lnTo>
                <a:lnTo>
                  <a:pt x="231647" y="731519"/>
                </a:lnTo>
                <a:lnTo>
                  <a:pt x="232083" y="733261"/>
                </a:lnTo>
                <a:lnTo>
                  <a:pt x="237743" y="716279"/>
                </a:lnTo>
                <a:close/>
              </a:path>
              <a:path w="1179575" h="1441703">
                <a:moveTo>
                  <a:pt x="232083" y="733261"/>
                </a:moveTo>
                <a:lnTo>
                  <a:pt x="231647" y="731519"/>
                </a:lnTo>
                <a:lnTo>
                  <a:pt x="231647" y="734567"/>
                </a:lnTo>
                <a:lnTo>
                  <a:pt x="232083" y="733261"/>
                </a:lnTo>
                <a:close/>
              </a:path>
              <a:path w="1179575" h="1441703">
                <a:moveTo>
                  <a:pt x="240791" y="761999"/>
                </a:moveTo>
                <a:lnTo>
                  <a:pt x="234695" y="749807"/>
                </a:lnTo>
                <a:lnTo>
                  <a:pt x="234695" y="743711"/>
                </a:lnTo>
                <a:lnTo>
                  <a:pt x="232083" y="733261"/>
                </a:lnTo>
                <a:lnTo>
                  <a:pt x="231647" y="734567"/>
                </a:lnTo>
                <a:lnTo>
                  <a:pt x="231647" y="795527"/>
                </a:lnTo>
                <a:lnTo>
                  <a:pt x="234695" y="798575"/>
                </a:lnTo>
                <a:lnTo>
                  <a:pt x="237743" y="800861"/>
                </a:lnTo>
                <a:lnTo>
                  <a:pt x="237743" y="758951"/>
                </a:lnTo>
                <a:lnTo>
                  <a:pt x="240791" y="761999"/>
                </a:lnTo>
                <a:close/>
              </a:path>
              <a:path w="1179575" h="1441703">
                <a:moveTo>
                  <a:pt x="246887" y="768095"/>
                </a:moveTo>
                <a:lnTo>
                  <a:pt x="237743" y="758951"/>
                </a:lnTo>
                <a:lnTo>
                  <a:pt x="237743" y="800861"/>
                </a:lnTo>
                <a:lnTo>
                  <a:pt x="243839" y="805433"/>
                </a:lnTo>
                <a:lnTo>
                  <a:pt x="243839" y="768095"/>
                </a:lnTo>
                <a:lnTo>
                  <a:pt x="246887" y="768095"/>
                </a:lnTo>
                <a:close/>
              </a:path>
              <a:path w="1179575" h="1441703">
                <a:moveTo>
                  <a:pt x="274319" y="792479"/>
                </a:moveTo>
                <a:lnTo>
                  <a:pt x="265175" y="786383"/>
                </a:lnTo>
                <a:lnTo>
                  <a:pt x="252983" y="777239"/>
                </a:lnTo>
                <a:lnTo>
                  <a:pt x="243839" y="768095"/>
                </a:lnTo>
                <a:lnTo>
                  <a:pt x="243839" y="805433"/>
                </a:lnTo>
                <a:lnTo>
                  <a:pt x="259079" y="816863"/>
                </a:lnTo>
                <a:lnTo>
                  <a:pt x="274319" y="792479"/>
                </a:lnTo>
                <a:close/>
              </a:path>
              <a:path w="1179575" h="1441703">
                <a:moveTo>
                  <a:pt x="457199" y="862583"/>
                </a:moveTo>
                <a:lnTo>
                  <a:pt x="426719" y="853439"/>
                </a:lnTo>
                <a:lnTo>
                  <a:pt x="399287" y="844295"/>
                </a:lnTo>
                <a:lnTo>
                  <a:pt x="374903" y="838199"/>
                </a:lnTo>
                <a:lnTo>
                  <a:pt x="353567" y="829055"/>
                </a:lnTo>
                <a:lnTo>
                  <a:pt x="350519" y="826007"/>
                </a:lnTo>
                <a:lnTo>
                  <a:pt x="338327" y="853439"/>
                </a:lnTo>
                <a:lnTo>
                  <a:pt x="341375" y="856487"/>
                </a:lnTo>
                <a:lnTo>
                  <a:pt x="365759" y="865631"/>
                </a:lnTo>
                <a:lnTo>
                  <a:pt x="393191" y="871727"/>
                </a:lnTo>
                <a:lnTo>
                  <a:pt x="417575" y="880871"/>
                </a:lnTo>
                <a:lnTo>
                  <a:pt x="448055" y="890015"/>
                </a:lnTo>
                <a:lnTo>
                  <a:pt x="457199" y="862583"/>
                </a:lnTo>
                <a:close/>
              </a:path>
              <a:path w="1179575" h="1441703">
                <a:moveTo>
                  <a:pt x="649223" y="911351"/>
                </a:moveTo>
                <a:lnTo>
                  <a:pt x="539495" y="883919"/>
                </a:lnTo>
                <a:lnTo>
                  <a:pt x="533399" y="911351"/>
                </a:lnTo>
                <a:lnTo>
                  <a:pt x="591311" y="926591"/>
                </a:lnTo>
                <a:lnTo>
                  <a:pt x="643127" y="938783"/>
                </a:lnTo>
                <a:lnTo>
                  <a:pt x="649223" y="911351"/>
                </a:lnTo>
                <a:close/>
              </a:path>
              <a:path w="1179575" h="1441703">
                <a:moveTo>
                  <a:pt x="844295" y="963167"/>
                </a:moveTo>
                <a:lnTo>
                  <a:pt x="835151" y="960119"/>
                </a:lnTo>
                <a:lnTo>
                  <a:pt x="780287" y="944879"/>
                </a:lnTo>
                <a:lnTo>
                  <a:pt x="734567" y="932687"/>
                </a:lnTo>
                <a:lnTo>
                  <a:pt x="725423" y="960119"/>
                </a:lnTo>
                <a:lnTo>
                  <a:pt x="771143" y="972311"/>
                </a:lnTo>
                <a:lnTo>
                  <a:pt x="829055" y="987551"/>
                </a:lnTo>
                <a:lnTo>
                  <a:pt x="835151" y="990599"/>
                </a:lnTo>
                <a:lnTo>
                  <a:pt x="844295" y="963167"/>
                </a:lnTo>
                <a:close/>
              </a:path>
              <a:path w="1179575" h="1441703">
                <a:moveTo>
                  <a:pt x="1027175" y="1048511"/>
                </a:moveTo>
                <a:lnTo>
                  <a:pt x="1008887" y="1036319"/>
                </a:lnTo>
                <a:lnTo>
                  <a:pt x="993647" y="1024127"/>
                </a:lnTo>
                <a:lnTo>
                  <a:pt x="975359" y="1014983"/>
                </a:lnTo>
                <a:lnTo>
                  <a:pt x="957071" y="1002791"/>
                </a:lnTo>
                <a:lnTo>
                  <a:pt x="935735" y="993647"/>
                </a:lnTo>
                <a:lnTo>
                  <a:pt x="926591" y="990599"/>
                </a:lnTo>
                <a:lnTo>
                  <a:pt x="914399" y="1018031"/>
                </a:lnTo>
                <a:lnTo>
                  <a:pt x="923543" y="1021079"/>
                </a:lnTo>
                <a:lnTo>
                  <a:pt x="944879" y="1030223"/>
                </a:lnTo>
                <a:lnTo>
                  <a:pt x="963167" y="1039367"/>
                </a:lnTo>
                <a:lnTo>
                  <a:pt x="993647" y="1057655"/>
                </a:lnTo>
                <a:lnTo>
                  <a:pt x="1011935" y="1072895"/>
                </a:lnTo>
                <a:lnTo>
                  <a:pt x="1027175" y="1048511"/>
                </a:lnTo>
                <a:close/>
              </a:path>
              <a:path w="1179575" h="1441703">
                <a:moveTo>
                  <a:pt x="1139951" y="1222247"/>
                </a:moveTo>
                <a:lnTo>
                  <a:pt x="1124711" y="1176527"/>
                </a:lnTo>
                <a:lnTo>
                  <a:pt x="1112519" y="1152143"/>
                </a:lnTo>
                <a:lnTo>
                  <a:pt x="1097279" y="1127759"/>
                </a:lnTo>
                <a:lnTo>
                  <a:pt x="1088135" y="1115567"/>
                </a:lnTo>
                <a:lnTo>
                  <a:pt x="1066799" y="1130807"/>
                </a:lnTo>
                <a:lnTo>
                  <a:pt x="1075943" y="1142999"/>
                </a:lnTo>
                <a:lnTo>
                  <a:pt x="1088135" y="1167383"/>
                </a:lnTo>
                <a:lnTo>
                  <a:pt x="1097279" y="1188719"/>
                </a:lnTo>
                <a:lnTo>
                  <a:pt x="1106423" y="1213103"/>
                </a:lnTo>
                <a:lnTo>
                  <a:pt x="1109471" y="1231391"/>
                </a:lnTo>
                <a:lnTo>
                  <a:pt x="1139951" y="1222247"/>
                </a:lnTo>
                <a:close/>
              </a:path>
              <a:path w="1179575" h="1441703">
                <a:moveTo>
                  <a:pt x="1179575" y="1359407"/>
                </a:moveTo>
                <a:lnTo>
                  <a:pt x="1094231" y="1353311"/>
                </a:lnTo>
                <a:lnTo>
                  <a:pt x="1121663" y="1419605"/>
                </a:lnTo>
                <a:lnTo>
                  <a:pt x="1121663" y="1371599"/>
                </a:lnTo>
                <a:lnTo>
                  <a:pt x="1149095" y="1371599"/>
                </a:lnTo>
                <a:lnTo>
                  <a:pt x="1149095" y="1410842"/>
                </a:lnTo>
                <a:lnTo>
                  <a:pt x="1179575" y="1359407"/>
                </a:lnTo>
                <a:close/>
              </a:path>
              <a:path w="1179575" h="1441703">
                <a:moveTo>
                  <a:pt x="1149095" y="1357230"/>
                </a:moveTo>
                <a:lnTo>
                  <a:pt x="1149095" y="1310639"/>
                </a:lnTo>
                <a:lnTo>
                  <a:pt x="1121663" y="1310639"/>
                </a:lnTo>
                <a:lnTo>
                  <a:pt x="1121663" y="1355271"/>
                </a:lnTo>
                <a:lnTo>
                  <a:pt x="1149095" y="1357230"/>
                </a:lnTo>
                <a:close/>
              </a:path>
              <a:path w="1179575" h="1441703">
                <a:moveTo>
                  <a:pt x="1149095" y="1410842"/>
                </a:moveTo>
                <a:lnTo>
                  <a:pt x="1149095" y="1371599"/>
                </a:lnTo>
                <a:lnTo>
                  <a:pt x="1121663" y="1371599"/>
                </a:lnTo>
                <a:lnTo>
                  <a:pt x="1121663" y="1419605"/>
                </a:lnTo>
                <a:lnTo>
                  <a:pt x="1130807" y="1441703"/>
                </a:lnTo>
                <a:lnTo>
                  <a:pt x="1149095" y="1410842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886577" y="4974335"/>
            <a:ext cx="389916" cy="1981152"/>
          </a:xfrm>
          <a:custGeom>
            <a:avLst/>
            <a:gdLst/>
            <a:ahLst/>
            <a:cxnLst/>
            <a:rect l="l" t="t" r="r" b="b"/>
            <a:pathLst>
              <a:path w="389916" h="1981152">
                <a:moveTo>
                  <a:pt x="0" y="0"/>
                </a:moveTo>
                <a:lnTo>
                  <a:pt x="39084" y="1311"/>
                </a:lnTo>
                <a:lnTo>
                  <a:pt x="92541" y="7727"/>
                </a:lnTo>
                <a:lnTo>
                  <a:pt x="137602" y="18586"/>
                </a:lnTo>
                <a:lnTo>
                  <a:pt x="180361" y="38234"/>
                </a:lnTo>
                <a:lnTo>
                  <a:pt x="198119" y="954023"/>
                </a:lnTo>
                <a:lnTo>
                  <a:pt x="199118" y="960702"/>
                </a:lnTo>
                <a:lnTo>
                  <a:pt x="231065" y="990036"/>
                </a:lnTo>
                <a:lnTo>
                  <a:pt x="268214" y="1003454"/>
                </a:lnTo>
                <a:lnTo>
                  <a:pt x="315563" y="1012880"/>
                </a:lnTo>
                <a:lnTo>
                  <a:pt x="370424" y="1017610"/>
                </a:lnTo>
                <a:lnTo>
                  <a:pt x="389916" y="1018023"/>
                </a:lnTo>
                <a:lnTo>
                  <a:pt x="370628" y="1018378"/>
                </a:lnTo>
                <a:lnTo>
                  <a:pt x="315985" y="1023365"/>
                </a:lnTo>
                <a:lnTo>
                  <a:pt x="268468" y="1033375"/>
                </a:lnTo>
                <a:lnTo>
                  <a:pt x="231022" y="1047307"/>
                </a:lnTo>
                <a:lnTo>
                  <a:pt x="198993" y="1076256"/>
                </a:lnTo>
                <a:lnTo>
                  <a:pt x="198119" y="1917191"/>
                </a:lnTo>
                <a:lnTo>
                  <a:pt x="197148" y="1923778"/>
                </a:lnTo>
                <a:lnTo>
                  <a:pt x="165887" y="1952780"/>
                </a:lnTo>
                <a:lnTo>
                  <a:pt x="129295" y="1966137"/>
                </a:lnTo>
                <a:lnTo>
                  <a:pt x="82339" y="1975640"/>
                </a:lnTo>
                <a:lnTo>
                  <a:pt x="27485" y="1980616"/>
                </a:lnTo>
                <a:lnTo>
                  <a:pt x="7872" y="1981152"/>
                </a:lnTo>
              </a:path>
            </a:pathLst>
          </a:custGeom>
          <a:ln w="28574">
            <a:solidFill>
              <a:srgbClr val="CC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309756" y="5576828"/>
            <a:ext cx="1383665" cy="650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13360" marR="12700" indent="-201295">
              <a:lnSpc>
                <a:spcPct val="150000"/>
              </a:lnSpc>
            </a:pPr>
            <a:r>
              <a:rPr lang="tr-TR" sz="1400" b="1" spc="-10" dirty="0">
                <a:solidFill>
                  <a:srgbClr val="EB5C25"/>
                </a:solidFill>
                <a:latin typeface="Arial"/>
                <a:cs typeface="Arial"/>
              </a:rPr>
              <a:t>Veri Şifreleme (simetrik)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61465" y="2785872"/>
            <a:ext cx="2292095" cy="76199"/>
          </a:xfrm>
          <a:custGeom>
            <a:avLst/>
            <a:gdLst/>
            <a:ahLst/>
            <a:cxnLst/>
            <a:rect l="l" t="t" r="r" b="b"/>
            <a:pathLst>
              <a:path w="2292095" h="76199">
                <a:moveTo>
                  <a:pt x="76199" y="33527"/>
                </a:moveTo>
                <a:lnTo>
                  <a:pt x="76199" y="0"/>
                </a:lnTo>
                <a:lnTo>
                  <a:pt x="0" y="36575"/>
                </a:lnTo>
                <a:lnTo>
                  <a:pt x="57911" y="66690"/>
                </a:lnTo>
                <a:lnTo>
                  <a:pt x="57911" y="36575"/>
                </a:lnTo>
                <a:lnTo>
                  <a:pt x="64007" y="33527"/>
                </a:lnTo>
                <a:lnTo>
                  <a:pt x="76199" y="33527"/>
                </a:lnTo>
                <a:close/>
              </a:path>
              <a:path w="2292095" h="76199">
                <a:moveTo>
                  <a:pt x="2292095" y="36575"/>
                </a:moveTo>
                <a:lnTo>
                  <a:pt x="2285999" y="33527"/>
                </a:lnTo>
                <a:lnTo>
                  <a:pt x="64007" y="33527"/>
                </a:lnTo>
                <a:lnTo>
                  <a:pt x="57911" y="36575"/>
                </a:lnTo>
                <a:lnTo>
                  <a:pt x="64007" y="42671"/>
                </a:lnTo>
                <a:lnTo>
                  <a:pt x="2285999" y="42671"/>
                </a:lnTo>
                <a:lnTo>
                  <a:pt x="2292095" y="36575"/>
                </a:lnTo>
                <a:close/>
              </a:path>
              <a:path w="2292095" h="76199">
                <a:moveTo>
                  <a:pt x="76199" y="76199"/>
                </a:moveTo>
                <a:lnTo>
                  <a:pt x="76199" y="42671"/>
                </a:lnTo>
                <a:lnTo>
                  <a:pt x="64007" y="42671"/>
                </a:lnTo>
                <a:lnTo>
                  <a:pt x="57911" y="36575"/>
                </a:lnTo>
                <a:lnTo>
                  <a:pt x="57911" y="66690"/>
                </a:lnTo>
                <a:lnTo>
                  <a:pt x="76199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235337" y="616205"/>
            <a:ext cx="6100445" cy="9029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72110" indent="-360045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72110" algn="l"/>
              </a:tabLst>
            </a:pPr>
            <a:r>
              <a:rPr lang="tr-TR" sz="1900" b="1" spc="-20" dirty="0">
                <a:solidFill>
                  <a:srgbClr val="232021"/>
                </a:solidFill>
                <a:latin typeface="Arial"/>
                <a:cs typeface="Arial"/>
              </a:rPr>
              <a:t>Temel Anahtar Aktarım Protokolü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2/2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8"/>
              </a:spcBef>
            </a:pPr>
            <a:endParaRPr sz="1100" dirty="0"/>
          </a:p>
          <a:p>
            <a:pPr marL="60960">
              <a:lnSpc>
                <a:spcPct val="100000"/>
              </a:lnSpc>
            </a:pPr>
            <a:r>
              <a:rPr lang="nb-NO" spc="20" dirty="0">
                <a:solidFill>
                  <a:srgbClr val="232021"/>
                </a:solidFill>
                <a:latin typeface="Arial"/>
                <a:cs typeface="Arial"/>
              </a:rPr>
              <a:t>Örnek: simetrik şifreleme olarak AES ile Hybrid protokol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25487" y="1727201"/>
            <a:ext cx="739140" cy="4057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600" spc="-2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600" spc="-1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2600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6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2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075570" y="1736345"/>
            <a:ext cx="1703070" cy="8775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0795" algn="ctr">
              <a:lnSpc>
                <a:spcPct val="100000"/>
              </a:lnSpc>
            </a:pPr>
            <a:r>
              <a:rPr sz="2600" spc="-2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26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600" spc="-1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endParaRPr sz="26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36"/>
              </a:spcBef>
            </a:pPr>
            <a:endParaRPr sz="900"/>
          </a:p>
          <a:p>
            <a:pPr marR="0" algn="ctr">
              <a:lnSpc>
                <a:spcPct val="100000"/>
              </a:lnSpc>
            </a:pP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5" dirty="0" smtClean="0">
                <a:solidFill>
                  <a:srgbClr val="2F9849"/>
                </a:solidFill>
                <a:latin typeface="Arial"/>
                <a:cs typeface="Arial"/>
              </a:rPr>
              <a:t>K</a:t>
            </a:r>
            <a:r>
              <a:rPr sz="1950" i="1" spc="-22" baseline="-21367" dirty="0" smtClean="0">
                <a:solidFill>
                  <a:srgbClr val="2F9849"/>
                </a:solidFill>
                <a:latin typeface="Arial"/>
                <a:cs typeface="Arial"/>
              </a:rPr>
              <a:t>pubB</a:t>
            </a:r>
            <a:r>
              <a:rPr sz="2000" i="1" spc="1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5" dirty="0" smtClean="0">
                <a:solidFill>
                  <a:srgbClr val="EB5C25"/>
                </a:solidFill>
                <a:latin typeface="Arial"/>
                <a:cs typeface="Arial"/>
              </a:rPr>
              <a:t>K</a:t>
            </a:r>
            <a:r>
              <a:rPr sz="1950" i="1" spc="-22" baseline="-21367" dirty="0" smtClean="0">
                <a:solidFill>
                  <a:srgbClr val="EB5C25"/>
                </a:solidFill>
                <a:latin typeface="Arial"/>
                <a:cs typeface="Arial"/>
              </a:rPr>
              <a:t>p</a:t>
            </a:r>
            <a:r>
              <a:rPr sz="1950" i="1" spc="-7" baseline="-21367" dirty="0" smtClean="0">
                <a:solidFill>
                  <a:srgbClr val="EB5C25"/>
                </a:solidFill>
                <a:latin typeface="Arial"/>
                <a:cs typeface="Arial"/>
              </a:rPr>
              <a:t>r</a:t>
            </a:r>
            <a:r>
              <a:rPr sz="1950" i="1" spc="-22" baseline="-21367" dirty="0" smtClean="0">
                <a:solidFill>
                  <a:srgbClr val="EB5C25"/>
                </a:solidFill>
                <a:latin typeface="Arial"/>
                <a:cs typeface="Arial"/>
              </a:rPr>
              <a:t>B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615577" y="3919731"/>
            <a:ext cx="291465" cy="43243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4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2400" baseline="-20833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84685" y="3215962"/>
            <a:ext cx="1534015" cy="6451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4135" marR="12700" indent="-52069">
              <a:lnSpc>
                <a:spcPct val="148600"/>
              </a:lnSpc>
            </a:pPr>
            <a:r>
              <a:rPr lang="tr-TR" sz="1400" b="1" spc="-10" dirty="0">
                <a:solidFill>
                  <a:srgbClr val="EB5C25"/>
                </a:solidFill>
                <a:latin typeface="Arial"/>
                <a:cs typeface="Arial"/>
              </a:rPr>
              <a:t>Anahtar Değişimi (asimetrik)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44889" y="2359154"/>
            <a:ext cx="229235" cy="375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 smtClean="0">
                <a:solidFill>
                  <a:srgbClr val="2F9849"/>
                </a:solidFill>
                <a:latin typeface="Arial"/>
                <a:cs typeface="Arial"/>
              </a:rPr>
              <a:t>K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49105" y="2536954"/>
            <a:ext cx="50038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i="1" spc="-10" dirty="0" smtClean="0">
                <a:solidFill>
                  <a:srgbClr val="2F9849"/>
                </a:solidFill>
                <a:latin typeface="Arial"/>
                <a:cs typeface="Arial"/>
              </a:rPr>
              <a:t>pub</a:t>
            </a:r>
            <a:r>
              <a:rPr sz="1600" i="1" spc="0" dirty="0" smtClean="0">
                <a:solidFill>
                  <a:srgbClr val="2F9849"/>
                </a:solidFill>
                <a:latin typeface="Arial"/>
                <a:cs typeface="Arial"/>
              </a:rPr>
              <a:t>B</a:t>
            </a:r>
            <a:endParaRPr sz="16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54213" y="3075434"/>
            <a:ext cx="2207251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lang="tr-TR" spc="-5" dirty="0">
                <a:solidFill>
                  <a:srgbClr val="232021"/>
                </a:solidFill>
                <a:latin typeface="Arial"/>
                <a:cs typeface="Arial"/>
              </a:rPr>
              <a:t>Rastgele simetrik anahtarı </a:t>
            </a: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seçilir </a:t>
            </a:r>
            <a:r>
              <a:rPr sz="1800" i="1" spc="0" dirty="0" smtClean="0">
                <a:solidFill>
                  <a:srgbClr val="48429A"/>
                </a:solidFill>
                <a:latin typeface="Arial"/>
                <a:cs typeface="Arial"/>
              </a:rPr>
              <a:t>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54214" y="5605276"/>
            <a:ext cx="113347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800" spc="0" dirty="0" smtClean="0">
                <a:solidFill>
                  <a:srgbClr val="232021"/>
                </a:solidFill>
                <a:latin typeface="Arial"/>
                <a:cs typeface="Arial"/>
              </a:rPr>
              <a:t>X mesajı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8069325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5799" y="2855978"/>
            <a:ext cx="616013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Simetrik </a:t>
            </a:r>
            <a:r>
              <a:rPr lang="tr-TR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Kriptografiyi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 Gözden Geçirme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İlkeleri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Anahtarlı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Kriptografinin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Pratik Yönleri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40" dirty="0" smtClean="0">
                <a:solidFill>
                  <a:srgbClr val="232021"/>
                </a:solidFill>
                <a:latin typeface="Arial"/>
                <a:cs typeface="Arial"/>
              </a:rPr>
              <a:t>Önemli Genel Anahtar Algoritmalar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 Algoritmaları İçin Temel Sayılar Teorisi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913336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16205"/>
            <a:ext cx="61687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>
                <a:solidFill>
                  <a:srgbClr val="232021"/>
                </a:solidFill>
                <a:latin typeface="Arial"/>
                <a:cs typeface="Arial"/>
              </a:rPr>
              <a:t>Açık-anahtar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algoritmaları nasıl oluşturulur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9383" y="1253745"/>
            <a:ext cx="7623175" cy="5448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yapılar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"tek-yönlü fonksiyon" f () dayanmaktadır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</a:p>
          <a:p>
            <a:pPr marL="12700">
              <a:lnSpc>
                <a:spcPct val="100000"/>
              </a:lnSpc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es-ES" sz="1600" spc="-10" dirty="0">
                <a:solidFill>
                  <a:srgbClr val="232021"/>
                </a:solidFill>
                <a:latin typeface="Arial"/>
                <a:cs typeface="Arial"/>
              </a:rPr>
              <a:t>y = f (x) </a:t>
            </a:r>
            <a:r>
              <a:rPr lang="es-ES" sz="1600" spc="-10" dirty="0" smtClean="0">
                <a:solidFill>
                  <a:srgbClr val="232021"/>
                </a:solidFill>
                <a:latin typeface="Arial"/>
                <a:cs typeface="Arial"/>
              </a:rPr>
              <a:t>hesaplama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k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hesapsal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olarak</a:t>
            </a:r>
            <a:r>
              <a:rPr lang="es-ES" sz="1600" spc="-10" dirty="0" smtClean="0">
                <a:solidFill>
                  <a:srgbClr val="232021"/>
                </a:solidFill>
                <a:latin typeface="Arial"/>
                <a:cs typeface="Arial"/>
              </a:rPr>
              <a:t> kolay</a:t>
            </a:r>
            <a:endParaRPr lang="tr-TR" sz="1600" spc="-1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50" i="1" spc="-15" baseline="25252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50" i="1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s-ES" sz="1600" spc="-10" dirty="0">
                <a:solidFill>
                  <a:srgbClr val="232021"/>
                </a:solidFill>
                <a:latin typeface="Arial"/>
                <a:cs typeface="Arial"/>
              </a:rPr>
              <a:t>hesaplama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k ise 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hesapsal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olarak</a:t>
            </a:r>
            <a:r>
              <a:rPr lang="es-ES" sz="16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imkansızdır</a:t>
            </a:r>
            <a:endParaRPr lang="tr-TR" sz="1600" spc="-10" dirty="0">
              <a:solidFill>
                <a:srgbClr val="232021"/>
              </a:solidFill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12700">
              <a:lnSpc>
                <a:spcPct val="100000"/>
              </a:lnSpc>
            </a:pP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Tek yönlü fonksiyonlar matematiksel zor problemlere dayanmaktadır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</a:p>
          <a:p>
            <a:pPr marL="12700">
              <a:lnSpc>
                <a:spcPct val="100000"/>
              </a:lnSpc>
            </a:pPr>
            <a:endParaRPr sz="500" dirty="0"/>
          </a:p>
          <a:p>
            <a:pPr marL="207645">
              <a:lnSpc>
                <a:spcPct val="100000"/>
              </a:lnSpc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Üç ana ailesi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</a:pPr>
            <a:endParaRPr sz="65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act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ng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s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588645" marR="2566670" indent="0">
              <a:lnSpc>
                <a:spcPts val="2420"/>
              </a:lnSpc>
              <a:spcBef>
                <a:spcPts val="85"/>
              </a:spcBef>
            </a:pP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Bileşik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bir n tamsayısı </a:t>
            </a: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göz önüne alındığında,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bunun asal </a:t>
            </a: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çarpanlarını bulmak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Iki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asal çarpın: kolay)</a:t>
            </a:r>
            <a:endParaRPr sz="8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588645" marR="1960245" lvl="1" indent="-189230">
              <a:lnSpc>
                <a:spcPct val="1222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sc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 Log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-3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hm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e-H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erilen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i="1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dirty="0" smtClean="0">
                <a:solidFill>
                  <a:srgbClr val="232021"/>
                </a:solidFill>
                <a:latin typeface="Arial"/>
                <a:cs typeface="Arial"/>
              </a:rPr>
              <a:t>için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50" i="1" spc="187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olacak şekilde 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değerleri bulunmaya çalışılır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lang="tr-TR" sz="1650" i="1" spc="-30" baseline="25252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üssünü alma: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750"/>
              </a:lnSpc>
              <a:spcBef>
                <a:spcPts val="18"/>
              </a:spcBef>
              <a:buClr>
                <a:srgbClr val="5C83BE"/>
              </a:buClr>
              <a:buFont typeface="Arial"/>
              <a:buChar char="•"/>
            </a:pPr>
            <a:endParaRPr sz="750" dirty="0"/>
          </a:p>
          <a:p>
            <a:pPr marL="12700" marR="12700" lvl="1" indent="386715">
              <a:lnSpc>
                <a:spcPct val="202599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Eliptik </a:t>
            </a:r>
            <a:r>
              <a:rPr lang="tr-TR" sz="1600" b="1" spc="5" dirty="0">
                <a:solidFill>
                  <a:srgbClr val="232021"/>
                </a:solidFill>
                <a:latin typeface="Arial"/>
                <a:cs typeface="Arial"/>
              </a:rPr>
              <a:t>Eğriler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Ayrık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logaritma Genelleme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Not: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Problemler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matematiksel olarak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zor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kabul edilir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ama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bunun hiçbir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kanıt (şimdiye kadar)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bulunmamaktadır.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213673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16205"/>
            <a:ext cx="57115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>
                <a:solidFill>
                  <a:srgbClr val="232021"/>
                </a:solidFill>
                <a:latin typeface="Arial"/>
                <a:cs typeface="Arial"/>
              </a:rPr>
              <a:t>Anahtar Uzunlukları ve Güvenlik Seviyeleri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64317" y="1542287"/>
            <a:ext cx="6623300" cy="2880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4214" y="5475152"/>
            <a:ext cx="7975600" cy="1330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marR="664845" indent="-344805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RSA (</a:t>
            </a:r>
            <a:r>
              <a:rPr lang="tr-TR" sz="1600" dirty="0" err="1">
                <a:solidFill>
                  <a:srgbClr val="232021"/>
                </a:solidFill>
                <a:latin typeface="Arial"/>
                <a:cs typeface="Arial"/>
              </a:rPr>
              <a:t>faktoring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) ve DL (Index-Hesabı) tam karmaşıklığı tahmin etmek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zordur</a:t>
            </a:r>
          </a:p>
          <a:p>
            <a:pPr marL="356870" marR="664845" indent="-344805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endParaRPr lang="tr-TR" sz="90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56870" marR="664845" indent="-344805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Kuantum bilgisayarların varlığı muhtemelen ECC, RSA ve DL sonu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olurdu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(20-30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yıl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sonra 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bazı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insanların bu bilgisayarlara sahip olacağı şüphesizdir)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>
            <p:extLst/>
          </p:nvPr>
        </p:nvGraphicFramePr>
        <p:xfrm>
          <a:off x="1957967" y="1542287"/>
          <a:ext cx="6623297" cy="33623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3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266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4527"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i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i="1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mm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ct val="100000"/>
                        </a:lnSpc>
                      </a:pP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i="1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600" i="1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1600" i="1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ar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1039"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</a:t>
                      </a:r>
                      <a:r>
                        <a:rPr sz="1600" spc="35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70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1180" marR="433705" indent="-119380">
                        <a:lnSpc>
                          <a:spcPct val="126299"/>
                        </a:lnSpc>
                      </a:pPr>
                      <a:r>
                        <a:rPr lang="tr-TR"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Sadece kısa vadeli güvenlik (birkaç saat veya gün)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799">
                <a:tc>
                  <a:txBody>
                    <a:bodyPr/>
                    <a:lstStyle/>
                    <a:p>
                      <a:pPr marL="42354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16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2875">
                        <a:lnSpc>
                          <a:spcPct val="100000"/>
                        </a:lnSpc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</a:t>
                      </a:r>
                      <a:r>
                        <a:rPr sz="1600" spc="35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102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26084" marR="428625" indent="635" algn="ctr">
                        <a:lnSpc>
                          <a:spcPct val="151300"/>
                        </a:lnSpc>
                      </a:pPr>
                      <a:r>
                        <a:rPr lang="tr-TR"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Orta seviyede güvenlik (büyük saldırılara hariç </a:t>
                      </a:r>
                    </a:p>
                    <a:p>
                      <a:pPr marL="426084" marR="428625" indent="635" algn="ctr">
                        <a:lnSpc>
                          <a:spcPct val="151300"/>
                        </a:lnSpc>
                      </a:pPr>
                      <a:r>
                        <a:rPr lang="tr-TR"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kamu kurumları </a:t>
                      </a:r>
                      <a:r>
                        <a:rPr lang="tr-TR" sz="1600" spc="-25" dirty="0" err="1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vb</a:t>
                      </a:r>
                      <a:r>
                        <a:rPr lang="tr-TR"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7991">
                <a:tc>
                  <a:txBody>
                    <a:bodyPr/>
                    <a:lstStyle/>
                    <a:p>
                      <a:pPr marL="36576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224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</a:t>
                      </a:r>
                      <a:r>
                        <a:rPr sz="160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9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307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 marR="193675" indent="481330">
                        <a:lnSpc>
                          <a:spcPct val="126299"/>
                        </a:lnSpc>
                      </a:pPr>
                      <a:r>
                        <a:rPr lang="tr-TR"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Uzun vadeli güvenlik (Kuantum bilgisayarlar olmadan) 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85998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35799" y="2855978"/>
            <a:ext cx="6711301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Simetrik </a:t>
            </a:r>
            <a:r>
              <a:rPr lang="tr-TR"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Kriptografiyi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 Gözden Geçirme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Asimetrik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İlkeleri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Anahtarlı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Kriptografinin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Pratik Yönleri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Önemli Genel Anahtar Algoritmalar</a:t>
            </a: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Açık Anahtar Algoritmaları İçin Temel Sayılar Teorisi</a:t>
            </a:r>
            <a:endParaRPr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267219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15595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>
                <a:solidFill>
                  <a:srgbClr val="232021"/>
                </a:solidFill>
                <a:latin typeface="Arial"/>
                <a:cs typeface="Arial"/>
              </a:rPr>
              <a:t>Öklid Algoritması 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926" y="1502157"/>
            <a:ext cx="7065645" cy="40328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i="1" spc="-10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50" i="1" baseline="-20202" dirty="0">
                <a:solidFill>
                  <a:srgbClr val="232021"/>
                </a:solidFill>
                <a:latin typeface="Arial"/>
                <a:cs typeface="Arial"/>
              </a:rPr>
              <a:t>0 </a:t>
            </a:r>
            <a:r>
              <a:rPr lang="tr-TR" sz="1650" i="1" spc="-225" baseline="-20202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50" i="1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lang="tr-TR" sz="1650" baseline="-20202" dirty="0" smtClean="0">
                <a:latin typeface="Arial"/>
                <a:cs typeface="Arial"/>
              </a:rPr>
              <a:t> </a:t>
            </a:r>
            <a:r>
              <a:rPr lang="tr-TR" sz="2400" baseline="-20202" dirty="0" smtClean="0">
                <a:latin typeface="Arial"/>
                <a:cs typeface="Arial"/>
              </a:rPr>
              <a:t>gibi iki tam</a:t>
            </a:r>
            <a:r>
              <a:rPr lang="tr-TR" sz="2400" dirty="0" smtClean="0">
                <a:latin typeface="Arial"/>
                <a:cs typeface="Arial"/>
              </a:rPr>
              <a:t> </a:t>
            </a:r>
            <a:r>
              <a:rPr lang="tr-TR" sz="1650" dirty="0" smtClean="0">
                <a:latin typeface="Arial"/>
                <a:cs typeface="Arial"/>
              </a:rPr>
              <a:t>sayının </a:t>
            </a: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en büyük ortak bölen </a:t>
            </a:r>
            <a:r>
              <a:rPr sz="1600" b="1" i="1" spc="-25" dirty="0" err="1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-22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b="1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50" b="1" i="1" spc="-23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hesaplanır</a:t>
            </a:r>
            <a:endParaRPr sz="1650" baseline="-20202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gcd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>
                <a:solidFill>
                  <a:srgbClr val="232021"/>
                </a:solidFill>
                <a:latin typeface="Arial"/>
                <a:cs typeface="Arial"/>
              </a:rPr>
              <a:t>küçük sayılar için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kolaydır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445"/>
              </a:spcBef>
              <a:buClr>
                <a:srgbClr val="232021"/>
              </a:buClr>
              <a:buFont typeface="Arial"/>
              <a:buAutoNum type="arabicPeriod"/>
              <a:tabLst>
                <a:tab pos="1155700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0 </a:t>
            </a:r>
            <a:r>
              <a:rPr lang="tr-TR" sz="1650" i="1" spc="-22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50" i="1" spc="-2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50" spc="-22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1650" i="1" spc="-225" dirty="0" smtClean="0">
                <a:solidFill>
                  <a:srgbClr val="232021"/>
                </a:solidFill>
                <a:latin typeface="Arial"/>
                <a:cs typeface="Arial"/>
              </a:rPr>
              <a:t> 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lang="tr-TR"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50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çarpanlarına ayrılır</a:t>
            </a:r>
            <a:endParaRPr sz="1650" baseline="-20202" dirty="0">
              <a:latin typeface="Arial"/>
              <a:cs typeface="Arial"/>
            </a:endParaRPr>
          </a:p>
          <a:p>
            <a:pPr marL="1155700" lvl="1" indent="-228600">
              <a:lnSpc>
                <a:spcPct val="100000"/>
              </a:lnSpc>
              <a:spcBef>
                <a:spcPts val="480"/>
              </a:spcBef>
              <a:buClr>
                <a:srgbClr val="232021"/>
              </a:buClr>
              <a:buFont typeface="Arial"/>
              <a:buAutoNum type="arabicPeriod"/>
              <a:tabLst>
                <a:tab pos="1155700" algn="l"/>
              </a:tabLst>
            </a:pP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=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en büyük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ortak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çarpan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550"/>
              </a:lnSpc>
              <a:spcBef>
                <a:spcPts val="38"/>
              </a:spcBef>
              <a:buClr>
                <a:srgbClr val="232021"/>
              </a:buClr>
              <a:buFont typeface="Arial"/>
              <a:buAutoNum type="arabicPeriod"/>
            </a:pPr>
            <a:endParaRPr sz="550" dirty="0"/>
          </a:p>
          <a:p>
            <a:pPr lvl="1">
              <a:lnSpc>
                <a:spcPts val="1000"/>
              </a:lnSpc>
              <a:buClr>
                <a:srgbClr val="232021"/>
              </a:buClr>
              <a:buFont typeface="Arial"/>
              <a:buAutoNum type="arabicPeriod"/>
            </a:pPr>
            <a:endParaRPr sz="1000" dirty="0"/>
          </a:p>
          <a:p>
            <a:pPr lvl="1">
              <a:lnSpc>
                <a:spcPts val="1000"/>
              </a:lnSpc>
              <a:buClr>
                <a:srgbClr val="232021"/>
              </a:buClr>
              <a:buFont typeface="Arial"/>
              <a:buAutoNum type="arabicPeriod"/>
            </a:pPr>
            <a:endParaRPr sz="1000" dirty="0"/>
          </a:p>
          <a:p>
            <a:pPr lvl="1">
              <a:lnSpc>
                <a:spcPts val="1000"/>
              </a:lnSpc>
              <a:buClr>
                <a:srgbClr val="232021"/>
              </a:buClr>
              <a:buFont typeface="Arial"/>
              <a:buAutoNum type="arabicPeriod"/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420"/>
              </a:spcBef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0 </a:t>
            </a:r>
            <a:r>
              <a:rPr sz="1650" i="1" spc="-22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"/>
              </a:spcBef>
            </a:pPr>
            <a:endParaRPr sz="500" dirty="0"/>
          </a:p>
          <a:p>
            <a:pPr marL="927100">
              <a:lnSpc>
                <a:spcPct val="100000"/>
              </a:lnSpc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50" i="1" spc="-22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400"/>
              </a:lnSpc>
              <a:spcBef>
                <a:spcPts val="8"/>
              </a:spcBef>
            </a:pPr>
            <a:endParaRPr sz="1400" dirty="0"/>
          </a:p>
          <a:p>
            <a:pPr marL="1024255" marR="1405255" indent="-247015">
              <a:lnSpc>
                <a:spcPct val="125000"/>
              </a:lnSpc>
            </a:pP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5" dirty="0" err="1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>
                <a:solidFill>
                  <a:srgbClr val="232021"/>
                </a:solidFill>
                <a:latin typeface="Arial"/>
                <a:cs typeface="Arial"/>
              </a:rPr>
              <a:t>tüm ortak 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çarpanların çarpımlarının ürünüdür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     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2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(30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84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5926" y="6348481"/>
            <a:ext cx="8049374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Fakat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üyük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sayılar için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çarpanlara ayırma karmaşık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(ve çoğu zaman olanaksız) '</a:t>
            </a:r>
            <a:r>
              <a:rPr lang="tr-TR" sz="1600" dirty="0" err="1">
                <a:solidFill>
                  <a:srgbClr val="232021"/>
                </a:solidFill>
                <a:latin typeface="Arial"/>
                <a:cs typeface="Arial"/>
              </a:rPr>
              <a:t>dir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91785" y="4209288"/>
            <a:ext cx="283139" cy="283395"/>
          </a:xfrm>
          <a:custGeom>
            <a:avLst/>
            <a:gdLst/>
            <a:ahLst/>
            <a:cxnLst/>
            <a:rect l="l" t="t" r="r" b="b"/>
            <a:pathLst>
              <a:path w="283139" h="283395">
                <a:moveTo>
                  <a:pt x="139912" y="0"/>
                </a:moveTo>
                <a:lnTo>
                  <a:pt x="97705" y="6722"/>
                </a:lnTo>
                <a:lnTo>
                  <a:pt x="60404" y="25418"/>
                </a:lnTo>
                <a:lnTo>
                  <a:pt x="30216" y="53883"/>
                </a:lnTo>
                <a:lnTo>
                  <a:pt x="9346" y="89911"/>
                </a:lnTo>
                <a:lnTo>
                  <a:pt x="0" y="131295"/>
                </a:lnTo>
                <a:lnTo>
                  <a:pt x="659" y="147232"/>
                </a:lnTo>
                <a:lnTo>
                  <a:pt x="10620" y="191220"/>
                </a:lnTo>
                <a:lnTo>
                  <a:pt x="31042" y="228319"/>
                </a:lnTo>
                <a:lnTo>
                  <a:pt x="59978" y="257040"/>
                </a:lnTo>
                <a:lnTo>
                  <a:pt x="95482" y="275895"/>
                </a:lnTo>
                <a:lnTo>
                  <a:pt x="135609" y="283395"/>
                </a:lnTo>
                <a:lnTo>
                  <a:pt x="150850" y="282687"/>
                </a:lnTo>
                <a:lnTo>
                  <a:pt x="193263" y="272458"/>
                </a:lnTo>
                <a:lnTo>
                  <a:pt x="229394" y="251523"/>
                </a:lnTo>
                <a:lnTo>
                  <a:pt x="257547" y="221744"/>
                </a:lnTo>
                <a:lnTo>
                  <a:pt x="276027" y="184982"/>
                </a:lnTo>
                <a:lnTo>
                  <a:pt x="283139" y="143098"/>
                </a:lnTo>
                <a:lnTo>
                  <a:pt x="282401" y="128408"/>
                </a:lnTo>
                <a:lnTo>
                  <a:pt x="271842" y="87196"/>
                </a:lnTo>
                <a:lnTo>
                  <a:pt x="250281" y="51795"/>
                </a:lnTo>
                <a:lnTo>
                  <a:pt x="219670" y="24158"/>
                </a:lnTo>
                <a:lnTo>
                  <a:pt x="181957" y="6242"/>
                </a:lnTo>
                <a:lnTo>
                  <a:pt x="139912" y="0"/>
                </a:lnTo>
                <a:close/>
              </a:path>
            </a:pathLst>
          </a:custGeom>
          <a:ln w="317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91959" y="3849623"/>
            <a:ext cx="282914" cy="286351"/>
          </a:xfrm>
          <a:custGeom>
            <a:avLst/>
            <a:gdLst/>
            <a:ahLst/>
            <a:cxnLst/>
            <a:rect l="l" t="t" r="r" b="b"/>
            <a:pathLst>
              <a:path w="282914" h="286351">
                <a:moveTo>
                  <a:pt x="139738" y="0"/>
                </a:moveTo>
                <a:lnTo>
                  <a:pt x="97964" y="6602"/>
                </a:lnTo>
                <a:lnTo>
                  <a:pt x="60969" y="25070"/>
                </a:lnTo>
                <a:lnTo>
                  <a:pt x="30887" y="53394"/>
                </a:lnTo>
                <a:lnTo>
                  <a:pt x="9852" y="89566"/>
                </a:lnTo>
                <a:lnTo>
                  <a:pt x="0" y="131574"/>
                </a:lnTo>
                <a:lnTo>
                  <a:pt x="615" y="147823"/>
                </a:lnTo>
                <a:lnTo>
                  <a:pt x="10309" y="192503"/>
                </a:lnTo>
                <a:lnTo>
                  <a:pt x="30301" y="230039"/>
                </a:lnTo>
                <a:lnTo>
                  <a:pt x="58699" y="259087"/>
                </a:lnTo>
                <a:lnTo>
                  <a:pt x="93609" y="278306"/>
                </a:lnTo>
                <a:lnTo>
                  <a:pt x="133139" y="286351"/>
                </a:lnTo>
                <a:lnTo>
                  <a:pt x="148652" y="285670"/>
                </a:lnTo>
                <a:lnTo>
                  <a:pt x="191664" y="275641"/>
                </a:lnTo>
                <a:lnTo>
                  <a:pt x="228164" y="255048"/>
                </a:lnTo>
                <a:lnTo>
                  <a:pt x="256584" y="225710"/>
                </a:lnTo>
                <a:lnTo>
                  <a:pt x="275357" y="189447"/>
                </a:lnTo>
                <a:lnTo>
                  <a:pt x="282914" y="148078"/>
                </a:lnTo>
                <a:lnTo>
                  <a:pt x="282210" y="132774"/>
                </a:lnTo>
                <a:lnTo>
                  <a:pt x="272023" y="90224"/>
                </a:lnTo>
                <a:lnTo>
                  <a:pt x="251162" y="54009"/>
                </a:lnTo>
                <a:lnTo>
                  <a:pt x="221480" y="25795"/>
                </a:lnTo>
                <a:lnTo>
                  <a:pt x="184829" y="7249"/>
                </a:lnTo>
                <a:lnTo>
                  <a:pt x="143060" y="37"/>
                </a:lnTo>
                <a:lnTo>
                  <a:pt x="139738" y="0"/>
                </a:lnTo>
                <a:close/>
              </a:path>
            </a:pathLst>
          </a:custGeom>
          <a:ln w="317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91828" y="3849623"/>
            <a:ext cx="282917" cy="286351"/>
          </a:xfrm>
          <a:custGeom>
            <a:avLst/>
            <a:gdLst/>
            <a:ahLst/>
            <a:cxnLst/>
            <a:rect l="l" t="t" r="r" b="b"/>
            <a:pathLst>
              <a:path w="282917" h="286351">
                <a:moveTo>
                  <a:pt x="139741" y="0"/>
                </a:moveTo>
                <a:lnTo>
                  <a:pt x="97967" y="6602"/>
                </a:lnTo>
                <a:lnTo>
                  <a:pt x="60972" y="25070"/>
                </a:lnTo>
                <a:lnTo>
                  <a:pt x="30889" y="53393"/>
                </a:lnTo>
                <a:lnTo>
                  <a:pt x="9853" y="89564"/>
                </a:lnTo>
                <a:lnTo>
                  <a:pt x="0" y="131572"/>
                </a:lnTo>
                <a:lnTo>
                  <a:pt x="615" y="147821"/>
                </a:lnTo>
                <a:lnTo>
                  <a:pt x="10309" y="192501"/>
                </a:lnTo>
                <a:lnTo>
                  <a:pt x="30301" y="230037"/>
                </a:lnTo>
                <a:lnTo>
                  <a:pt x="58699" y="259086"/>
                </a:lnTo>
                <a:lnTo>
                  <a:pt x="93608" y="278304"/>
                </a:lnTo>
                <a:lnTo>
                  <a:pt x="133138" y="286351"/>
                </a:lnTo>
                <a:lnTo>
                  <a:pt x="148651" y="285670"/>
                </a:lnTo>
                <a:lnTo>
                  <a:pt x="191664" y="275641"/>
                </a:lnTo>
                <a:lnTo>
                  <a:pt x="228165" y="255049"/>
                </a:lnTo>
                <a:lnTo>
                  <a:pt x="256586" y="225712"/>
                </a:lnTo>
                <a:lnTo>
                  <a:pt x="275359" y="189450"/>
                </a:lnTo>
                <a:lnTo>
                  <a:pt x="282917" y="148081"/>
                </a:lnTo>
                <a:lnTo>
                  <a:pt x="282213" y="132777"/>
                </a:lnTo>
                <a:lnTo>
                  <a:pt x="272026" y="90226"/>
                </a:lnTo>
                <a:lnTo>
                  <a:pt x="251166" y="54010"/>
                </a:lnTo>
                <a:lnTo>
                  <a:pt x="221484" y="25796"/>
                </a:lnTo>
                <a:lnTo>
                  <a:pt x="184834" y="7250"/>
                </a:lnTo>
                <a:lnTo>
                  <a:pt x="143066" y="37"/>
                </a:lnTo>
                <a:lnTo>
                  <a:pt x="139741" y="0"/>
                </a:lnTo>
                <a:close/>
              </a:path>
            </a:pathLst>
          </a:custGeom>
          <a:ln w="317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5421" y="4209288"/>
            <a:ext cx="285895" cy="283202"/>
          </a:xfrm>
          <a:custGeom>
            <a:avLst/>
            <a:gdLst/>
            <a:ahLst/>
            <a:cxnLst/>
            <a:rect l="l" t="t" r="r" b="b"/>
            <a:pathLst>
              <a:path w="285895" h="283202">
                <a:moveTo>
                  <a:pt x="142788" y="0"/>
                </a:moveTo>
                <a:lnTo>
                  <a:pt x="99586" y="6581"/>
                </a:lnTo>
                <a:lnTo>
                  <a:pt x="61697" y="24902"/>
                </a:lnTo>
                <a:lnTo>
                  <a:pt x="31130" y="52828"/>
                </a:lnTo>
                <a:lnTo>
                  <a:pt x="9895" y="88224"/>
                </a:lnTo>
                <a:lnTo>
                  <a:pt x="0" y="128956"/>
                </a:lnTo>
                <a:lnTo>
                  <a:pt x="605" y="145000"/>
                </a:lnTo>
                <a:lnTo>
                  <a:pt x="10185" y="189186"/>
                </a:lnTo>
                <a:lnTo>
                  <a:pt x="30058" y="226425"/>
                </a:lnTo>
                <a:lnTo>
                  <a:pt x="58484" y="255390"/>
                </a:lnTo>
                <a:lnTo>
                  <a:pt x="93726" y="274757"/>
                </a:lnTo>
                <a:lnTo>
                  <a:pt x="134044" y="283202"/>
                </a:lnTo>
                <a:lnTo>
                  <a:pt x="149807" y="282549"/>
                </a:lnTo>
                <a:lnTo>
                  <a:pt x="193369" y="272710"/>
                </a:lnTo>
                <a:lnTo>
                  <a:pt x="230212" y="252438"/>
                </a:lnTo>
                <a:lnTo>
                  <a:pt x="258884" y="223511"/>
                </a:lnTo>
                <a:lnTo>
                  <a:pt x="277929" y="187713"/>
                </a:lnTo>
                <a:lnTo>
                  <a:pt x="285895" y="146822"/>
                </a:lnTo>
                <a:lnTo>
                  <a:pt x="285197" y="131675"/>
                </a:lnTo>
                <a:lnTo>
                  <a:pt x="274956" y="89470"/>
                </a:lnTo>
                <a:lnTo>
                  <a:pt x="253952" y="53466"/>
                </a:lnTo>
                <a:lnTo>
                  <a:pt x="224063" y="25400"/>
                </a:lnTo>
                <a:lnTo>
                  <a:pt x="187168" y="7005"/>
                </a:lnTo>
                <a:lnTo>
                  <a:pt x="145143" y="18"/>
                </a:lnTo>
                <a:lnTo>
                  <a:pt x="142788" y="0"/>
                </a:lnTo>
                <a:close/>
              </a:path>
            </a:pathLst>
          </a:custGeom>
          <a:ln w="317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414316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155950" cy="351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>
                <a:solidFill>
                  <a:srgbClr val="232021"/>
                </a:solidFill>
                <a:latin typeface="Arial"/>
                <a:cs typeface="Arial"/>
              </a:rPr>
              <a:t>Öklid </a:t>
            </a: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Algoritması 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5926" y="1215645"/>
            <a:ext cx="6156960" cy="26612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Gözlem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2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-22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b="1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50" b="1" i="1" spc="-23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b="1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b="1" i="1" spc="16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- 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b="1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900" dirty="0"/>
          </a:p>
          <a:p>
            <a:pPr marL="12700">
              <a:lnSpc>
                <a:spcPct val="100000"/>
              </a:lnSpc>
            </a:pPr>
            <a:r>
              <a:rPr lang="tr-TR" sz="1600" spc="70" dirty="0" smtClean="0">
                <a:solidFill>
                  <a:srgbClr val="232021"/>
                </a:solidFill>
                <a:latin typeface="Arial"/>
                <a:cs typeface="Arial"/>
              </a:rPr>
              <a:t>Ana fikir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588645" marR="144145" lvl="1" indent="-189230">
              <a:lnSpc>
                <a:spcPct val="119500"/>
              </a:lnSpc>
              <a:spcBef>
                <a:spcPts val="21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Iki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küçük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sayının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gcd’sini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 bulma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problemi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azaltmak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azaltmak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için iki tamsayı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gcd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leri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hesaplanır</a:t>
            </a:r>
          </a:p>
          <a:p>
            <a:pPr marL="588645" marR="144145" lvl="1" indent="-189230">
              <a:lnSpc>
                <a:spcPct val="119500"/>
              </a:lnSpc>
              <a:spcBef>
                <a:spcPts val="21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endParaRPr sz="650" dirty="0"/>
          </a:p>
          <a:p>
            <a:pPr marL="646430" lvl="1" indent="-24701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646430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İşlemi tekrar et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yinelemeli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olarak</a:t>
            </a:r>
          </a:p>
          <a:p>
            <a:pPr marL="646430" lvl="1" indent="-24701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646430" algn="l"/>
              </a:tabLst>
            </a:pPr>
            <a:endParaRPr sz="600" dirty="0"/>
          </a:p>
          <a:p>
            <a:pPr marL="646430" lvl="1" indent="-24701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646430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Son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-30" baseline="-20202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50" b="1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50" b="1" i="1" spc="-23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30" dirty="0" err="1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0" baseline="-20202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50" b="1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50" b="1" i="1" spc="-23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olursa problem çözülür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40"/>
              </a:spcBef>
            </a:pPr>
            <a:endParaRPr sz="1300" dirty="0"/>
          </a:p>
          <a:p>
            <a:pPr marL="12700">
              <a:lnSpc>
                <a:spcPct val="100000"/>
              </a:lnSpc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(r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50" i="1" spc="-23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i="1" spc="20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50" i="1" spc="-22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için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5926" y="5697656"/>
            <a:ext cx="6601574" cy="11614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154430" indent="-19558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5" dirty="0" smtClean="0">
                <a:solidFill>
                  <a:srgbClr val="232021"/>
                </a:solidFill>
                <a:latin typeface="Arial"/>
                <a:cs typeface="Arial"/>
              </a:rPr>
              <a:t>Daha </a:t>
            </a:r>
            <a:r>
              <a:rPr lang="tr-TR" sz="1600" spc="-15" dirty="0">
                <a:solidFill>
                  <a:srgbClr val="232021"/>
                </a:solidFill>
                <a:latin typeface="Arial"/>
                <a:cs typeface="Arial"/>
              </a:rPr>
              <a:t>uzun sayılar için çok etkili bir yöntem: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Karmaşıklığı bit sayısı ile </a:t>
            </a:r>
            <a:r>
              <a:rPr lang="tr-TR" sz="1600" b="1" dirty="0">
                <a:solidFill>
                  <a:srgbClr val="232021"/>
                </a:solidFill>
                <a:latin typeface="Arial"/>
                <a:cs typeface="Arial"/>
              </a:rPr>
              <a:t>doğrusal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olarak büyür</a:t>
            </a:r>
            <a:endParaRPr sz="1000" dirty="0"/>
          </a:p>
          <a:p>
            <a:pPr>
              <a:lnSpc>
                <a:spcPts val="1200"/>
              </a:lnSpc>
              <a:spcBef>
                <a:spcPts val="88"/>
              </a:spcBef>
            </a:pPr>
            <a:endParaRPr sz="1200" dirty="0" smtClean="0"/>
          </a:p>
          <a:p>
            <a:pPr marL="12700">
              <a:lnSpc>
                <a:spcPct val="100000"/>
              </a:lnSpc>
            </a:pPr>
            <a:r>
              <a:rPr lang="tr-TR" sz="1400" spc="-25" dirty="0">
                <a:solidFill>
                  <a:srgbClr val="232021"/>
                </a:solidFill>
                <a:latin typeface="Arial"/>
                <a:cs typeface="Arial"/>
              </a:rPr>
              <a:t>Tam Öklid Algoritması görmek için </a:t>
            </a:r>
            <a:r>
              <a:rPr lang="tr-TR" sz="1400" spc="-25" dirty="0" smtClean="0">
                <a:solidFill>
                  <a:srgbClr val="232021"/>
                </a:solidFill>
                <a:latin typeface="Arial"/>
                <a:cs typeface="Arial"/>
              </a:rPr>
              <a:t> bakın 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spc="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ap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400" i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i="1" spc="-15" dirty="0" smtClean="0">
                <a:solidFill>
                  <a:srgbClr val="232021"/>
                </a:solidFill>
                <a:latin typeface="Arial"/>
                <a:cs typeface="Arial"/>
              </a:rPr>
              <a:t>rs</a:t>
            </a:r>
            <a:r>
              <a:rPr sz="1400" i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400" i="1" spc="-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400" i="1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4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i="1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400" i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i="1" spc="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400" i="1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ap</a:t>
            </a:r>
            <a:r>
              <a:rPr sz="1400" i="1" spc="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400" i="1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i="1" spc="-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45573" y="3849623"/>
            <a:ext cx="8049768" cy="594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6053" y="4422647"/>
            <a:ext cx="7687056" cy="573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6533" y="4995672"/>
            <a:ext cx="7869935" cy="5516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169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3515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492887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Yer değiştirme şifrelemeye karşı saldırılar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9137" y="1535685"/>
            <a:ext cx="7427595" cy="3714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b="1" spc="-5" dirty="0" smtClean="0">
                <a:solidFill>
                  <a:srgbClr val="5C83BE"/>
                </a:solidFill>
                <a:latin typeface="Arial"/>
                <a:cs typeface="Arial"/>
              </a:rPr>
              <a:t>1</a:t>
            </a:r>
            <a:r>
              <a:rPr sz="1900" b="1" spc="5" dirty="0" smtClean="0">
                <a:solidFill>
                  <a:srgbClr val="5C83BE"/>
                </a:solidFill>
                <a:latin typeface="Arial"/>
                <a:cs typeface="Arial"/>
              </a:rPr>
              <a:t>. </a:t>
            </a:r>
            <a:r>
              <a:rPr sz="1900" b="1" spc="-250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lang="tr-TR" sz="1600" b="1" spc="-85" dirty="0" smtClean="0">
                <a:solidFill>
                  <a:srgbClr val="232021"/>
                </a:solidFill>
                <a:latin typeface="Arial"/>
                <a:cs typeface="Arial"/>
              </a:rPr>
              <a:t>Saldırı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sonsuz anahtar arama</a:t>
            </a:r>
            <a:r>
              <a:rPr sz="1600" b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kaba kuvvet saldırısı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317500" marR="12700" indent="-304800">
              <a:lnSpc>
                <a:spcPct val="1184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Basitçe mantıklı bir düz metin elde edilene kadar bütün mümkün yer değiştirmelerin yapılması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dikkat edin ki yer yer değiştirme bir anahtardır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ub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900" dirty="0"/>
          </a:p>
          <a:p>
            <a:pPr marL="2158365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Symbol"/>
                <a:cs typeface="Symbol"/>
              </a:rPr>
              <a:t></a:t>
            </a:r>
            <a:r>
              <a:rPr sz="16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6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575" spc="-22" baseline="26455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575" spc="0" baseline="26455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endParaRPr sz="1575" baseline="26455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317500">
              <a:lnSpc>
                <a:spcPct val="100000"/>
              </a:lnSpc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575" b="1" spc="-22" baseline="26455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575" b="1" spc="0" baseline="26455" dirty="0" smtClean="0">
                <a:solidFill>
                  <a:srgbClr val="232021"/>
                </a:solidFill>
                <a:latin typeface="Arial"/>
                <a:cs typeface="Arial"/>
              </a:rPr>
              <a:t>8 </a:t>
            </a:r>
            <a:r>
              <a:rPr sz="1575" b="1" spc="-172" baseline="264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Anahtar arasından değerleri araştırmak günümüz bilgisayarları için mümkün değildir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40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317500" marR="266065" indent="-30480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kaba kuvvet saldırısı mümkün olmadığı için yer değiştirme şifresinin güvenli olduğunu çıkarabilir miyiz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hayır! Bütün saldırılara karşı güvenli olmalıdır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34362" y="1563624"/>
            <a:ext cx="2590800" cy="429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5337" y="616205"/>
            <a:ext cx="4755384" cy="351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>
                <a:solidFill>
                  <a:srgbClr val="232021"/>
                </a:solidFill>
                <a:latin typeface="Arial"/>
                <a:cs typeface="Arial"/>
              </a:rPr>
              <a:t>Genişletilmiş Öklid Algoritması 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5926" y="1215645"/>
            <a:ext cx="6382385" cy="10547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Öklit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algoritması genişletilir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50" i="1" spc="-1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lang="tr-TR" sz="1650" i="1" baseline="-20202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400" baseline="-20202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400" baseline="-20202" dirty="0" smtClean="0">
                <a:solidFill>
                  <a:srgbClr val="232021"/>
                </a:solidFill>
                <a:latin typeface="Arial"/>
                <a:cs typeface="Arial"/>
              </a:rPr>
              <a:t>odüler tersi bulunur</a:t>
            </a:r>
            <a:endParaRPr sz="2400" baseline="-20202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650" baseline="-20202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5926" y="3094738"/>
            <a:ext cx="7841615" cy="2464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70" dirty="0" smtClean="0">
                <a:solidFill>
                  <a:srgbClr val="232021"/>
                </a:solidFill>
                <a:latin typeface="Arial"/>
                <a:cs typeface="Arial"/>
              </a:rPr>
              <a:t>-7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Modüler tersinin tanımı ile karşılaştır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600" b="1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lang="tr-TR"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50" b="1" i="1" spc="-1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b="1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lang="tr-TR" sz="1650" b="1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400" b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tersidir</a:t>
            </a:r>
            <a:endParaRPr sz="2400" baseline="-20202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38"/>
              </a:spcBef>
            </a:pPr>
            <a:endParaRPr sz="5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(r</a:t>
            </a:r>
            <a:r>
              <a:rPr sz="1650" i="1" spc="-22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50" i="1" spc="-23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orde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Rec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3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1600" dirty="0">
              <a:latin typeface="Arial"/>
              <a:cs typeface="Arial"/>
            </a:endParaRPr>
          </a:p>
          <a:p>
            <a:pPr marL="927100" marR="12700" indent="-527685">
              <a:lnSpc>
                <a:spcPts val="2900"/>
              </a:lnSpc>
              <a:spcBef>
                <a:spcPts val="204"/>
              </a:spcBef>
            </a:pPr>
            <a:r>
              <a:rPr sz="1600" spc="70" dirty="0" smtClean="0">
                <a:solidFill>
                  <a:srgbClr val="232021"/>
                </a:solidFill>
                <a:latin typeface="Arial"/>
                <a:cs typeface="Arial"/>
              </a:rPr>
              <a:t>-7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ag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a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pape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90721" y="1993392"/>
            <a:ext cx="2499360" cy="10789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4976952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91233" y="3206495"/>
            <a:ext cx="1999488" cy="323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5337" y="616205"/>
            <a:ext cx="518515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>
                <a:solidFill>
                  <a:srgbClr val="232021"/>
                </a:solidFill>
                <a:latin typeface="Arial"/>
                <a:cs typeface="Arial"/>
              </a:rPr>
              <a:t>Genişletilmiş Öklid Algoritması 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9286" y="2521714"/>
            <a:ext cx="4224655" cy="13684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xa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</a:pPr>
            <a:endParaRPr sz="65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67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ag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s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he 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67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9286" y="4327655"/>
            <a:ext cx="853440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Che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49286" y="5820668"/>
            <a:ext cx="6997065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400" spc="20" dirty="0" smtClean="0">
                <a:solidFill>
                  <a:srgbClr val="232021"/>
                </a:solidFill>
                <a:latin typeface="Arial"/>
                <a:cs typeface="Arial"/>
              </a:rPr>
              <a:t> E</a:t>
            </a:r>
            <a:r>
              <a:rPr sz="1400" spc="-3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nde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400" spc="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Al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go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4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i="1" spc="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400" i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i="1" spc="-15" dirty="0" smtClean="0">
                <a:solidFill>
                  <a:srgbClr val="232021"/>
                </a:solidFill>
                <a:latin typeface="Arial"/>
                <a:cs typeface="Arial"/>
              </a:rPr>
              <a:t>rs</a:t>
            </a:r>
            <a:r>
              <a:rPr sz="1400" i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400" i="1" spc="-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400" i="1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4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i="1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400" i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400" i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i="1" spc="-2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400" i="1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i="1" spc="-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20490" y="2502407"/>
            <a:ext cx="1999488" cy="1703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518557" y="4259837"/>
            <a:ext cx="2866390" cy="4699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50" spc="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2050" spc="170" dirty="0" smtClean="0">
                <a:solidFill>
                  <a:srgbClr val="232021"/>
                </a:solidFill>
                <a:latin typeface="Times New Roman"/>
                <a:cs typeface="Times New Roman"/>
              </a:rPr>
              <a:t>8</a:t>
            </a:r>
            <a:r>
              <a:rPr sz="2050" spc="35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r>
              <a:rPr sz="2050" spc="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205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2050" spc="-6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050" spc="1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050" spc="-1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050" spc="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33</a:t>
            </a:r>
            <a:r>
              <a:rPr sz="205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6</a:t>
            </a:r>
            <a:r>
              <a:rPr sz="2050" spc="-9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050" spc="10" dirty="0" smtClean="0">
                <a:solidFill>
                  <a:srgbClr val="232021"/>
                </a:solidFill>
                <a:latin typeface="Symbol"/>
                <a:cs typeface="Symbol"/>
              </a:rPr>
              <a:t></a:t>
            </a:r>
            <a:r>
              <a:rPr sz="2050" spc="-26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050" spc="95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20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m</a:t>
            </a:r>
            <a:r>
              <a:rPr sz="2050" spc="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o</a:t>
            </a:r>
            <a:r>
              <a:rPr sz="205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r>
              <a:rPr sz="2050" spc="-28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050" spc="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6</a:t>
            </a:r>
            <a:r>
              <a:rPr sz="205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7</a:t>
            </a:r>
            <a:r>
              <a:rPr sz="20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5400" spc="2729" baseline="-13117" dirty="0" smtClean="0">
                <a:solidFill>
                  <a:srgbClr val="51AF4A"/>
                </a:solidFill>
                <a:latin typeface="Arial"/>
                <a:cs typeface="Arial"/>
              </a:rPr>
              <a:t> </a:t>
            </a:r>
            <a:endParaRPr sz="5400" baseline="-13117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699944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14071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‘s P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 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Fun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1/2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358901"/>
            <a:ext cx="5528310" cy="15341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pro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por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pub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sy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420"/>
              </a:spcBef>
            </a:pP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ege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{0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…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-1}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"/>
              </a:spcBef>
            </a:pPr>
            <a:endParaRPr sz="500"/>
          </a:p>
          <a:p>
            <a:pPr marL="207645">
              <a:lnSpc>
                <a:spcPct val="100000"/>
              </a:lnSpc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ow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m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nu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b="1" spc="3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26"/>
              </a:spcBef>
            </a:pPr>
            <a:endParaRPr sz="6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P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hi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ct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3215134"/>
            <a:ext cx="3926204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xa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{0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}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90799" y="3253234"/>
            <a:ext cx="194056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{0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}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8373" y="5398906"/>
            <a:ext cx="3124200" cy="6267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31520" marR="12700" indent="-719455">
              <a:lnSpc>
                <a:spcPct val="126299"/>
              </a:lnSpc>
            </a:pPr>
            <a:r>
              <a:rPr sz="1600" spc="70" dirty="0" smtClean="0">
                <a:solidFill>
                  <a:srgbClr val="232021"/>
                </a:solidFill>
                <a:latin typeface="Arial"/>
                <a:cs typeface="Arial"/>
              </a:rPr>
              <a:t>-7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(6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3891" y="5463036"/>
            <a:ext cx="1160145" cy="2552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84175" algn="l"/>
              </a:tabLst>
            </a:pPr>
            <a:r>
              <a:rPr sz="1600" spc="70" dirty="0" smtClean="0">
                <a:solidFill>
                  <a:srgbClr val="232021"/>
                </a:solidFill>
                <a:latin typeface="Arial"/>
                <a:cs typeface="Arial"/>
              </a:rPr>
              <a:t>-7	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(5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3295" y="6354577"/>
            <a:ext cx="6535420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in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ext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3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ow</a:t>
            </a:r>
            <a:r>
              <a:rPr sz="16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or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ge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848237" y="3566159"/>
            <a:ext cx="1386839" cy="1712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74697" y="3922776"/>
            <a:ext cx="359663" cy="143255"/>
          </a:xfrm>
          <a:custGeom>
            <a:avLst/>
            <a:gdLst/>
            <a:ahLst/>
            <a:cxnLst/>
            <a:rect l="l" t="t" r="r" b="b"/>
            <a:pathLst>
              <a:path w="359663" h="143255">
                <a:moveTo>
                  <a:pt x="73151" y="143255"/>
                </a:moveTo>
                <a:lnTo>
                  <a:pt x="73151" y="0"/>
                </a:lnTo>
                <a:lnTo>
                  <a:pt x="0" y="70103"/>
                </a:lnTo>
                <a:lnTo>
                  <a:pt x="73151" y="143255"/>
                </a:lnTo>
                <a:close/>
              </a:path>
              <a:path w="359663" h="143255">
                <a:moveTo>
                  <a:pt x="359663" y="106679"/>
                </a:moveTo>
                <a:lnTo>
                  <a:pt x="359663" y="36575"/>
                </a:lnTo>
                <a:lnTo>
                  <a:pt x="73151" y="36575"/>
                </a:lnTo>
                <a:lnTo>
                  <a:pt x="73151" y="106679"/>
                </a:lnTo>
                <a:lnTo>
                  <a:pt x="359663" y="106679"/>
                </a:lnTo>
                <a:close/>
              </a:path>
            </a:pathLst>
          </a:custGeom>
          <a:solidFill>
            <a:srgbClr val="383F7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274697" y="5065776"/>
            <a:ext cx="359663" cy="143255"/>
          </a:xfrm>
          <a:custGeom>
            <a:avLst/>
            <a:gdLst/>
            <a:ahLst/>
            <a:cxnLst/>
            <a:rect l="l" t="t" r="r" b="b"/>
            <a:pathLst>
              <a:path w="359663" h="143255">
                <a:moveTo>
                  <a:pt x="73151" y="143255"/>
                </a:moveTo>
                <a:lnTo>
                  <a:pt x="73151" y="0"/>
                </a:lnTo>
                <a:lnTo>
                  <a:pt x="0" y="70103"/>
                </a:lnTo>
                <a:lnTo>
                  <a:pt x="73151" y="143255"/>
                </a:lnTo>
                <a:close/>
              </a:path>
              <a:path w="359663" h="143255">
                <a:moveTo>
                  <a:pt x="359663" y="106679"/>
                </a:moveTo>
                <a:lnTo>
                  <a:pt x="359663" y="36575"/>
                </a:lnTo>
                <a:lnTo>
                  <a:pt x="73151" y="36575"/>
                </a:lnTo>
                <a:lnTo>
                  <a:pt x="73151" y="106679"/>
                </a:lnTo>
                <a:lnTo>
                  <a:pt x="359663" y="106679"/>
                </a:lnTo>
                <a:close/>
              </a:path>
            </a:pathLst>
          </a:custGeom>
          <a:solidFill>
            <a:srgbClr val="383F7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59530" y="3706367"/>
            <a:ext cx="1417319" cy="1429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76850" y="4066032"/>
            <a:ext cx="356615" cy="143255"/>
          </a:xfrm>
          <a:custGeom>
            <a:avLst/>
            <a:gdLst/>
            <a:ahLst/>
            <a:cxnLst/>
            <a:rect l="l" t="t" r="r" b="b"/>
            <a:pathLst>
              <a:path w="356615" h="143255">
                <a:moveTo>
                  <a:pt x="70103" y="143255"/>
                </a:moveTo>
                <a:lnTo>
                  <a:pt x="70103" y="0"/>
                </a:lnTo>
                <a:lnTo>
                  <a:pt x="0" y="70103"/>
                </a:lnTo>
                <a:lnTo>
                  <a:pt x="70103" y="143255"/>
                </a:lnTo>
                <a:close/>
              </a:path>
              <a:path w="356615" h="143255">
                <a:moveTo>
                  <a:pt x="356615" y="106679"/>
                </a:moveTo>
                <a:lnTo>
                  <a:pt x="356615" y="33527"/>
                </a:lnTo>
                <a:lnTo>
                  <a:pt x="70103" y="33527"/>
                </a:lnTo>
                <a:lnTo>
                  <a:pt x="70103" y="106679"/>
                </a:lnTo>
                <a:lnTo>
                  <a:pt x="356615" y="106679"/>
                </a:lnTo>
                <a:close/>
              </a:path>
            </a:pathLst>
          </a:custGeom>
          <a:solidFill>
            <a:srgbClr val="383F7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76850" y="4349495"/>
            <a:ext cx="356615" cy="143255"/>
          </a:xfrm>
          <a:custGeom>
            <a:avLst/>
            <a:gdLst/>
            <a:ahLst/>
            <a:cxnLst/>
            <a:rect l="l" t="t" r="r" b="b"/>
            <a:pathLst>
              <a:path w="356615" h="143255">
                <a:moveTo>
                  <a:pt x="70103" y="143255"/>
                </a:moveTo>
                <a:lnTo>
                  <a:pt x="70103" y="0"/>
                </a:lnTo>
                <a:lnTo>
                  <a:pt x="0" y="73151"/>
                </a:lnTo>
                <a:lnTo>
                  <a:pt x="70103" y="143255"/>
                </a:lnTo>
                <a:close/>
              </a:path>
              <a:path w="356615" h="143255">
                <a:moveTo>
                  <a:pt x="356615" y="109727"/>
                </a:moveTo>
                <a:lnTo>
                  <a:pt x="356615" y="36575"/>
                </a:lnTo>
                <a:lnTo>
                  <a:pt x="70103" y="36575"/>
                </a:lnTo>
                <a:lnTo>
                  <a:pt x="70103" y="109727"/>
                </a:lnTo>
                <a:lnTo>
                  <a:pt x="356615" y="109727"/>
                </a:lnTo>
                <a:close/>
              </a:path>
            </a:pathLst>
          </a:custGeom>
          <a:solidFill>
            <a:srgbClr val="383F7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76850" y="4636007"/>
            <a:ext cx="356615" cy="143255"/>
          </a:xfrm>
          <a:custGeom>
            <a:avLst/>
            <a:gdLst/>
            <a:ahLst/>
            <a:cxnLst/>
            <a:rect l="l" t="t" r="r" b="b"/>
            <a:pathLst>
              <a:path w="356615" h="143255">
                <a:moveTo>
                  <a:pt x="70103" y="143255"/>
                </a:moveTo>
                <a:lnTo>
                  <a:pt x="70103" y="0"/>
                </a:lnTo>
                <a:lnTo>
                  <a:pt x="0" y="73151"/>
                </a:lnTo>
                <a:lnTo>
                  <a:pt x="70103" y="143255"/>
                </a:lnTo>
                <a:close/>
              </a:path>
              <a:path w="356615" h="143255">
                <a:moveTo>
                  <a:pt x="356615" y="106679"/>
                </a:moveTo>
                <a:lnTo>
                  <a:pt x="356615" y="36575"/>
                </a:lnTo>
                <a:lnTo>
                  <a:pt x="70103" y="36575"/>
                </a:lnTo>
                <a:lnTo>
                  <a:pt x="70103" y="106679"/>
                </a:lnTo>
                <a:lnTo>
                  <a:pt x="356615" y="106679"/>
                </a:lnTo>
                <a:close/>
              </a:path>
            </a:pathLst>
          </a:custGeom>
          <a:solidFill>
            <a:srgbClr val="383F7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76850" y="4922520"/>
            <a:ext cx="356615" cy="143255"/>
          </a:xfrm>
          <a:custGeom>
            <a:avLst/>
            <a:gdLst/>
            <a:ahLst/>
            <a:cxnLst/>
            <a:rect l="l" t="t" r="r" b="b"/>
            <a:pathLst>
              <a:path w="356615" h="143255">
                <a:moveTo>
                  <a:pt x="70103" y="143255"/>
                </a:moveTo>
                <a:lnTo>
                  <a:pt x="70103" y="0"/>
                </a:lnTo>
                <a:lnTo>
                  <a:pt x="0" y="70103"/>
                </a:lnTo>
                <a:lnTo>
                  <a:pt x="70103" y="143255"/>
                </a:lnTo>
                <a:close/>
              </a:path>
              <a:path w="356615" h="143255">
                <a:moveTo>
                  <a:pt x="356615" y="106679"/>
                </a:moveTo>
                <a:lnTo>
                  <a:pt x="356615" y="36575"/>
                </a:lnTo>
                <a:lnTo>
                  <a:pt x="70103" y="36575"/>
                </a:lnTo>
                <a:lnTo>
                  <a:pt x="70103" y="106679"/>
                </a:lnTo>
                <a:lnTo>
                  <a:pt x="356615" y="106679"/>
                </a:lnTo>
                <a:close/>
              </a:path>
            </a:pathLst>
          </a:custGeom>
          <a:solidFill>
            <a:srgbClr val="383F72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40751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09721" y="1420367"/>
            <a:ext cx="2237232" cy="47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35926" y="1430453"/>
            <a:ext cx="4086225" cy="103314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98120" indent="-19558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anon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50" i="1" spc="217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50" i="1" spc="217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eger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  <a:buClr>
                <a:srgbClr val="5C83BE"/>
              </a:buClr>
              <a:buFont typeface="Arial"/>
              <a:buChar char="•"/>
            </a:pPr>
            <a:endParaRPr sz="65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ord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5926" y="3266950"/>
            <a:ext cx="8256270" cy="23806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50" i="1" spc="217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p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q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70" dirty="0" smtClean="0">
                <a:solidFill>
                  <a:srgbClr val="232021"/>
                </a:solidFill>
                <a:latin typeface="Arial"/>
                <a:cs typeface="Arial"/>
              </a:rPr>
              <a:t>-7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28"/>
              </a:spcBef>
              <a:buClr>
                <a:srgbClr val="5C83BE"/>
              </a:buClr>
              <a:buFont typeface="Arial"/>
              <a:buChar char="•"/>
            </a:pPr>
            <a:endParaRPr sz="50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/>
          </a:p>
          <a:p>
            <a:pPr marL="12700">
              <a:lnSpc>
                <a:spcPct val="100000"/>
              </a:lnSpc>
            </a:pPr>
            <a:r>
              <a:rPr sz="1900" spc="-10" dirty="0" smtClean="0">
                <a:solidFill>
                  <a:srgbClr val="5C83BE"/>
                </a:solidFill>
                <a:latin typeface="Arial"/>
                <a:cs typeface="Arial"/>
              </a:rPr>
              <a:t>• </a:t>
            </a:r>
            <a:r>
              <a:rPr sz="1900" spc="-18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xa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89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 =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50" spc="195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420"/>
              </a:spcBef>
            </a:pP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(899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(29-1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(31-1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8 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50" spc="-23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84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38"/>
              </a:spcBef>
            </a:pPr>
            <a:endParaRPr sz="55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fact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of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445"/>
              </a:spcBef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ona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arg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47465" y="1972055"/>
            <a:ext cx="2511551" cy="734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35337" y="616205"/>
            <a:ext cx="314071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‘s P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 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Fun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2/2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542927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61853" y="3566159"/>
            <a:ext cx="2429255" cy="5455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74570" y="1423416"/>
            <a:ext cx="1929383" cy="4267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61209" y="1837944"/>
            <a:ext cx="2142744" cy="441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06030" y="4472435"/>
            <a:ext cx="5691505" cy="17341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xa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p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400"/>
              </a:lnSpc>
              <a:spcBef>
                <a:spcPts val="40"/>
              </a:spcBef>
            </a:pPr>
            <a:endParaRPr sz="1400"/>
          </a:p>
          <a:p>
            <a:pPr marR="12700" algn="r">
              <a:lnSpc>
                <a:spcPct val="100000"/>
              </a:lnSpc>
            </a:pPr>
            <a:r>
              <a:rPr sz="3600" spc="1820" dirty="0" smtClean="0">
                <a:solidFill>
                  <a:srgbClr val="51AF4A"/>
                </a:solidFill>
                <a:latin typeface="Arial"/>
                <a:cs typeface="Arial"/>
              </a:rPr>
              <a:t> </a:t>
            </a:r>
            <a:endParaRPr sz="36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12"/>
              </a:spcBef>
            </a:pPr>
            <a:endParaRPr sz="600"/>
          </a:p>
          <a:p>
            <a:pPr>
              <a:lnSpc>
                <a:spcPts val="1000"/>
              </a:lnSpc>
            </a:pPr>
            <a:endParaRPr sz="1000"/>
          </a:p>
          <a:p>
            <a:pPr>
              <a:lnSpc>
                <a:spcPts val="1000"/>
              </a:lnSpc>
            </a:pPr>
            <a:endParaRPr sz="1000"/>
          </a:p>
          <a:p>
            <a:pPr marL="265430" indent="-25336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65430" algn="l"/>
              </a:tabLst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heor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a p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06030" y="1486917"/>
            <a:ext cx="3352800" cy="6686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Verilen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asal </a:t>
            </a:r>
            <a:r>
              <a:rPr lang="tr-TR" sz="1600" spc="-1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tamsayısı için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Olarak yazılabilir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06030" y="2962150"/>
            <a:ext cx="4958080" cy="6686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Use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3126" y="3734819"/>
            <a:ext cx="226060" cy="2552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70" dirty="0" smtClean="0">
                <a:solidFill>
                  <a:srgbClr val="232021"/>
                </a:solidFill>
                <a:latin typeface="Arial"/>
                <a:cs typeface="Arial"/>
              </a:rPr>
              <a:t>-7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08886" y="3734819"/>
            <a:ext cx="364172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5337" y="616205"/>
            <a:ext cx="314452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‘s 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le 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em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20490" y="2916936"/>
            <a:ext cx="2286000" cy="3627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60697" y="3279647"/>
            <a:ext cx="2072639" cy="429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33850" y="2849879"/>
            <a:ext cx="713231" cy="429767"/>
          </a:xfrm>
          <a:custGeom>
            <a:avLst/>
            <a:gdLst/>
            <a:ahLst/>
            <a:cxnLst/>
            <a:rect l="l" t="t" r="r" b="b"/>
            <a:pathLst>
              <a:path w="713231" h="429767">
                <a:moveTo>
                  <a:pt x="356615" y="0"/>
                </a:moveTo>
                <a:lnTo>
                  <a:pt x="298487" y="2849"/>
                </a:lnTo>
                <a:lnTo>
                  <a:pt x="243449" y="11094"/>
                </a:lnTo>
                <a:lnTo>
                  <a:pt x="192216" y="24277"/>
                </a:lnTo>
                <a:lnTo>
                  <a:pt x="145499" y="41940"/>
                </a:lnTo>
                <a:lnTo>
                  <a:pt x="104012" y="63626"/>
                </a:lnTo>
                <a:lnTo>
                  <a:pt x="68470" y="88879"/>
                </a:lnTo>
                <a:lnTo>
                  <a:pt x="39584" y="117241"/>
                </a:lnTo>
                <a:lnTo>
                  <a:pt x="10297" y="164612"/>
                </a:lnTo>
                <a:lnTo>
                  <a:pt x="0" y="216407"/>
                </a:lnTo>
                <a:lnTo>
                  <a:pt x="1173" y="233634"/>
                </a:lnTo>
                <a:lnTo>
                  <a:pt x="18068" y="283073"/>
                </a:lnTo>
                <a:lnTo>
                  <a:pt x="53150" y="327904"/>
                </a:lnTo>
                <a:lnTo>
                  <a:pt x="85454" y="354438"/>
                </a:lnTo>
                <a:lnTo>
                  <a:pt x="124057" y="377736"/>
                </a:lnTo>
                <a:lnTo>
                  <a:pt x="168248" y="397321"/>
                </a:lnTo>
                <a:lnTo>
                  <a:pt x="217312" y="412718"/>
                </a:lnTo>
                <a:lnTo>
                  <a:pt x="270537" y="423451"/>
                </a:lnTo>
                <a:lnTo>
                  <a:pt x="327210" y="429046"/>
                </a:lnTo>
                <a:lnTo>
                  <a:pt x="356615" y="429767"/>
                </a:lnTo>
                <a:lnTo>
                  <a:pt x="386021" y="429046"/>
                </a:lnTo>
                <a:lnTo>
                  <a:pt x="442694" y="423451"/>
                </a:lnTo>
                <a:lnTo>
                  <a:pt x="495919" y="412718"/>
                </a:lnTo>
                <a:lnTo>
                  <a:pt x="544983" y="397321"/>
                </a:lnTo>
                <a:lnTo>
                  <a:pt x="589174" y="377736"/>
                </a:lnTo>
                <a:lnTo>
                  <a:pt x="627777" y="354438"/>
                </a:lnTo>
                <a:lnTo>
                  <a:pt x="660081" y="327904"/>
                </a:lnTo>
                <a:lnTo>
                  <a:pt x="685371" y="298608"/>
                </a:lnTo>
                <a:lnTo>
                  <a:pt x="708595" y="250527"/>
                </a:lnTo>
                <a:lnTo>
                  <a:pt x="713231" y="216407"/>
                </a:lnTo>
                <a:lnTo>
                  <a:pt x="712058" y="198746"/>
                </a:lnTo>
                <a:lnTo>
                  <a:pt x="695163" y="148254"/>
                </a:lnTo>
                <a:lnTo>
                  <a:pt x="660081" y="102700"/>
                </a:lnTo>
                <a:lnTo>
                  <a:pt x="627777" y="75836"/>
                </a:lnTo>
                <a:lnTo>
                  <a:pt x="589174" y="52309"/>
                </a:lnTo>
                <a:lnTo>
                  <a:pt x="544983" y="32577"/>
                </a:lnTo>
                <a:lnTo>
                  <a:pt x="495919" y="17097"/>
                </a:lnTo>
                <a:lnTo>
                  <a:pt x="442694" y="6326"/>
                </a:lnTo>
                <a:lnTo>
                  <a:pt x="386021" y="721"/>
                </a:lnTo>
                <a:lnTo>
                  <a:pt x="356615" y="0"/>
                </a:lnTo>
                <a:close/>
              </a:path>
            </a:pathLst>
          </a:custGeom>
          <a:ln w="317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7105" y="3279647"/>
            <a:ext cx="569975" cy="429767"/>
          </a:xfrm>
          <a:custGeom>
            <a:avLst/>
            <a:gdLst/>
            <a:ahLst/>
            <a:cxnLst/>
            <a:rect l="l" t="t" r="r" b="b"/>
            <a:pathLst>
              <a:path w="569975" h="429767">
                <a:moveTo>
                  <a:pt x="283463" y="0"/>
                </a:moveTo>
                <a:lnTo>
                  <a:pt x="237753" y="2764"/>
                </a:lnTo>
                <a:lnTo>
                  <a:pt x="194291" y="10777"/>
                </a:lnTo>
                <a:lnTo>
                  <a:pt x="153683" y="23618"/>
                </a:lnTo>
                <a:lnTo>
                  <a:pt x="116531" y="40867"/>
                </a:lnTo>
                <a:lnTo>
                  <a:pt x="83438" y="62102"/>
                </a:lnTo>
                <a:lnTo>
                  <a:pt x="42733" y="100511"/>
                </a:lnTo>
                <a:lnTo>
                  <a:pt x="14557" y="145523"/>
                </a:lnTo>
                <a:lnTo>
                  <a:pt x="947" y="195720"/>
                </a:lnTo>
                <a:lnTo>
                  <a:pt x="0" y="213359"/>
                </a:lnTo>
                <a:lnTo>
                  <a:pt x="947" y="231021"/>
                </a:lnTo>
                <a:lnTo>
                  <a:pt x="14557" y="281513"/>
                </a:lnTo>
                <a:lnTo>
                  <a:pt x="42733" y="327067"/>
                </a:lnTo>
                <a:lnTo>
                  <a:pt x="83438" y="366140"/>
                </a:lnTo>
                <a:lnTo>
                  <a:pt x="116531" y="387827"/>
                </a:lnTo>
                <a:lnTo>
                  <a:pt x="153683" y="405490"/>
                </a:lnTo>
                <a:lnTo>
                  <a:pt x="194291" y="418673"/>
                </a:lnTo>
                <a:lnTo>
                  <a:pt x="237753" y="426918"/>
                </a:lnTo>
                <a:lnTo>
                  <a:pt x="283463" y="429767"/>
                </a:lnTo>
                <a:lnTo>
                  <a:pt x="306997" y="429045"/>
                </a:lnTo>
                <a:lnTo>
                  <a:pt x="352400" y="423441"/>
                </a:lnTo>
                <a:lnTo>
                  <a:pt x="395096" y="412670"/>
                </a:lnTo>
                <a:lnTo>
                  <a:pt x="434501" y="397190"/>
                </a:lnTo>
                <a:lnTo>
                  <a:pt x="470029" y="377458"/>
                </a:lnTo>
                <a:lnTo>
                  <a:pt x="501094" y="353931"/>
                </a:lnTo>
                <a:lnTo>
                  <a:pt x="538045" y="312526"/>
                </a:lnTo>
                <a:lnTo>
                  <a:pt x="561664" y="265155"/>
                </a:lnTo>
                <a:lnTo>
                  <a:pt x="569975" y="213359"/>
                </a:lnTo>
                <a:lnTo>
                  <a:pt x="569028" y="195720"/>
                </a:lnTo>
                <a:lnTo>
                  <a:pt x="555394" y="145523"/>
                </a:lnTo>
                <a:lnTo>
                  <a:pt x="527111" y="100511"/>
                </a:lnTo>
                <a:lnTo>
                  <a:pt x="486155" y="62102"/>
                </a:lnTo>
                <a:lnTo>
                  <a:pt x="452786" y="40867"/>
                </a:lnTo>
                <a:lnTo>
                  <a:pt x="415247" y="23618"/>
                </a:lnTo>
                <a:lnTo>
                  <a:pt x="374123" y="10777"/>
                </a:lnTo>
                <a:lnTo>
                  <a:pt x="330000" y="2764"/>
                </a:lnTo>
                <a:lnTo>
                  <a:pt x="283463" y="0"/>
                </a:lnTo>
                <a:close/>
              </a:path>
            </a:pathLst>
          </a:custGeom>
          <a:ln w="3174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74826" y="4632959"/>
            <a:ext cx="2929127" cy="3688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74697" y="5132832"/>
            <a:ext cx="2410967" cy="3566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74569" y="1423415"/>
            <a:ext cx="2145791" cy="426719"/>
          </a:xfrm>
          <a:custGeom>
            <a:avLst/>
            <a:gdLst/>
            <a:ahLst/>
            <a:cxnLst/>
            <a:rect l="l" t="t" r="r" b="b"/>
            <a:pathLst>
              <a:path w="2145791" h="426719">
                <a:moveTo>
                  <a:pt x="0" y="0"/>
                </a:moveTo>
                <a:lnTo>
                  <a:pt x="0" y="426719"/>
                </a:lnTo>
                <a:lnTo>
                  <a:pt x="2145791" y="426719"/>
                </a:lnTo>
                <a:lnTo>
                  <a:pt x="2145791" y="0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601816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229743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‘s 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em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358901"/>
            <a:ext cx="6949937" cy="2134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Herhangi bir tamsayı modülüne </a:t>
            </a:r>
            <a:r>
              <a:rPr lang="tr-TR" sz="1600" spc="-5" dirty="0" err="1">
                <a:solidFill>
                  <a:srgbClr val="232021"/>
                </a:solidFill>
                <a:latin typeface="Arial"/>
                <a:cs typeface="Arial"/>
              </a:rPr>
              <a:t>Fermat'ın</a:t>
            </a: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 küçük teoremi Genelleştirilmesi</a:t>
            </a:r>
            <a:endParaRPr sz="5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1600" b="1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Aralarında asal iki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tamsayı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olsun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28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Örnek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900" dirty="0"/>
          </a:p>
          <a:p>
            <a:pPr marL="628015" lvl="1" indent="-228600">
              <a:lnSpc>
                <a:spcPct val="100000"/>
              </a:lnSpc>
              <a:buClr>
                <a:srgbClr val="232021"/>
              </a:buClr>
              <a:buFont typeface="Arial"/>
              <a:buAutoNum type="arabicPeriod"/>
              <a:tabLst>
                <a:tab pos="628015" algn="l"/>
              </a:tabLst>
            </a:pP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Euler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>
                <a:solidFill>
                  <a:srgbClr val="232021"/>
                </a:solidFill>
                <a:latin typeface="Arial"/>
                <a:cs typeface="Arial"/>
              </a:rPr>
              <a:t>Phi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 Fonksiyonu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hesaplanır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0394" y="4341371"/>
            <a:ext cx="3422506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err="1">
                <a:solidFill>
                  <a:srgbClr val="232021"/>
                </a:solidFill>
                <a:latin typeface="Arial"/>
                <a:cs typeface="Arial"/>
              </a:rPr>
              <a:t>Euler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Teoremi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doğrulanır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3294" y="5409696"/>
            <a:ext cx="7543406" cy="10274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err="1">
                <a:solidFill>
                  <a:srgbClr val="232021"/>
                </a:solidFill>
                <a:latin typeface="Arial"/>
                <a:cs typeface="Arial"/>
              </a:rPr>
              <a:t>Fermat'ın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küçük teoremi = </a:t>
            </a:r>
            <a:r>
              <a:rPr lang="tr-TR" sz="1600" dirty="0" err="1">
                <a:solidFill>
                  <a:srgbClr val="232021"/>
                </a:solidFill>
                <a:latin typeface="Arial"/>
                <a:cs typeface="Arial"/>
              </a:rPr>
              <a:t>Euler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Teoremi özel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durum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asal sayısı için</a:t>
            </a:r>
            <a:endParaRPr sz="1600" dirty="0" smtClean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0"/>
              </a:spcBef>
            </a:pPr>
            <a:endParaRPr sz="900" dirty="0"/>
          </a:p>
          <a:p>
            <a:pPr marL="628015">
              <a:lnSpc>
                <a:spcPct val="100000"/>
              </a:lnSpc>
            </a:pPr>
            <a:r>
              <a:rPr sz="1600" spc="70" dirty="0" smtClean="0">
                <a:solidFill>
                  <a:srgbClr val="232021"/>
                </a:solidFill>
                <a:latin typeface="Arial"/>
                <a:cs typeface="Arial"/>
              </a:rPr>
              <a:t>-7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33977" y="2005583"/>
            <a:ext cx="2429255" cy="4206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5005" y="3566159"/>
            <a:ext cx="6284976" cy="368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80141" y="4693920"/>
            <a:ext cx="4267200" cy="3840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25602" y="5708903"/>
            <a:ext cx="2999232" cy="332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55370" y="6144767"/>
            <a:ext cx="3285744" cy="4206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427817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4568" y="1958681"/>
            <a:ext cx="3692630" cy="4571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09662" y="744728"/>
            <a:ext cx="7872730" cy="850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62125" marR="12700" indent="-1750060">
              <a:lnSpc>
                <a:spcPct val="100000"/>
              </a:lnSpc>
            </a:pP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Und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-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800" b="1" spc="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ex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boo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ud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ts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3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27695" y="1604265"/>
            <a:ext cx="6018530" cy="18427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" algn="ctr">
              <a:lnSpc>
                <a:spcPct val="100000"/>
              </a:lnSpc>
            </a:pP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of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44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" algn="ctr">
              <a:lnSpc>
                <a:spcPct val="100000"/>
              </a:lnSpc>
            </a:pP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ww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c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-te</a:t>
            </a:r>
            <a:r>
              <a:rPr sz="1600" b="1" spc="1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x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boo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k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c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200"/>
              </a:lnSpc>
              <a:spcBef>
                <a:spcPts val="88"/>
              </a:spcBef>
            </a:pPr>
            <a:endParaRPr sz="1200" dirty="0"/>
          </a:p>
          <a:p>
            <a:pPr algn="ctr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</a:t>
            </a:r>
            <a:r>
              <a:rPr sz="28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lang="tr-TR" sz="2800" b="1" spc="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-4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387" y="6630421"/>
            <a:ext cx="755015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Çeviren: Selman YAKUT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253297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3776345" cy="2216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Uygulama </a:t>
            </a:r>
            <a:r>
              <a:rPr lang="tr-TR" sz="2000" spc="-40" dirty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önleri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Büyük Asal Sayı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Bulma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Saldırılar ve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Önlemler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1769662228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3776345" cy="2216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-15" dirty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A Şifreleme</a:t>
            </a:r>
            <a:endParaRPr lang="tr-TR" sz="2000" b="1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40" dirty="0">
                <a:solidFill>
                  <a:srgbClr val="232021"/>
                </a:solidFill>
                <a:latin typeface="Arial"/>
                <a:cs typeface="Arial"/>
              </a:rPr>
              <a:t>Uygulama Yönleri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Büyük Asal Sayı Bulma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Saldırılar ve Önlemler</a:t>
            </a:r>
          </a:p>
        </p:txBody>
      </p:sp>
    </p:spTree>
    <p:extLst>
      <p:ext uri="{BB962C8B-B14F-4D97-AF65-F5344CB8AC3E}">
        <p14:creationId xmlns:p14="http://schemas.microsoft.com/office/powerpoint/2010/main" val="300248952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179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Th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5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-5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369406"/>
            <a:ext cx="8045450" cy="46094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14478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Martin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Hellman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 ve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Whitfield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Diffie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 1976 yılında dönüm noktası olan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Açık 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anahtar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bildirisini yayınladı.</a:t>
            </a:r>
          </a:p>
          <a:p>
            <a:pPr marL="350520" marR="14478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Ronald 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Rivest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, Adi 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Shamir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ve 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Leonard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Adleman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1977 yılında asimetrik RSA şifrelemesini önerdi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</a:p>
          <a:p>
            <a:pPr marL="350520" marR="14478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Eliptik eğri şifreleme (ECC) giderek daha popüler hale olmasına rağmen şimdiye kadar, RSA en yaygın kullanımı asimetrik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şifrelemedir.</a:t>
            </a:r>
          </a:p>
          <a:p>
            <a:pPr marL="350520" marR="14478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dirty="0">
                <a:latin typeface="Arial"/>
                <a:cs typeface="Arial"/>
              </a:rPr>
              <a:t>RSA </a:t>
            </a:r>
            <a:r>
              <a:rPr lang="tr-TR" sz="2000" dirty="0" smtClean="0">
                <a:latin typeface="Arial"/>
                <a:cs typeface="Arial"/>
              </a:rPr>
              <a:t>genel olarak </a:t>
            </a:r>
            <a:r>
              <a:rPr lang="tr-TR" sz="2000" dirty="0">
                <a:latin typeface="Arial"/>
                <a:cs typeface="Arial"/>
              </a:rPr>
              <a:t>iki </a:t>
            </a:r>
            <a:r>
              <a:rPr lang="tr-TR" sz="2000" dirty="0" smtClean="0">
                <a:latin typeface="Arial"/>
                <a:cs typeface="Arial"/>
              </a:rPr>
              <a:t>uygulama </a:t>
            </a:r>
            <a:r>
              <a:rPr lang="tr-TR" sz="2000" dirty="0">
                <a:latin typeface="Arial"/>
                <a:cs typeface="Arial"/>
              </a:rPr>
              <a:t>için kullanılır</a:t>
            </a:r>
            <a:endParaRPr sz="2000" dirty="0" smtClean="0">
              <a:latin typeface="Arial"/>
              <a:cs typeface="Arial"/>
            </a:endParaRPr>
          </a:p>
          <a:p>
            <a:pPr marL="737870" marR="12700" lvl="1" indent="-368935">
              <a:lnSpc>
                <a:spcPct val="125000"/>
              </a:lnSpc>
              <a:spcBef>
                <a:spcPts val="425"/>
              </a:spcBef>
              <a:buClr>
                <a:srgbClr val="232021"/>
              </a:buClr>
              <a:buFont typeface="Times New Roman"/>
              <a:buChar char="•"/>
              <a:tabLst>
                <a:tab pos="737870" algn="l"/>
              </a:tabLst>
            </a:pP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Anahtar (simetrik) taşıma</a:t>
            </a:r>
            <a:endParaRPr sz="1100" dirty="0"/>
          </a:p>
          <a:p>
            <a:pPr marL="737870" lvl="1" indent="-368935">
              <a:lnSpc>
                <a:spcPct val="100000"/>
              </a:lnSpc>
              <a:buClr>
                <a:srgbClr val="232021"/>
              </a:buClr>
              <a:buFont typeface="Times New Roman"/>
              <a:buChar char="•"/>
              <a:tabLst>
                <a:tab pos="73787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sayısal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imzalar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5401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345186"/>
            <a:ext cx="6518909" cy="3441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2.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saldırı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harf frekanslarının analizi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kaba kuvvet saldırısı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02061" y="3108959"/>
            <a:ext cx="7019540" cy="3331463"/>
          </a:xfrm>
          <a:custGeom>
            <a:avLst/>
            <a:gdLst/>
            <a:ahLst/>
            <a:cxnLst/>
            <a:rect l="l" t="t" r="r" b="b"/>
            <a:pathLst>
              <a:path w="7019540" h="3331463">
                <a:moveTo>
                  <a:pt x="3511292" y="3331463"/>
                </a:moveTo>
                <a:lnTo>
                  <a:pt x="0" y="3331463"/>
                </a:lnTo>
                <a:lnTo>
                  <a:pt x="0" y="0"/>
                </a:lnTo>
                <a:lnTo>
                  <a:pt x="7019540" y="0"/>
                </a:lnTo>
                <a:lnTo>
                  <a:pt x="7019540" y="3331463"/>
                </a:lnTo>
                <a:lnTo>
                  <a:pt x="3511292" y="3331463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7197" y="6440423"/>
            <a:ext cx="7074405" cy="0"/>
          </a:xfrm>
          <a:custGeom>
            <a:avLst/>
            <a:gdLst/>
            <a:ahLst/>
            <a:cxnLst/>
            <a:rect l="l" t="t" r="r" b="b"/>
            <a:pathLst>
              <a:path w="7074405">
                <a:moveTo>
                  <a:pt x="707440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60114" y="5964935"/>
            <a:ext cx="2761488" cy="0"/>
          </a:xfrm>
          <a:custGeom>
            <a:avLst/>
            <a:gdLst/>
            <a:ahLst/>
            <a:cxnLst/>
            <a:rect l="l" t="t" r="r" b="b"/>
            <a:pathLst>
              <a:path w="2761488">
                <a:moveTo>
                  <a:pt x="2761488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191890" y="596493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11474" y="5964935"/>
            <a:ext cx="146304" cy="0"/>
          </a:xfrm>
          <a:custGeom>
            <a:avLst/>
            <a:gdLst/>
            <a:ahLst/>
            <a:cxnLst/>
            <a:rect l="l" t="t" r="r" b="b"/>
            <a:pathLst>
              <a:path w="146304">
                <a:moveTo>
                  <a:pt x="14630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46298" y="596493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78074" y="596493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09850" y="596493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1626" y="596493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64258" y="596493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96034" y="596493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30858" y="5964934"/>
            <a:ext cx="131064" cy="0"/>
          </a:xfrm>
          <a:custGeom>
            <a:avLst/>
            <a:gdLst/>
            <a:ahLst/>
            <a:cxnLst/>
            <a:rect l="l" t="t" r="r" b="b"/>
            <a:pathLst>
              <a:path w="131064">
                <a:moveTo>
                  <a:pt x="1310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62634" y="5964934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82218" y="5964934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17042" y="5964934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48821" y="5964934"/>
            <a:ext cx="134109" cy="0"/>
          </a:xfrm>
          <a:custGeom>
            <a:avLst/>
            <a:gdLst/>
            <a:ahLst/>
            <a:cxnLst/>
            <a:rect l="l" t="t" r="r" b="b"/>
            <a:pathLst>
              <a:path w="134109">
                <a:moveTo>
                  <a:pt x="13410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680597" y="5964934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403229" y="5964934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147198" y="5964934"/>
            <a:ext cx="121918" cy="0"/>
          </a:xfrm>
          <a:custGeom>
            <a:avLst/>
            <a:gdLst/>
            <a:ahLst/>
            <a:cxnLst/>
            <a:rect l="l" t="t" r="r" b="b"/>
            <a:pathLst>
              <a:path w="121918">
                <a:moveTo>
                  <a:pt x="121918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41626" y="5492495"/>
            <a:ext cx="4379976" cy="0"/>
          </a:xfrm>
          <a:custGeom>
            <a:avLst/>
            <a:gdLst/>
            <a:ahLst/>
            <a:cxnLst/>
            <a:rect l="l" t="t" r="r" b="b"/>
            <a:pathLst>
              <a:path w="4379976">
                <a:moveTo>
                  <a:pt x="437997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64258" y="549249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96034" y="549249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30858" y="5492495"/>
            <a:ext cx="131064" cy="0"/>
          </a:xfrm>
          <a:custGeom>
            <a:avLst/>
            <a:gdLst/>
            <a:ahLst/>
            <a:cxnLst/>
            <a:rect l="l" t="t" r="r" b="b"/>
            <a:pathLst>
              <a:path w="131064">
                <a:moveTo>
                  <a:pt x="1310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62634" y="5492495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482218" y="5492494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217042" y="5492494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948821" y="5492494"/>
            <a:ext cx="134109" cy="0"/>
          </a:xfrm>
          <a:custGeom>
            <a:avLst/>
            <a:gdLst/>
            <a:ahLst/>
            <a:cxnLst/>
            <a:rect l="l" t="t" r="r" b="b"/>
            <a:pathLst>
              <a:path w="134109">
                <a:moveTo>
                  <a:pt x="13410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80597" y="5492494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403229" y="5492494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47198" y="5492494"/>
            <a:ext cx="121918" cy="0"/>
          </a:xfrm>
          <a:custGeom>
            <a:avLst/>
            <a:gdLst/>
            <a:ahLst/>
            <a:cxnLst/>
            <a:rect l="l" t="t" r="r" b="b"/>
            <a:pathLst>
              <a:path w="121918">
                <a:moveTo>
                  <a:pt x="121918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96034" y="5017007"/>
            <a:ext cx="4925568" cy="0"/>
          </a:xfrm>
          <a:custGeom>
            <a:avLst/>
            <a:gdLst/>
            <a:ahLst/>
            <a:cxnLst/>
            <a:rect l="l" t="t" r="r" b="b"/>
            <a:pathLst>
              <a:path w="4925568">
                <a:moveTo>
                  <a:pt x="4925568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30858" y="5017007"/>
            <a:ext cx="131064" cy="0"/>
          </a:xfrm>
          <a:custGeom>
            <a:avLst/>
            <a:gdLst/>
            <a:ahLst/>
            <a:cxnLst/>
            <a:rect l="l" t="t" r="r" b="b"/>
            <a:pathLst>
              <a:path w="131064">
                <a:moveTo>
                  <a:pt x="1310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62634" y="5017007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82218" y="5017007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217042" y="5017006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48821" y="5017006"/>
            <a:ext cx="134109" cy="0"/>
          </a:xfrm>
          <a:custGeom>
            <a:avLst/>
            <a:gdLst/>
            <a:ahLst/>
            <a:cxnLst/>
            <a:rect l="l" t="t" r="r" b="b"/>
            <a:pathLst>
              <a:path w="134109">
                <a:moveTo>
                  <a:pt x="13410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680597" y="5017006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403229" y="5017006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47198" y="5017006"/>
            <a:ext cx="121919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12191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948821" y="4541519"/>
            <a:ext cx="6272781" cy="0"/>
          </a:xfrm>
          <a:custGeom>
            <a:avLst/>
            <a:gdLst/>
            <a:ahLst/>
            <a:cxnLst/>
            <a:rect l="l" t="t" r="r" b="b"/>
            <a:pathLst>
              <a:path w="6272781">
                <a:moveTo>
                  <a:pt x="627278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680597" y="4541519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03229" y="4541519"/>
            <a:ext cx="134112" cy="0"/>
          </a:xfrm>
          <a:custGeom>
            <a:avLst/>
            <a:gdLst/>
            <a:ahLst/>
            <a:cxnLst/>
            <a:rect l="l" t="t" r="r" b="b"/>
            <a:pathLst>
              <a:path w="134112">
                <a:moveTo>
                  <a:pt x="13411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47197" y="4541519"/>
            <a:ext cx="121919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12191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403229" y="4056887"/>
            <a:ext cx="6818373" cy="0"/>
          </a:xfrm>
          <a:custGeom>
            <a:avLst/>
            <a:gdLst/>
            <a:ahLst/>
            <a:cxnLst/>
            <a:rect l="l" t="t" r="r" b="b"/>
            <a:pathLst>
              <a:path w="6818373">
                <a:moveTo>
                  <a:pt x="681837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47197" y="4056887"/>
            <a:ext cx="121919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12191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403229" y="3584447"/>
            <a:ext cx="6818373" cy="0"/>
          </a:xfrm>
          <a:custGeom>
            <a:avLst/>
            <a:gdLst/>
            <a:ahLst/>
            <a:cxnLst/>
            <a:rect l="l" t="t" r="r" b="b"/>
            <a:pathLst>
              <a:path w="6818373">
                <a:moveTo>
                  <a:pt x="681837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147197" y="3584447"/>
            <a:ext cx="121919" cy="0"/>
          </a:xfrm>
          <a:custGeom>
            <a:avLst/>
            <a:gdLst/>
            <a:ahLst/>
            <a:cxnLst/>
            <a:rect l="l" t="t" r="r" b="b"/>
            <a:pathLst>
              <a:path w="121919">
                <a:moveTo>
                  <a:pt x="121919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147197" y="3108959"/>
            <a:ext cx="7074405" cy="0"/>
          </a:xfrm>
          <a:custGeom>
            <a:avLst/>
            <a:gdLst/>
            <a:ahLst/>
            <a:cxnLst/>
            <a:rect l="l" t="t" r="r" b="b"/>
            <a:pathLst>
              <a:path w="7074405">
                <a:moveTo>
                  <a:pt x="7074405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302143" y="6516375"/>
            <a:ext cx="9271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65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570368" y="6516375"/>
            <a:ext cx="8699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8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sz="65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2826400" y="6516375"/>
            <a:ext cx="9271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endParaRPr sz="65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3103770" y="6516375"/>
            <a:ext cx="10350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10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endParaRPr sz="65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393331" y="6516375"/>
            <a:ext cx="5334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3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endParaRPr sz="65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3649364" y="6516375"/>
            <a:ext cx="9842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65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3917589" y="6516375"/>
            <a:ext cx="9271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65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185814" y="6516375"/>
            <a:ext cx="9842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endParaRPr sz="65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4454040" y="6516375"/>
            <a:ext cx="9842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65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4710073" y="6516375"/>
            <a:ext cx="9842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endParaRPr sz="65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999635" y="6516375"/>
            <a:ext cx="8128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65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267859" y="6516375"/>
            <a:ext cx="9842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endParaRPr sz="650">
              <a:latin typeface="Arial"/>
              <a:cs typeface="Arial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533037" y="6516375"/>
            <a:ext cx="36512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68605" algn="l"/>
              </a:tabLst>
            </a:pPr>
            <a:r>
              <a:rPr sz="650" spc="95" dirty="0" smtClean="0">
                <a:solidFill>
                  <a:srgbClr val="232021"/>
                </a:solidFill>
                <a:latin typeface="Arial"/>
                <a:cs typeface="Arial"/>
              </a:rPr>
              <a:t>U	</a:t>
            </a:r>
            <a:r>
              <a:rPr sz="650" spc="1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650">
              <a:latin typeface="Arial"/>
              <a:cs typeface="Arial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057295" y="6516375"/>
            <a:ext cx="12065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12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endParaRPr sz="650">
              <a:latin typeface="Arial"/>
              <a:cs typeface="Arial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346857" y="6516375"/>
            <a:ext cx="8699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8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endParaRPr sz="65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615083" y="6516375"/>
            <a:ext cx="10350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10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endParaRPr sz="65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6883308" y="6516375"/>
            <a:ext cx="9271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65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160677" y="6516375"/>
            <a:ext cx="9271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6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7428902" y="6516375"/>
            <a:ext cx="9271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endParaRPr sz="65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7697127" y="6516375"/>
            <a:ext cx="9271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endParaRPr sz="65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7962304" y="6516375"/>
            <a:ext cx="9271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65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8242720" y="6516375"/>
            <a:ext cx="7556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endParaRPr sz="65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507898" y="6516375"/>
            <a:ext cx="9271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endParaRPr sz="65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8776123" y="6516375"/>
            <a:ext cx="10350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10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endParaRPr sz="65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9044348" y="6516375"/>
            <a:ext cx="86995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8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endParaRPr sz="65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202061" y="3108959"/>
            <a:ext cx="0" cy="3377184"/>
          </a:xfrm>
          <a:custGeom>
            <a:avLst/>
            <a:gdLst/>
            <a:ahLst/>
            <a:cxnLst/>
            <a:rect l="l" t="t" r="r" b="b"/>
            <a:pathLst>
              <a:path h="3377184">
                <a:moveTo>
                  <a:pt x="0" y="0"/>
                </a:moveTo>
                <a:lnTo>
                  <a:pt x="0" y="3377184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470285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747653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15877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284097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549274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829689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4094865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363089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631313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908682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76906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45130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13353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990721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258945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524121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792345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72762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37938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606162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874386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142609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419977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688202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953377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221602" y="6440423"/>
            <a:ext cx="0" cy="45719"/>
          </a:xfrm>
          <a:custGeom>
            <a:avLst/>
            <a:gdLst/>
            <a:ahLst/>
            <a:cxnLst/>
            <a:rect l="l" t="t" r="r" b="b"/>
            <a:pathLst>
              <a:path h="45719">
                <a:moveTo>
                  <a:pt x="0" y="45719"/>
                </a:moveTo>
                <a:lnTo>
                  <a:pt x="0" y="0"/>
                </a:lnTo>
              </a:path>
            </a:pathLst>
          </a:custGeom>
          <a:ln w="3175">
            <a:solidFill>
              <a:srgbClr val="C5BEB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1790079" y="6388359"/>
            <a:ext cx="33782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1790079" y="5912870"/>
            <a:ext cx="33782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1790079" y="5437382"/>
            <a:ext cx="33782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1790079" y="4961894"/>
            <a:ext cx="33782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1790079" y="4489453"/>
            <a:ext cx="33782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1735215" y="4013965"/>
            <a:ext cx="39243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10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735215" y="3529333"/>
            <a:ext cx="39243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12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1735215" y="3056892"/>
            <a:ext cx="392430" cy="111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14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9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6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650" spc="7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9020433" y="6431279"/>
            <a:ext cx="134111" cy="0"/>
          </a:xfrm>
          <a:custGeom>
            <a:avLst/>
            <a:gdLst/>
            <a:ahLst/>
            <a:cxnLst/>
            <a:rect l="l" t="t" r="r" b="b"/>
            <a:pathLst>
              <a:path w="134111">
                <a:moveTo>
                  <a:pt x="134111" y="0"/>
                </a:moveTo>
                <a:lnTo>
                  <a:pt x="0" y="0"/>
                </a:lnTo>
              </a:path>
            </a:pathLst>
          </a:custGeom>
          <a:ln w="19557">
            <a:solidFill>
              <a:srgbClr val="20538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9018909" y="6431279"/>
            <a:ext cx="137159" cy="0"/>
          </a:xfrm>
          <a:custGeom>
            <a:avLst/>
            <a:gdLst/>
            <a:ahLst/>
            <a:cxnLst/>
            <a:rect l="l" t="t" r="r" b="b"/>
            <a:pathLst>
              <a:path w="137159">
                <a:moveTo>
                  <a:pt x="137159" y="0"/>
                </a:moveTo>
                <a:lnTo>
                  <a:pt x="0" y="0"/>
                </a:lnTo>
              </a:path>
            </a:pathLst>
          </a:custGeom>
          <a:ln w="2260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755257" y="6426707"/>
            <a:ext cx="134111" cy="0"/>
          </a:xfrm>
          <a:custGeom>
            <a:avLst/>
            <a:gdLst/>
            <a:ahLst/>
            <a:cxnLst/>
            <a:rect l="l" t="t" r="r" b="b"/>
            <a:pathLst>
              <a:path w="134111">
                <a:moveTo>
                  <a:pt x="134111" y="0"/>
                </a:moveTo>
                <a:lnTo>
                  <a:pt x="0" y="0"/>
                </a:lnTo>
              </a:path>
            </a:pathLst>
          </a:custGeom>
          <a:ln w="28701">
            <a:solidFill>
              <a:srgbClr val="20538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8755257" y="6412991"/>
            <a:ext cx="134111" cy="27431"/>
          </a:xfrm>
          <a:custGeom>
            <a:avLst/>
            <a:gdLst/>
            <a:ahLst/>
            <a:cxnLst/>
            <a:rect l="l" t="t" r="r" b="b"/>
            <a:pathLst>
              <a:path w="134111" h="27431">
                <a:moveTo>
                  <a:pt x="0" y="27431"/>
                </a:moveTo>
                <a:lnTo>
                  <a:pt x="134111" y="27431"/>
                </a:lnTo>
                <a:lnTo>
                  <a:pt x="134111" y="0"/>
                </a:lnTo>
                <a:lnTo>
                  <a:pt x="0" y="0"/>
                </a:lnTo>
                <a:lnTo>
                  <a:pt x="0" y="27431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8487033" y="6422135"/>
            <a:ext cx="134111" cy="0"/>
          </a:xfrm>
          <a:custGeom>
            <a:avLst/>
            <a:gdLst/>
            <a:ahLst/>
            <a:cxnLst/>
            <a:rect l="l" t="t" r="r" b="b"/>
            <a:pathLst>
              <a:path w="134111">
                <a:moveTo>
                  <a:pt x="134111" y="0"/>
                </a:moveTo>
                <a:lnTo>
                  <a:pt x="0" y="0"/>
                </a:lnTo>
              </a:path>
            </a:pathLst>
          </a:custGeom>
          <a:ln w="37845">
            <a:solidFill>
              <a:srgbClr val="20538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487033" y="6403847"/>
            <a:ext cx="134111" cy="36575"/>
          </a:xfrm>
          <a:custGeom>
            <a:avLst/>
            <a:gdLst/>
            <a:ahLst/>
            <a:cxnLst/>
            <a:rect l="l" t="t" r="r" b="b"/>
            <a:pathLst>
              <a:path w="134111" h="36575">
                <a:moveTo>
                  <a:pt x="0" y="36575"/>
                </a:moveTo>
                <a:lnTo>
                  <a:pt x="134111" y="36575"/>
                </a:lnTo>
                <a:lnTo>
                  <a:pt x="134111" y="0"/>
                </a:lnTo>
                <a:lnTo>
                  <a:pt x="0" y="0"/>
                </a:lnTo>
                <a:lnTo>
                  <a:pt x="0" y="36575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218809" y="6422135"/>
            <a:ext cx="134111" cy="0"/>
          </a:xfrm>
          <a:custGeom>
            <a:avLst/>
            <a:gdLst/>
            <a:ahLst/>
            <a:cxnLst/>
            <a:rect l="l" t="t" r="r" b="b"/>
            <a:pathLst>
              <a:path w="134111">
                <a:moveTo>
                  <a:pt x="134111" y="0"/>
                </a:moveTo>
                <a:lnTo>
                  <a:pt x="0" y="0"/>
                </a:lnTo>
              </a:path>
            </a:pathLst>
          </a:custGeom>
          <a:ln w="37845">
            <a:solidFill>
              <a:srgbClr val="20538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218809" y="6403847"/>
            <a:ext cx="134111" cy="36575"/>
          </a:xfrm>
          <a:custGeom>
            <a:avLst/>
            <a:gdLst/>
            <a:ahLst/>
            <a:cxnLst/>
            <a:rect l="l" t="t" r="r" b="b"/>
            <a:pathLst>
              <a:path w="134111" h="36575">
                <a:moveTo>
                  <a:pt x="0" y="36575"/>
                </a:moveTo>
                <a:lnTo>
                  <a:pt x="134111" y="36575"/>
                </a:lnTo>
                <a:lnTo>
                  <a:pt x="134111" y="0"/>
                </a:lnTo>
                <a:lnTo>
                  <a:pt x="0" y="0"/>
                </a:lnTo>
                <a:lnTo>
                  <a:pt x="0" y="36575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941441" y="6254495"/>
            <a:ext cx="134111" cy="185927"/>
          </a:xfrm>
          <a:custGeom>
            <a:avLst/>
            <a:gdLst/>
            <a:ahLst/>
            <a:cxnLst/>
            <a:rect l="l" t="t" r="r" b="b"/>
            <a:pathLst>
              <a:path w="134111" h="185927">
                <a:moveTo>
                  <a:pt x="0" y="0"/>
                </a:moveTo>
                <a:lnTo>
                  <a:pt x="0" y="185927"/>
                </a:lnTo>
                <a:lnTo>
                  <a:pt x="134111" y="185927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941441" y="6254495"/>
            <a:ext cx="134111" cy="185927"/>
          </a:xfrm>
          <a:custGeom>
            <a:avLst/>
            <a:gdLst/>
            <a:ahLst/>
            <a:cxnLst/>
            <a:rect l="l" t="t" r="r" b="b"/>
            <a:pathLst>
              <a:path w="134111" h="185927">
                <a:moveTo>
                  <a:pt x="0" y="185927"/>
                </a:moveTo>
                <a:lnTo>
                  <a:pt x="134111" y="185927"/>
                </a:lnTo>
                <a:lnTo>
                  <a:pt x="134111" y="0"/>
                </a:lnTo>
                <a:lnTo>
                  <a:pt x="0" y="0"/>
                </a:lnTo>
                <a:lnTo>
                  <a:pt x="0" y="185927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673217" y="6208775"/>
            <a:ext cx="134111" cy="231647"/>
          </a:xfrm>
          <a:custGeom>
            <a:avLst/>
            <a:gdLst/>
            <a:ahLst/>
            <a:cxnLst/>
            <a:rect l="l" t="t" r="r" b="b"/>
            <a:pathLst>
              <a:path w="134111" h="231647">
                <a:moveTo>
                  <a:pt x="0" y="0"/>
                </a:moveTo>
                <a:lnTo>
                  <a:pt x="0" y="231647"/>
                </a:lnTo>
                <a:lnTo>
                  <a:pt x="134111" y="231647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673217" y="6208775"/>
            <a:ext cx="134111" cy="231647"/>
          </a:xfrm>
          <a:custGeom>
            <a:avLst/>
            <a:gdLst/>
            <a:ahLst/>
            <a:cxnLst/>
            <a:rect l="l" t="t" r="r" b="b"/>
            <a:pathLst>
              <a:path w="134111" h="231647">
                <a:moveTo>
                  <a:pt x="0" y="231647"/>
                </a:moveTo>
                <a:lnTo>
                  <a:pt x="134111" y="231647"/>
                </a:lnTo>
                <a:lnTo>
                  <a:pt x="134111" y="0"/>
                </a:lnTo>
                <a:lnTo>
                  <a:pt x="0" y="0"/>
                </a:lnTo>
                <a:lnTo>
                  <a:pt x="0" y="231647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404993" y="6086855"/>
            <a:ext cx="134111" cy="353567"/>
          </a:xfrm>
          <a:custGeom>
            <a:avLst/>
            <a:gdLst/>
            <a:ahLst/>
            <a:cxnLst/>
            <a:rect l="l" t="t" r="r" b="b"/>
            <a:pathLst>
              <a:path w="134111" h="353567">
                <a:moveTo>
                  <a:pt x="0" y="0"/>
                </a:moveTo>
                <a:lnTo>
                  <a:pt x="0" y="353567"/>
                </a:lnTo>
                <a:lnTo>
                  <a:pt x="134111" y="353567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04993" y="6086855"/>
            <a:ext cx="134111" cy="353567"/>
          </a:xfrm>
          <a:custGeom>
            <a:avLst/>
            <a:gdLst/>
            <a:ahLst/>
            <a:cxnLst/>
            <a:rect l="l" t="t" r="r" b="b"/>
            <a:pathLst>
              <a:path w="134111" h="353567">
                <a:moveTo>
                  <a:pt x="0" y="353567"/>
                </a:moveTo>
                <a:lnTo>
                  <a:pt x="134111" y="353567"/>
                </a:lnTo>
                <a:lnTo>
                  <a:pt x="134111" y="0"/>
                </a:lnTo>
                <a:lnTo>
                  <a:pt x="0" y="0"/>
                </a:lnTo>
                <a:lnTo>
                  <a:pt x="0" y="353567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139817" y="5983223"/>
            <a:ext cx="131063" cy="457199"/>
          </a:xfrm>
          <a:custGeom>
            <a:avLst/>
            <a:gdLst/>
            <a:ahLst/>
            <a:cxnLst/>
            <a:rect l="l" t="t" r="r" b="b"/>
            <a:pathLst>
              <a:path w="131063" h="457199">
                <a:moveTo>
                  <a:pt x="0" y="0"/>
                </a:moveTo>
                <a:lnTo>
                  <a:pt x="0" y="457199"/>
                </a:lnTo>
                <a:lnTo>
                  <a:pt x="131063" y="457199"/>
                </a:lnTo>
                <a:lnTo>
                  <a:pt x="131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139817" y="5983223"/>
            <a:ext cx="131063" cy="457199"/>
          </a:xfrm>
          <a:custGeom>
            <a:avLst/>
            <a:gdLst/>
            <a:ahLst/>
            <a:cxnLst/>
            <a:rect l="l" t="t" r="r" b="b"/>
            <a:pathLst>
              <a:path w="131063" h="457199">
                <a:moveTo>
                  <a:pt x="0" y="457199"/>
                </a:moveTo>
                <a:lnTo>
                  <a:pt x="131063" y="457199"/>
                </a:lnTo>
                <a:lnTo>
                  <a:pt x="131063" y="0"/>
                </a:lnTo>
                <a:lnTo>
                  <a:pt x="0" y="0"/>
                </a:lnTo>
                <a:lnTo>
                  <a:pt x="0" y="457199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59402" y="5974079"/>
            <a:ext cx="134111" cy="466343"/>
          </a:xfrm>
          <a:custGeom>
            <a:avLst/>
            <a:gdLst/>
            <a:ahLst/>
            <a:cxnLst/>
            <a:rect l="l" t="t" r="r" b="b"/>
            <a:pathLst>
              <a:path w="134111" h="466343">
                <a:moveTo>
                  <a:pt x="0" y="0"/>
                </a:moveTo>
                <a:lnTo>
                  <a:pt x="0" y="466343"/>
                </a:lnTo>
                <a:lnTo>
                  <a:pt x="134111" y="466343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859402" y="5974079"/>
            <a:ext cx="134111" cy="466343"/>
          </a:xfrm>
          <a:custGeom>
            <a:avLst/>
            <a:gdLst/>
            <a:ahLst/>
            <a:cxnLst/>
            <a:rect l="l" t="t" r="r" b="b"/>
            <a:pathLst>
              <a:path w="134111" h="466343">
                <a:moveTo>
                  <a:pt x="0" y="466343"/>
                </a:moveTo>
                <a:lnTo>
                  <a:pt x="134111" y="466343"/>
                </a:lnTo>
                <a:lnTo>
                  <a:pt x="134111" y="0"/>
                </a:lnTo>
                <a:lnTo>
                  <a:pt x="0" y="0"/>
                </a:lnTo>
                <a:lnTo>
                  <a:pt x="0" y="466343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591178" y="5955791"/>
            <a:ext cx="134111" cy="484631"/>
          </a:xfrm>
          <a:custGeom>
            <a:avLst/>
            <a:gdLst/>
            <a:ahLst/>
            <a:cxnLst/>
            <a:rect l="l" t="t" r="r" b="b"/>
            <a:pathLst>
              <a:path w="134111" h="484631">
                <a:moveTo>
                  <a:pt x="0" y="0"/>
                </a:moveTo>
                <a:lnTo>
                  <a:pt x="0" y="484631"/>
                </a:lnTo>
                <a:lnTo>
                  <a:pt x="134111" y="484631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91178" y="5955791"/>
            <a:ext cx="134111" cy="484631"/>
          </a:xfrm>
          <a:custGeom>
            <a:avLst/>
            <a:gdLst/>
            <a:ahLst/>
            <a:cxnLst/>
            <a:rect l="l" t="t" r="r" b="b"/>
            <a:pathLst>
              <a:path w="134111" h="484631">
                <a:moveTo>
                  <a:pt x="0" y="484631"/>
                </a:moveTo>
                <a:lnTo>
                  <a:pt x="134111" y="484631"/>
                </a:lnTo>
                <a:lnTo>
                  <a:pt x="134111" y="0"/>
                </a:lnTo>
                <a:lnTo>
                  <a:pt x="0" y="0"/>
                </a:lnTo>
                <a:lnTo>
                  <a:pt x="0" y="484631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326001" y="5910071"/>
            <a:ext cx="134111" cy="530351"/>
          </a:xfrm>
          <a:custGeom>
            <a:avLst/>
            <a:gdLst/>
            <a:ahLst/>
            <a:cxnLst/>
            <a:rect l="l" t="t" r="r" b="b"/>
            <a:pathLst>
              <a:path w="134111" h="530351">
                <a:moveTo>
                  <a:pt x="0" y="0"/>
                </a:moveTo>
                <a:lnTo>
                  <a:pt x="0" y="530351"/>
                </a:lnTo>
                <a:lnTo>
                  <a:pt x="134111" y="530351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326001" y="5910071"/>
            <a:ext cx="134111" cy="530351"/>
          </a:xfrm>
          <a:custGeom>
            <a:avLst/>
            <a:gdLst/>
            <a:ahLst/>
            <a:cxnLst/>
            <a:rect l="l" t="t" r="r" b="b"/>
            <a:pathLst>
              <a:path w="134111" h="530351">
                <a:moveTo>
                  <a:pt x="0" y="530351"/>
                </a:moveTo>
                <a:lnTo>
                  <a:pt x="134111" y="530351"/>
                </a:lnTo>
                <a:lnTo>
                  <a:pt x="134111" y="0"/>
                </a:lnTo>
                <a:lnTo>
                  <a:pt x="0" y="0"/>
                </a:lnTo>
                <a:lnTo>
                  <a:pt x="0" y="530351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057777" y="5882639"/>
            <a:ext cx="134111" cy="557783"/>
          </a:xfrm>
          <a:custGeom>
            <a:avLst/>
            <a:gdLst/>
            <a:ahLst/>
            <a:cxnLst/>
            <a:rect l="l" t="t" r="r" b="b"/>
            <a:pathLst>
              <a:path w="134111" h="557783">
                <a:moveTo>
                  <a:pt x="0" y="0"/>
                </a:moveTo>
                <a:lnTo>
                  <a:pt x="0" y="557783"/>
                </a:lnTo>
                <a:lnTo>
                  <a:pt x="134111" y="557783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57777" y="5882639"/>
            <a:ext cx="134111" cy="557783"/>
          </a:xfrm>
          <a:custGeom>
            <a:avLst/>
            <a:gdLst/>
            <a:ahLst/>
            <a:cxnLst/>
            <a:rect l="l" t="t" r="r" b="b"/>
            <a:pathLst>
              <a:path w="134111" h="557783">
                <a:moveTo>
                  <a:pt x="0" y="557783"/>
                </a:moveTo>
                <a:lnTo>
                  <a:pt x="134111" y="557783"/>
                </a:lnTo>
                <a:lnTo>
                  <a:pt x="134111" y="0"/>
                </a:lnTo>
                <a:lnTo>
                  <a:pt x="0" y="0"/>
                </a:lnTo>
                <a:lnTo>
                  <a:pt x="0" y="557783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780409" y="5864351"/>
            <a:ext cx="131063" cy="576071"/>
          </a:xfrm>
          <a:custGeom>
            <a:avLst/>
            <a:gdLst/>
            <a:ahLst/>
            <a:cxnLst/>
            <a:rect l="l" t="t" r="r" b="b"/>
            <a:pathLst>
              <a:path w="131063" h="576071">
                <a:moveTo>
                  <a:pt x="0" y="0"/>
                </a:moveTo>
                <a:lnTo>
                  <a:pt x="0" y="576071"/>
                </a:lnTo>
                <a:lnTo>
                  <a:pt x="131063" y="576071"/>
                </a:lnTo>
                <a:lnTo>
                  <a:pt x="131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780409" y="5864351"/>
            <a:ext cx="131063" cy="576071"/>
          </a:xfrm>
          <a:custGeom>
            <a:avLst/>
            <a:gdLst/>
            <a:ahLst/>
            <a:cxnLst/>
            <a:rect l="l" t="t" r="r" b="b"/>
            <a:pathLst>
              <a:path w="131063" h="576071">
                <a:moveTo>
                  <a:pt x="0" y="576071"/>
                </a:moveTo>
                <a:lnTo>
                  <a:pt x="131063" y="576071"/>
                </a:lnTo>
                <a:lnTo>
                  <a:pt x="131063" y="0"/>
                </a:lnTo>
                <a:lnTo>
                  <a:pt x="0" y="0"/>
                </a:lnTo>
                <a:lnTo>
                  <a:pt x="0" y="576071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12186" y="5779007"/>
            <a:ext cx="134111" cy="661415"/>
          </a:xfrm>
          <a:custGeom>
            <a:avLst/>
            <a:gdLst/>
            <a:ahLst/>
            <a:cxnLst/>
            <a:rect l="l" t="t" r="r" b="b"/>
            <a:pathLst>
              <a:path w="134111" h="661415">
                <a:moveTo>
                  <a:pt x="0" y="0"/>
                </a:moveTo>
                <a:lnTo>
                  <a:pt x="0" y="661415"/>
                </a:lnTo>
                <a:lnTo>
                  <a:pt x="134111" y="661415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512186" y="5779007"/>
            <a:ext cx="134111" cy="661415"/>
          </a:xfrm>
          <a:custGeom>
            <a:avLst/>
            <a:gdLst/>
            <a:ahLst/>
            <a:cxnLst/>
            <a:rect l="l" t="t" r="r" b="b"/>
            <a:pathLst>
              <a:path w="134111" h="661415">
                <a:moveTo>
                  <a:pt x="0" y="661415"/>
                </a:moveTo>
                <a:lnTo>
                  <a:pt x="134111" y="661415"/>
                </a:lnTo>
                <a:lnTo>
                  <a:pt x="134111" y="0"/>
                </a:lnTo>
                <a:lnTo>
                  <a:pt x="0" y="0"/>
                </a:lnTo>
                <a:lnTo>
                  <a:pt x="0" y="661415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5243962" y="5779007"/>
            <a:ext cx="134111" cy="661415"/>
          </a:xfrm>
          <a:custGeom>
            <a:avLst/>
            <a:gdLst/>
            <a:ahLst/>
            <a:cxnLst/>
            <a:rect l="l" t="t" r="r" b="b"/>
            <a:pathLst>
              <a:path w="134111" h="661415">
                <a:moveTo>
                  <a:pt x="0" y="0"/>
                </a:moveTo>
                <a:lnTo>
                  <a:pt x="0" y="661415"/>
                </a:lnTo>
                <a:lnTo>
                  <a:pt x="134111" y="661415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243962" y="5779007"/>
            <a:ext cx="134111" cy="661415"/>
          </a:xfrm>
          <a:custGeom>
            <a:avLst/>
            <a:gdLst/>
            <a:ahLst/>
            <a:cxnLst/>
            <a:rect l="l" t="t" r="r" b="b"/>
            <a:pathLst>
              <a:path w="134111" h="661415">
                <a:moveTo>
                  <a:pt x="0" y="661415"/>
                </a:moveTo>
                <a:lnTo>
                  <a:pt x="134111" y="661415"/>
                </a:lnTo>
                <a:lnTo>
                  <a:pt x="134111" y="0"/>
                </a:lnTo>
                <a:lnTo>
                  <a:pt x="0" y="0"/>
                </a:lnTo>
                <a:lnTo>
                  <a:pt x="0" y="661415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4975738" y="5480303"/>
            <a:ext cx="134111" cy="960119"/>
          </a:xfrm>
          <a:custGeom>
            <a:avLst/>
            <a:gdLst/>
            <a:ahLst/>
            <a:cxnLst/>
            <a:rect l="l" t="t" r="r" b="b"/>
            <a:pathLst>
              <a:path w="134111" h="960119">
                <a:moveTo>
                  <a:pt x="0" y="0"/>
                </a:moveTo>
                <a:lnTo>
                  <a:pt x="0" y="960119"/>
                </a:lnTo>
                <a:lnTo>
                  <a:pt x="134111" y="960119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4975738" y="5480303"/>
            <a:ext cx="134111" cy="960119"/>
          </a:xfrm>
          <a:custGeom>
            <a:avLst/>
            <a:gdLst/>
            <a:ahLst/>
            <a:cxnLst/>
            <a:rect l="l" t="t" r="r" b="b"/>
            <a:pathLst>
              <a:path w="134111" h="960119">
                <a:moveTo>
                  <a:pt x="0" y="960119"/>
                </a:moveTo>
                <a:lnTo>
                  <a:pt x="134111" y="960119"/>
                </a:lnTo>
                <a:lnTo>
                  <a:pt x="134111" y="0"/>
                </a:lnTo>
                <a:lnTo>
                  <a:pt x="0" y="0"/>
                </a:lnTo>
                <a:lnTo>
                  <a:pt x="0" y="960119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698369" y="5425439"/>
            <a:ext cx="143255" cy="1014983"/>
          </a:xfrm>
          <a:custGeom>
            <a:avLst/>
            <a:gdLst/>
            <a:ahLst/>
            <a:cxnLst/>
            <a:rect l="l" t="t" r="r" b="b"/>
            <a:pathLst>
              <a:path w="143255" h="1014983">
                <a:moveTo>
                  <a:pt x="0" y="0"/>
                </a:moveTo>
                <a:lnTo>
                  <a:pt x="0" y="1014983"/>
                </a:lnTo>
                <a:lnTo>
                  <a:pt x="143255" y="1014983"/>
                </a:lnTo>
                <a:lnTo>
                  <a:pt x="143255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698369" y="5425439"/>
            <a:ext cx="143255" cy="1014983"/>
          </a:xfrm>
          <a:custGeom>
            <a:avLst/>
            <a:gdLst/>
            <a:ahLst/>
            <a:cxnLst/>
            <a:rect l="l" t="t" r="r" b="b"/>
            <a:pathLst>
              <a:path w="143255" h="1014983">
                <a:moveTo>
                  <a:pt x="0" y="1014983"/>
                </a:moveTo>
                <a:lnTo>
                  <a:pt x="143255" y="1014983"/>
                </a:lnTo>
                <a:lnTo>
                  <a:pt x="143255" y="0"/>
                </a:lnTo>
                <a:lnTo>
                  <a:pt x="0" y="0"/>
                </a:lnTo>
                <a:lnTo>
                  <a:pt x="0" y="1014983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430145" y="5017007"/>
            <a:ext cx="134111" cy="1423415"/>
          </a:xfrm>
          <a:custGeom>
            <a:avLst/>
            <a:gdLst/>
            <a:ahLst/>
            <a:cxnLst/>
            <a:rect l="l" t="t" r="r" b="b"/>
            <a:pathLst>
              <a:path w="134111" h="1423415">
                <a:moveTo>
                  <a:pt x="0" y="0"/>
                </a:moveTo>
                <a:lnTo>
                  <a:pt x="0" y="1423415"/>
                </a:lnTo>
                <a:lnTo>
                  <a:pt x="134111" y="1423415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430145" y="5017007"/>
            <a:ext cx="134111" cy="1423415"/>
          </a:xfrm>
          <a:custGeom>
            <a:avLst/>
            <a:gdLst/>
            <a:ahLst/>
            <a:cxnLst/>
            <a:rect l="l" t="t" r="r" b="b"/>
            <a:pathLst>
              <a:path w="134111" h="1423415">
                <a:moveTo>
                  <a:pt x="0" y="1423415"/>
                </a:moveTo>
                <a:lnTo>
                  <a:pt x="134111" y="1423415"/>
                </a:lnTo>
                <a:lnTo>
                  <a:pt x="134111" y="0"/>
                </a:lnTo>
                <a:lnTo>
                  <a:pt x="0" y="0"/>
                </a:lnTo>
                <a:lnTo>
                  <a:pt x="0" y="1423415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4161921" y="4989576"/>
            <a:ext cx="134111" cy="1450847"/>
          </a:xfrm>
          <a:custGeom>
            <a:avLst/>
            <a:gdLst/>
            <a:ahLst/>
            <a:cxnLst/>
            <a:rect l="l" t="t" r="r" b="b"/>
            <a:pathLst>
              <a:path w="134111" h="1450847">
                <a:moveTo>
                  <a:pt x="0" y="0"/>
                </a:moveTo>
                <a:lnTo>
                  <a:pt x="0" y="1450847"/>
                </a:lnTo>
                <a:lnTo>
                  <a:pt x="134111" y="1450847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161921" y="4989576"/>
            <a:ext cx="134111" cy="1450847"/>
          </a:xfrm>
          <a:custGeom>
            <a:avLst/>
            <a:gdLst/>
            <a:ahLst/>
            <a:cxnLst/>
            <a:rect l="l" t="t" r="r" b="b"/>
            <a:pathLst>
              <a:path w="134111" h="1450847">
                <a:moveTo>
                  <a:pt x="0" y="1450847"/>
                </a:moveTo>
                <a:lnTo>
                  <a:pt x="134111" y="1450847"/>
                </a:lnTo>
                <a:lnTo>
                  <a:pt x="134111" y="0"/>
                </a:lnTo>
                <a:lnTo>
                  <a:pt x="0" y="0"/>
                </a:lnTo>
                <a:lnTo>
                  <a:pt x="0" y="1450847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896745" y="4931663"/>
            <a:ext cx="134111" cy="1508759"/>
          </a:xfrm>
          <a:custGeom>
            <a:avLst/>
            <a:gdLst/>
            <a:ahLst/>
            <a:cxnLst/>
            <a:rect l="l" t="t" r="r" b="b"/>
            <a:pathLst>
              <a:path w="134111" h="1508759">
                <a:moveTo>
                  <a:pt x="0" y="0"/>
                </a:moveTo>
                <a:lnTo>
                  <a:pt x="0" y="1508759"/>
                </a:lnTo>
                <a:lnTo>
                  <a:pt x="134111" y="1508759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896745" y="4931663"/>
            <a:ext cx="134111" cy="1508759"/>
          </a:xfrm>
          <a:custGeom>
            <a:avLst/>
            <a:gdLst/>
            <a:ahLst/>
            <a:cxnLst/>
            <a:rect l="l" t="t" r="r" b="b"/>
            <a:pathLst>
              <a:path w="134111" h="1508759">
                <a:moveTo>
                  <a:pt x="0" y="1508759"/>
                </a:moveTo>
                <a:lnTo>
                  <a:pt x="134111" y="1508759"/>
                </a:lnTo>
                <a:lnTo>
                  <a:pt x="134111" y="0"/>
                </a:lnTo>
                <a:lnTo>
                  <a:pt x="0" y="0"/>
                </a:lnTo>
                <a:lnTo>
                  <a:pt x="0" y="1508759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3616330" y="4831079"/>
            <a:ext cx="146303" cy="1609343"/>
          </a:xfrm>
          <a:custGeom>
            <a:avLst/>
            <a:gdLst/>
            <a:ahLst/>
            <a:cxnLst/>
            <a:rect l="l" t="t" r="r" b="b"/>
            <a:pathLst>
              <a:path w="146303" h="1609343">
                <a:moveTo>
                  <a:pt x="0" y="0"/>
                </a:moveTo>
                <a:lnTo>
                  <a:pt x="0" y="1609343"/>
                </a:lnTo>
                <a:lnTo>
                  <a:pt x="146303" y="1609343"/>
                </a:lnTo>
                <a:lnTo>
                  <a:pt x="146303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3616330" y="4831079"/>
            <a:ext cx="146303" cy="1609343"/>
          </a:xfrm>
          <a:custGeom>
            <a:avLst/>
            <a:gdLst/>
            <a:ahLst/>
            <a:cxnLst/>
            <a:rect l="l" t="t" r="r" b="b"/>
            <a:pathLst>
              <a:path w="146303" h="1609343">
                <a:moveTo>
                  <a:pt x="0" y="1609343"/>
                </a:moveTo>
                <a:lnTo>
                  <a:pt x="146303" y="1609343"/>
                </a:lnTo>
                <a:lnTo>
                  <a:pt x="146303" y="0"/>
                </a:lnTo>
                <a:lnTo>
                  <a:pt x="0" y="0"/>
                </a:lnTo>
                <a:lnTo>
                  <a:pt x="0" y="1609343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351153" y="4782311"/>
            <a:ext cx="131063" cy="1658111"/>
          </a:xfrm>
          <a:custGeom>
            <a:avLst/>
            <a:gdLst/>
            <a:ahLst/>
            <a:cxnLst/>
            <a:rect l="l" t="t" r="r" b="b"/>
            <a:pathLst>
              <a:path w="131063" h="1658111">
                <a:moveTo>
                  <a:pt x="0" y="0"/>
                </a:moveTo>
                <a:lnTo>
                  <a:pt x="0" y="1658111"/>
                </a:lnTo>
                <a:lnTo>
                  <a:pt x="131063" y="1658111"/>
                </a:lnTo>
                <a:lnTo>
                  <a:pt x="131063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3351153" y="4782311"/>
            <a:ext cx="131063" cy="1658111"/>
          </a:xfrm>
          <a:custGeom>
            <a:avLst/>
            <a:gdLst/>
            <a:ahLst/>
            <a:cxnLst/>
            <a:rect l="l" t="t" r="r" b="b"/>
            <a:pathLst>
              <a:path w="131063" h="1658111">
                <a:moveTo>
                  <a:pt x="0" y="1658111"/>
                </a:moveTo>
                <a:lnTo>
                  <a:pt x="131063" y="1658111"/>
                </a:lnTo>
                <a:lnTo>
                  <a:pt x="131063" y="0"/>
                </a:lnTo>
                <a:lnTo>
                  <a:pt x="0" y="0"/>
                </a:lnTo>
                <a:lnTo>
                  <a:pt x="0" y="1658111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3082930" y="4654295"/>
            <a:ext cx="134111" cy="1786127"/>
          </a:xfrm>
          <a:custGeom>
            <a:avLst/>
            <a:gdLst/>
            <a:ahLst/>
            <a:cxnLst/>
            <a:rect l="l" t="t" r="r" b="b"/>
            <a:pathLst>
              <a:path w="134111" h="1786127">
                <a:moveTo>
                  <a:pt x="0" y="0"/>
                </a:moveTo>
                <a:lnTo>
                  <a:pt x="0" y="1786127"/>
                </a:lnTo>
                <a:lnTo>
                  <a:pt x="134111" y="1786127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082930" y="4654295"/>
            <a:ext cx="134111" cy="1786127"/>
          </a:xfrm>
          <a:custGeom>
            <a:avLst/>
            <a:gdLst/>
            <a:ahLst/>
            <a:cxnLst/>
            <a:rect l="l" t="t" r="r" b="b"/>
            <a:pathLst>
              <a:path w="134111" h="1786127">
                <a:moveTo>
                  <a:pt x="0" y="1786127"/>
                </a:moveTo>
                <a:lnTo>
                  <a:pt x="134111" y="1786127"/>
                </a:lnTo>
                <a:lnTo>
                  <a:pt x="134111" y="0"/>
                </a:lnTo>
                <a:lnTo>
                  <a:pt x="0" y="0"/>
                </a:lnTo>
                <a:lnTo>
                  <a:pt x="0" y="1786127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814709" y="4495800"/>
            <a:ext cx="134111" cy="1944623"/>
          </a:xfrm>
          <a:custGeom>
            <a:avLst/>
            <a:gdLst/>
            <a:ahLst/>
            <a:cxnLst/>
            <a:rect l="l" t="t" r="r" b="b"/>
            <a:pathLst>
              <a:path w="134111" h="1944623">
                <a:moveTo>
                  <a:pt x="0" y="0"/>
                </a:moveTo>
                <a:lnTo>
                  <a:pt x="0" y="1944623"/>
                </a:lnTo>
                <a:lnTo>
                  <a:pt x="134111" y="1944623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814709" y="4495800"/>
            <a:ext cx="134111" cy="1944623"/>
          </a:xfrm>
          <a:custGeom>
            <a:avLst/>
            <a:gdLst/>
            <a:ahLst/>
            <a:cxnLst/>
            <a:rect l="l" t="t" r="r" b="b"/>
            <a:pathLst>
              <a:path w="134111" h="1944623">
                <a:moveTo>
                  <a:pt x="0" y="1944623"/>
                </a:moveTo>
                <a:lnTo>
                  <a:pt x="134111" y="1944623"/>
                </a:lnTo>
                <a:lnTo>
                  <a:pt x="134111" y="0"/>
                </a:lnTo>
                <a:lnTo>
                  <a:pt x="0" y="0"/>
                </a:lnTo>
                <a:lnTo>
                  <a:pt x="0" y="1944623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537341" y="4282439"/>
            <a:ext cx="143255" cy="2157983"/>
          </a:xfrm>
          <a:custGeom>
            <a:avLst/>
            <a:gdLst/>
            <a:ahLst/>
            <a:cxnLst/>
            <a:rect l="l" t="t" r="r" b="b"/>
            <a:pathLst>
              <a:path w="143255" h="2157983">
                <a:moveTo>
                  <a:pt x="0" y="0"/>
                </a:moveTo>
                <a:lnTo>
                  <a:pt x="0" y="2157983"/>
                </a:lnTo>
                <a:lnTo>
                  <a:pt x="143255" y="2157983"/>
                </a:lnTo>
                <a:lnTo>
                  <a:pt x="143255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537341" y="4282439"/>
            <a:ext cx="143255" cy="2157983"/>
          </a:xfrm>
          <a:custGeom>
            <a:avLst/>
            <a:gdLst/>
            <a:ahLst/>
            <a:cxnLst/>
            <a:rect l="l" t="t" r="r" b="b"/>
            <a:pathLst>
              <a:path w="143255" h="2157983">
                <a:moveTo>
                  <a:pt x="0" y="2157983"/>
                </a:moveTo>
                <a:lnTo>
                  <a:pt x="143255" y="2157983"/>
                </a:lnTo>
                <a:lnTo>
                  <a:pt x="143255" y="0"/>
                </a:lnTo>
                <a:lnTo>
                  <a:pt x="0" y="0"/>
                </a:lnTo>
                <a:lnTo>
                  <a:pt x="0" y="2157983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269117" y="3416808"/>
            <a:ext cx="134111" cy="3023615"/>
          </a:xfrm>
          <a:custGeom>
            <a:avLst/>
            <a:gdLst/>
            <a:ahLst/>
            <a:cxnLst/>
            <a:rect l="l" t="t" r="r" b="b"/>
            <a:pathLst>
              <a:path w="134111" h="3023615">
                <a:moveTo>
                  <a:pt x="0" y="0"/>
                </a:moveTo>
                <a:lnTo>
                  <a:pt x="0" y="3023615"/>
                </a:lnTo>
                <a:lnTo>
                  <a:pt x="134111" y="3023615"/>
                </a:lnTo>
                <a:lnTo>
                  <a:pt x="134111" y="0"/>
                </a:lnTo>
                <a:lnTo>
                  <a:pt x="0" y="0"/>
                </a:lnTo>
                <a:close/>
              </a:path>
            </a:pathLst>
          </a:custGeom>
          <a:solidFill>
            <a:srgbClr val="20538E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269117" y="3416808"/>
            <a:ext cx="134111" cy="3023615"/>
          </a:xfrm>
          <a:custGeom>
            <a:avLst/>
            <a:gdLst/>
            <a:ahLst/>
            <a:cxnLst/>
            <a:rect l="l" t="t" r="r" b="b"/>
            <a:pathLst>
              <a:path w="134111" h="3023615">
                <a:moveTo>
                  <a:pt x="0" y="3023615"/>
                </a:moveTo>
                <a:lnTo>
                  <a:pt x="134111" y="3023615"/>
                </a:lnTo>
                <a:lnTo>
                  <a:pt x="134111" y="0"/>
                </a:lnTo>
                <a:lnTo>
                  <a:pt x="0" y="0"/>
                </a:lnTo>
                <a:lnTo>
                  <a:pt x="0" y="3023615"/>
                </a:lnTo>
              </a:path>
            </a:pathLst>
          </a:custGeom>
          <a:ln w="3175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 txBox="1"/>
          <p:nvPr/>
        </p:nvSpPr>
        <p:spPr>
          <a:xfrm>
            <a:off x="1085985" y="822452"/>
            <a:ext cx="7734934" cy="21634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İngilizcede harflerin farklı kullanım sıklığı vardır.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Dahası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düz metindeki sıklık şifreli metinde de korunur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17500" marR="12700" indent="-304800">
              <a:lnSpc>
                <a:spcPct val="1184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 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ingilizcede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en çok kullanılan harftir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;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tipik bir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ingilizce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metindeki harflerin 13%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„e“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Diğer en çok kullanılan harf</a:t>
            </a: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yaklaşık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%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 la t’ </a:t>
            </a:r>
            <a:r>
              <a:rPr lang="tr-TR"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  <a:spcBef>
                <a:spcPts val="64"/>
              </a:spcBef>
            </a:pPr>
            <a:endParaRPr sz="1000" dirty="0"/>
          </a:p>
          <a:p>
            <a:pPr marL="3011805">
              <a:lnSpc>
                <a:spcPct val="100000"/>
              </a:lnSpc>
            </a:pPr>
            <a:r>
              <a:rPr lang="tr-TR" sz="1300" spc="155" dirty="0" smtClean="0">
                <a:solidFill>
                  <a:srgbClr val="232021"/>
                </a:solidFill>
                <a:latin typeface="Arial"/>
                <a:cs typeface="Arial"/>
              </a:rPr>
              <a:t>İngilizcede kelime sıklıkları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167" name="object 16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64" name="object 164"/>
          <p:cNvSpPr txBox="1"/>
          <p:nvPr/>
        </p:nvSpPr>
        <p:spPr>
          <a:xfrm>
            <a:off x="5267849" y="6673347"/>
            <a:ext cx="442595" cy="1568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50" spc="7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950" spc="9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950" spc="-5" dirty="0" smtClean="0">
                <a:solidFill>
                  <a:srgbClr val="232021"/>
                </a:solidFill>
                <a:latin typeface="Arial"/>
                <a:cs typeface="Arial"/>
              </a:rPr>
              <a:t>tt</a:t>
            </a:r>
            <a:r>
              <a:rPr sz="950" spc="7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950" spc="4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950" spc="9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950">
              <a:latin typeface="Arial"/>
              <a:cs typeface="Arial"/>
            </a:endParaRPr>
          </a:p>
        </p:txBody>
      </p:sp>
      <p:sp>
        <p:nvSpPr>
          <p:cNvPr id="165" name="object 165"/>
          <p:cNvSpPr txBox="1"/>
          <p:nvPr/>
        </p:nvSpPr>
        <p:spPr>
          <a:xfrm>
            <a:off x="1459624" y="4393879"/>
            <a:ext cx="156845" cy="861694"/>
          </a:xfrm>
          <a:prstGeom prst="rect">
            <a:avLst/>
          </a:prstGeom>
        </p:spPr>
        <p:txBody>
          <a:bodyPr vert="vert270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50" spc="-10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950" spc="-9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950" spc="-1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950" spc="-11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950" spc="-1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950" spc="-1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950" spc="-1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950" spc="-7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95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950" spc="-1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950" spc="-4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95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950" spc="-1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950" spc="0" dirty="0" smtClean="0">
                <a:solidFill>
                  <a:srgbClr val="232021"/>
                </a:solidFill>
                <a:latin typeface="Arial"/>
                <a:cs typeface="Arial"/>
              </a:rPr>
              <a:t>%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ec</a:t>
            </a:r>
            <a:r>
              <a:rPr sz="2800" b="1" spc="5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94797" y="2788919"/>
            <a:ext cx="6623303" cy="2182367"/>
          </a:xfrm>
          <a:custGeom>
            <a:avLst/>
            <a:gdLst/>
            <a:ahLst/>
            <a:cxnLst/>
            <a:rect l="l" t="t" r="r" b="b"/>
            <a:pathLst>
              <a:path w="6623303" h="2182367">
                <a:moveTo>
                  <a:pt x="0" y="0"/>
                </a:moveTo>
                <a:lnTo>
                  <a:pt x="0" y="2182367"/>
                </a:lnTo>
                <a:lnTo>
                  <a:pt x="6623303" y="2182367"/>
                </a:lnTo>
                <a:lnTo>
                  <a:pt x="6623303" y="0"/>
                </a:lnTo>
                <a:lnTo>
                  <a:pt x="0" y="0"/>
                </a:lnTo>
                <a:close/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5550" y="1369406"/>
            <a:ext cx="7902575" cy="48793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349885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ge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50" i="1" spc="-7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c 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odul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4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*</a:t>
            </a:r>
            <a:r>
              <a:rPr sz="20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th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la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Şifreleme ve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basitçe halkada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üs almadır. 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1000" spc="-2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1000" dirty="0"/>
          </a:p>
          <a:p>
            <a:pPr marL="719455">
              <a:lnSpc>
                <a:spcPct val="100000"/>
              </a:lnSpc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Def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719455">
              <a:lnSpc>
                <a:spcPct val="100000"/>
              </a:lnSpc>
            </a:pP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pub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(n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i="1" spc="-22" baseline="-20202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50" i="1" spc="20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209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600" dirty="0">
              <a:latin typeface="Arial"/>
              <a:cs typeface="Arial"/>
            </a:endParaRPr>
          </a:p>
          <a:p>
            <a:pPr marL="2959735" marR="2914015" indent="0" algn="ctr">
              <a:lnSpc>
                <a:spcPts val="2930"/>
              </a:lnSpc>
              <a:spcBef>
                <a:spcPts val="240"/>
              </a:spcBef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50" spc="-7" baseline="-20202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spc="7" baseline="-30303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spc="-22" baseline="-30303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50" spc="7" baseline="-30303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≡</a:t>
            </a:r>
            <a:r>
              <a:rPr sz="1600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50" spc="-225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n x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50" spc="-7" baseline="-20202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spc="7" baseline="-30303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spc="-15" baseline="-30303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≡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50" spc="20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8"/>
              </a:spcBef>
            </a:pPr>
            <a:endParaRPr sz="700" dirty="0"/>
          </a:p>
          <a:p>
            <a:pPr marL="719455">
              <a:lnSpc>
                <a:spcPct val="100000"/>
              </a:lnSpc>
            </a:pP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ε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50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50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50" baseline="-20202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719455">
              <a:lnSpc>
                <a:spcPct val="100000"/>
              </a:lnSpc>
            </a:pPr>
            <a:r>
              <a:rPr sz="1600" spc="4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50" spc="-37" baseline="-20202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spc="7" baseline="-30303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spc="-22" baseline="-30303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50" spc="7" baseline="-30303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50" spc="-7" baseline="-20202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spc="7" baseline="-30303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spc="-15" baseline="-30303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opera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lang="tr-TR" sz="1600" spc="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719455"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34"/>
              </a:spcBef>
            </a:pPr>
            <a:endParaRPr sz="75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Uygulama x, y, n ve d çok uzun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tamsayılardır (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≥ 1024 bit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1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Programının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güvenliği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verilen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kamu-anahtar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(n, e)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değerlerinden d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"özel üs" türetmek zor olduğu gerçeğine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dayanır.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276682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Anahtar Üretimi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2665" y="5666236"/>
            <a:ext cx="7889875" cy="12071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iki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büyük, farklı asal p, q seçimi (Adım 1)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basit değildir.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2000" spc="0" dirty="0" err="1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i="1" spc="-3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bu yapı tersi olduğunu garantiler ve böylece her zaman </a:t>
            </a:r>
            <a:r>
              <a:rPr lang="tr-TR"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gibi bir özel anahtar vardır.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8364" y="1923288"/>
            <a:ext cx="6623303" cy="3224783"/>
          </a:xfrm>
          <a:custGeom>
            <a:avLst/>
            <a:gdLst/>
            <a:ahLst/>
            <a:cxnLst/>
            <a:rect l="l" t="t" r="r" b="b"/>
            <a:pathLst>
              <a:path w="6623303" h="3224783">
                <a:moveTo>
                  <a:pt x="0" y="0"/>
                </a:moveTo>
                <a:lnTo>
                  <a:pt x="0" y="3224783"/>
                </a:lnTo>
                <a:lnTo>
                  <a:pt x="6623303" y="3224783"/>
                </a:lnTo>
                <a:lnTo>
                  <a:pt x="6623303" y="0"/>
                </a:lnTo>
                <a:lnTo>
                  <a:pt x="0" y="0"/>
                </a:lnTo>
                <a:close/>
              </a:path>
            </a:pathLst>
          </a:custGeom>
          <a:ln w="2552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92665" y="1076798"/>
            <a:ext cx="7783195" cy="15690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Tüm asimetrik düzenleri gibi, RSA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da kamu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ve özel anahtarları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hesaplanması aşaması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ardır.</a:t>
            </a:r>
          </a:p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750" dirty="0"/>
          </a:p>
          <a:p>
            <a:pPr marL="1256030">
              <a:lnSpc>
                <a:spcPct val="100000"/>
              </a:lnSpc>
            </a:pPr>
            <a:r>
              <a:rPr sz="1600" b="1" u="heavy" spc="-6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go</a:t>
            </a:r>
            <a:r>
              <a:rPr sz="1600" b="1" u="heavy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u="heavy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u="heavy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u="heavy" spc="3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u="heavy" spc="-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u="heavy" spc="4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u="heavy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u="heavy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u="heavy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at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7"/>
              </a:spcBef>
            </a:pPr>
            <a:endParaRPr sz="1000" dirty="0"/>
          </a:p>
          <a:p>
            <a:pPr marL="1256030">
              <a:lnSpc>
                <a:spcPct val="100000"/>
              </a:lnSpc>
            </a:pP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pub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i="1" spc="-22" baseline="-20202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b </a:t>
            </a:r>
            <a:r>
              <a:rPr sz="1650" i="1" spc="-22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209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>
            <p:extLst/>
          </p:nvPr>
        </p:nvGraphicFramePr>
        <p:xfrm>
          <a:off x="1179969" y="2694054"/>
          <a:ext cx="6901597" cy="29282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8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9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012">
                <a:tc rowSpan="6">
                  <a:txBody>
                    <a:bodyPr/>
                    <a:lstStyle/>
                    <a:p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Choo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 l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arg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pr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600" i="1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526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Co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 =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i="1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*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3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526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Co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i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Φ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(n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 =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(p-1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 *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(q-1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656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526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3510" marR="25400" indent="0">
                        <a:lnSpc>
                          <a:spcPct val="126299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pub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ic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ponen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ε 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{1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600" i="1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600" i="1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…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600" i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Φ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(n)-1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} 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(e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600" i="1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Φ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(n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 ) =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80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5526">
                      <a:solidFill>
                        <a:srgbClr val="FF0000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Co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i="1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 *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≡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00" i="1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 </a:t>
                      </a:r>
                      <a:r>
                        <a:rPr sz="1600" i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Φ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(n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8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</a:pP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ct val="100000"/>
                        </a:lnSpc>
                      </a:pP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b="1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UR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 </a:t>
                      </a:r>
                      <a:r>
                        <a:rPr sz="1600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650" i="1" spc="7" baseline="-2020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50" i="1" spc="-22" baseline="-2020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50" i="1" spc="0" baseline="-2020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 </a:t>
                      </a:r>
                      <a:r>
                        <a:rPr sz="1650" i="1" spc="-225" baseline="-2020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(n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600" i="1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e)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600" i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650" i="1" spc="7" baseline="-2020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50" i="1" spc="0" baseline="-2020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50" i="1" spc="209" baseline="-2020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88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lang="tr-TR" sz="20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Açıklama</a:t>
                      </a:r>
                      <a:r>
                        <a:rPr sz="20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:</a:t>
                      </a:r>
                      <a:endParaRPr sz="20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921244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 Örnek: küçük numaralar ile RSA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40" y="1486409"/>
            <a:ext cx="2233930" cy="7753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457325">
              <a:lnSpc>
                <a:spcPct val="100000"/>
              </a:lnSpc>
            </a:pPr>
            <a:r>
              <a:rPr sz="2000" b="1" spc="-6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b="1" spc="1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000" b="1" spc="1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1200"/>
              </a:lnSpc>
              <a:spcBef>
                <a:spcPts val="24"/>
              </a:spcBef>
            </a:pPr>
            <a:endParaRPr sz="1200"/>
          </a:p>
          <a:p>
            <a:pPr marL="12700">
              <a:lnSpc>
                <a:spcPct val="100000"/>
              </a:lnSpc>
            </a:pP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ss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ag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b="1" i="1" spc="-15" dirty="0" smtClean="0">
                <a:solidFill>
                  <a:srgbClr val="F27634"/>
                </a:solidFill>
                <a:latin typeface="Arial"/>
                <a:cs typeface="Arial"/>
              </a:rPr>
              <a:t>x</a:t>
            </a:r>
            <a:r>
              <a:rPr sz="2000" b="1" i="1" spc="15" dirty="0" smtClean="0">
                <a:solidFill>
                  <a:srgbClr val="F27634"/>
                </a:solidFill>
                <a:latin typeface="Arial"/>
                <a:cs typeface="Arial"/>
              </a:rPr>
              <a:t> </a:t>
            </a:r>
            <a:r>
              <a:rPr sz="2000" b="1" i="1" spc="-15" dirty="0" smtClean="0">
                <a:solidFill>
                  <a:srgbClr val="F27634"/>
                </a:solidFill>
                <a:latin typeface="Arial"/>
                <a:cs typeface="Arial"/>
              </a:rPr>
              <a:t>=</a:t>
            </a:r>
            <a:r>
              <a:rPr sz="2000" b="1" i="1" spc="-20" dirty="0" smtClean="0">
                <a:solidFill>
                  <a:srgbClr val="F27634"/>
                </a:solidFill>
                <a:latin typeface="Arial"/>
                <a:cs typeface="Arial"/>
              </a:rPr>
              <a:t> </a:t>
            </a:r>
            <a:r>
              <a:rPr sz="2000" b="1" i="1" spc="-15" dirty="0" smtClean="0">
                <a:solidFill>
                  <a:srgbClr val="F27634"/>
                </a:solidFill>
                <a:latin typeface="Arial"/>
                <a:cs typeface="Arial"/>
              </a:rPr>
              <a:t>4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5550" y="4708147"/>
            <a:ext cx="2662555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i="1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950" i="1" spc="-262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4</a:t>
            </a:r>
            <a:r>
              <a:rPr sz="1950" i="1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3 </a:t>
            </a:r>
            <a:r>
              <a:rPr sz="1950" i="1" spc="-262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39716" y="1474217"/>
            <a:ext cx="3308985" cy="26162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70840" algn="ctr">
              <a:lnSpc>
                <a:spcPct val="100000"/>
              </a:lnSpc>
            </a:pP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BOB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1200"/>
              </a:lnSpc>
              <a:spcBef>
                <a:spcPts val="24"/>
              </a:spcBef>
            </a:pPr>
            <a:endParaRPr sz="1200"/>
          </a:p>
          <a:p>
            <a:pPr marL="12700" indent="0">
              <a:lnSpc>
                <a:spcPct val="100000"/>
              </a:lnSpc>
              <a:buClr>
                <a:srgbClr val="232021"/>
              </a:buClr>
              <a:buFont typeface="Arial"/>
              <a:buAutoNum type="arabicPeriod"/>
              <a:tabLst>
                <a:tab pos="469265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hoo</a:t>
            </a:r>
            <a:r>
              <a:rPr sz="2000" spc="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12700" marR="12700">
              <a:lnSpc>
                <a:spcPct val="151000"/>
              </a:lnSpc>
              <a:buClr>
                <a:srgbClr val="232021"/>
              </a:buClr>
              <a:buFont typeface="Arial"/>
              <a:buAutoNum type="arabicPeriod"/>
              <a:tabLst>
                <a:tab pos="469265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*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q</a:t>
            </a:r>
            <a:r>
              <a:rPr sz="20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3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.	</a:t>
            </a:r>
            <a:r>
              <a:rPr sz="2000" i="1" spc="-3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 *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11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2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1200"/>
              </a:lnSpc>
              <a:spcBef>
                <a:spcPts val="24"/>
              </a:spcBef>
            </a:pPr>
            <a:endParaRPr sz="1200"/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.	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hoo</a:t>
            </a:r>
            <a:r>
              <a:rPr sz="2000" spc="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1200"/>
              </a:lnSpc>
              <a:spcBef>
                <a:spcPts val="24"/>
              </a:spcBef>
            </a:pPr>
            <a:endParaRPr sz="1200"/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.	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e</a:t>
            </a:r>
            <a:r>
              <a:rPr sz="1950" i="1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-1 </a:t>
            </a:r>
            <a:r>
              <a:rPr sz="1950" i="1" spc="-225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3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9702" y="6076701"/>
            <a:ext cx="2677795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50" i="1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950" i="1" spc="-262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31</a:t>
            </a:r>
            <a:r>
              <a:rPr sz="1950" i="1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7 </a:t>
            </a:r>
            <a:r>
              <a:rPr sz="1950" i="1" spc="-262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b="1" i="1" spc="-15" dirty="0" smtClean="0">
                <a:solidFill>
                  <a:srgbClr val="F27634"/>
                </a:solidFill>
                <a:latin typeface="Arial"/>
                <a:cs typeface="Arial"/>
              </a:rPr>
              <a:t>4</a:t>
            </a:r>
            <a:r>
              <a:rPr sz="2000" b="1" i="1" spc="-10" dirty="0" smtClean="0">
                <a:solidFill>
                  <a:srgbClr val="F27634"/>
                </a:solidFill>
                <a:latin typeface="Arial"/>
                <a:cs typeface="Arial"/>
              </a:rPr>
              <a:t> </a:t>
            </a:r>
            <a:r>
              <a:rPr sz="2000" b="1" i="1" spc="-15" dirty="0" smtClean="0">
                <a:solidFill>
                  <a:srgbClr val="F27634"/>
                </a:solidFill>
                <a:latin typeface="Arial"/>
                <a:cs typeface="Arial"/>
              </a:rPr>
              <a:t>=</a:t>
            </a:r>
            <a:r>
              <a:rPr sz="2000" b="1" i="1" spc="-20" dirty="0" smtClean="0">
                <a:solidFill>
                  <a:srgbClr val="F27634"/>
                </a:solidFill>
                <a:latin typeface="Arial"/>
                <a:cs typeface="Arial"/>
              </a:rPr>
              <a:t> </a:t>
            </a:r>
            <a:r>
              <a:rPr sz="2000" b="1" i="1" spc="-15" dirty="0" smtClean="0">
                <a:solidFill>
                  <a:srgbClr val="F27634"/>
                </a:solidFill>
                <a:latin typeface="Arial"/>
                <a:cs typeface="Arial"/>
              </a:rPr>
              <a:t>x</a:t>
            </a:r>
            <a:r>
              <a:rPr sz="2000" b="1" i="1" spc="15" dirty="0" smtClean="0">
                <a:solidFill>
                  <a:srgbClr val="F27634"/>
                </a:solidFill>
                <a:latin typeface="Arial"/>
                <a:cs typeface="Arial"/>
              </a:rPr>
              <a:t> 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23594" y="4273295"/>
            <a:ext cx="1911095" cy="76199"/>
          </a:xfrm>
          <a:custGeom>
            <a:avLst/>
            <a:gdLst/>
            <a:ahLst/>
            <a:cxnLst/>
            <a:rect l="l" t="t" r="r" b="b"/>
            <a:pathLst>
              <a:path w="1911095" h="76199">
                <a:moveTo>
                  <a:pt x="76199" y="33527"/>
                </a:moveTo>
                <a:lnTo>
                  <a:pt x="76199" y="0"/>
                </a:lnTo>
                <a:lnTo>
                  <a:pt x="0" y="39623"/>
                </a:lnTo>
                <a:lnTo>
                  <a:pt x="57911" y="67421"/>
                </a:lnTo>
                <a:lnTo>
                  <a:pt x="57911" y="39623"/>
                </a:lnTo>
                <a:lnTo>
                  <a:pt x="64007" y="33527"/>
                </a:lnTo>
                <a:lnTo>
                  <a:pt x="76199" y="33527"/>
                </a:lnTo>
                <a:close/>
              </a:path>
              <a:path w="1911095" h="76199">
                <a:moveTo>
                  <a:pt x="1911095" y="39623"/>
                </a:moveTo>
                <a:lnTo>
                  <a:pt x="1904999" y="33527"/>
                </a:lnTo>
                <a:lnTo>
                  <a:pt x="64007" y="33527"/>
                </a:lnTo>
                <a:lnTo>
                  <a:pt x="57911" y="39623"/>
                </a:lnTo>
                <a:lnTo>
                  <a:pt x="64007" y="45719"/>
                </a:lnTo>
                <a:lnTo>
                  <a:pt x="1904999" y="45719"/>
                </a:lnTo>
                <a:lnTo>
                  <a:pt x="1911095" y="39623"/>
                </a:lnTo>
                <a:close/>
              </a:path>
              <a:path w="1911095" h="76199">
                <a:moveTo>
                  <a:pt x="76199" y="76199"/>
                </a:moveTo>
                <a:lnTo>
                  <a:pt x="76199" y="45719"/>
                </a:lnTo>
                <a:lnTo>
                  <a:pt x="64007" y="45719"/>
                </a:lnTo>
                <a:lnTo>
                  <a:pt x="57911" y="39623"/>
                </a:lnTo>
                <a:lnTo>
                  <a:pt x="57911" y="67421"/>
                </a:lnTo>
                <a:lnTo>
                  <a:pt x="76199" y="76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198001" y="3957323"/>
            <a:ext cx="1142365" cy="2946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spc="-22" baseline="-20202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50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50" spc="-1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(33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7497" y="5602223"/>
            <a:ext cx="1911095" cy="42671"/>
          </a:xfrm>
          <a:custGeom>
            <a:avLst/>
            <a:gdLst/>
            <a:ahLst/>
            <a:cxnLst/>
            <a:rect l="l" t="t" r="r" b="b"/>
            <a:pathLst>
              <a:path w="1911095" h="42671">
                <a:moveTo>
                  <a:pt x="1853183" y="6095"/>
                </a:moveTo>
                <a:lnTo>
                  <a:pt x="1847087" y="0"/>
                </a:lnTo>
                <a:lnTo>
                  <a:pt x="6095" y="0"/>
                </a:lnTo>
                <a:lnTo>
                  <a:pt x="0" y="6095"/>
                </a:lnTo>
                <a:lnTo>
                  <a:pt x="6095" y="12191"/>
                </a:lnTo>
                <a:lnTo>
                  <a:pt x="1847087" y="12191"/>
                </a:lnTo>
                <a:lnTo>
                  <a:pt x="1853183" y="6095"/>
                </a:lnTo>
                <a:close/>
              </a:path>
              <a:path w="1911095" h="42671">
                <a:moveTo>
                  <a:pt x="1911095" y="6095"/>
                </a:moveTo>
                <a:lnTo>
                  <a:pt x="1834895" y="-33527"/>
                </a:lnTo>
                <a:lnTo>
                  <a:pt x="1834895" y="0"/>
                </a:lnTo>
                <a:lnTo>
                  <a:pt x="1847087" y="0"/>
                </a:lnTo>
                <a:lnTo>
                  <a:pt x="1853183" y="6095"/>
                </a:lnTo>
                <a:lnTo>
                  <a:pt x="1853183" y="33893"/>
                </a:lnTo>
                <a:lnTo>
                  <a:pt x="1911095" y="6095"/>
                </a:lnTo>
                <a:close/>
              </a:path>
              <a:path w="1911095" h="42671">
                <a:moveTo>
                  <a:pt x="1853183" y="33893"/>
                </a:moveTo>
                <a:lnTo>
                  <a:pt x="1853183" y="6095"/>
                </a:lnTo>
                <a:lnTo>
                  <a:pt x="1847087" y="12191"/>
                </a:lnTo>
                <a:lnTo>
                  <a:pt x="1834895" y="12191"/>
                </a:lnTo>
                <a:lnTo>
                  <a:pt x="1834895" y="42671"/>
                </a:lnTo>
                <a:lnTo>
                  <a:pt x="1853183" y="3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14409" y="5191764"/>
            <a:ext cx="58737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281538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3776345" cy="2216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-15" dirty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 Şifreleme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lang="tr-TR" sz="700" b="1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b="1" spc="-40" dirty="0">
                <a:solidFill>
                  <a:srgbClr val="232021"/>
                </a:solidFill>
                <a:latin typeface="Arial"/>
                <a:cs typeface="Arial"/>
              </a:rPr>
              <a:t>Uygulama Yönleri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Büyük Asal Sayı Bulma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Saldırılar ve Önlemler</a:t>
            </a:r>
          </a:p>
        </p:txBody>
      </p:sp>
    </p:spTree>
    <p:extLst>
      <p:ext uri="{BB962C8B-B14F-4D97-AF65-F5344CB8AC3E}">
        <p14:creationId xmlns:p14="http://schemas.microsoft.com/office/powerpoint/2010/main" val="221773945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40" dirty="0" smtClean="0">
                <a:solidFill>
                  <a:srgbClr val="232021"/>
                </a:solidFill>
                <a:latin typeface="Arial"/>
                <a:cs typeface="Arial"/>
              </a:rPr>
              <a:t>Uygulama Yönleri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356970"/>
            <a:ext cx="7961630" cy="44919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12700" indent="-338455">
              <a:lnSpc>
                <a:spcPct val="1215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RSA şifreleme kavramsal olarak basit bir asimetrik düzeni yapan tek bir aritmetik işlem (modüler üs alma)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kullanır</a:t>
            </a:r>
          </a:p>
          <a:p>
            <a:pPr marL="350520" marR="12700" indent="-338455">
              <a:lnSpc>
                <a:spcPct val="1215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Kavramsal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olarak basit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olmasına rağmen, çok büyük sayıların  kullanılması nedeniyle,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RSA simetrik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yapılara (DES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, AES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göre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daha yavaştır</a:t>
            </a:r>
          </a:p>
          <a:p>
            <a:pPr marL="350520" marR="12700" indent="-338455">
              <a:lnSpc>
                <a:spcPct val="1215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RSA </a:t>
            </a:r>
            <a:r>
              <a:rPr lang="tr-TR" sz="2000" spc="40" dirty="0" smtClean="0">
                <a:solidFill>
                  <a:srgbClr val="232021"/>
                </a:solidFill>
                <a:latin typeface="Arial"/>
                <a:cs typeface="Arial"/>
              </a:rPr>
              <a:t>uygulamalarında (örneğin </a:t>
            </a: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akıllı kartlar veya cep telefonu gibi kısıtlı bir cihaz </a:t>
            </a:r>
            <a:r>
              <a:rPr lang="tr-TR" sz="2000" spc="40" dirty="0" smtClean="0">
                <a:solidFill>
                  <a:srgbClr val="232021"/>
                </a:solidFill>
                <a:latin typeface="Arial"/>
                <a:cs typeface="Arial"/>
              </a:rPr>
              <a:t>üzerinde) aritmetik algoritmaların </a:t>
            </a: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doğru </a:t>
            </a:r>
            <a:r>
              <a:rPr lang="tr-TR" sz="2000" spc="40" dirty="0" smtClean="0">
                <a:solidFill>
                  <a:srgbClr val="232021"/>
                </a:solidFill>
                <a:latin typeface="Arial"/>
                <a:cs typeface="Arial"/>
              </a:rPr>
              <a:t>seçimine önem verilmelidir</a:t>
            </a:r>
          </a:p>
          <a:p>
            <a:pPr marL="350520" marR="12700" indent="-338455">
              <a:lnSpc>
                <a:spcPct val="1215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Kare ve-çarpım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algoritması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çok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büyük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sayılarla hızlı üs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alma sağlar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...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00745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 Kare-ve-Çarpım Algoritması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94797" y="2130551"/>
            <a:ext cx="6623303" cy="3291839"/>
          </a:xfrm>
          <a:custGeom>
            <a:avLst/>
            <a:gdLst/>
            <a:ahLst/>
            <a:cxnLst/>
            <a:rect l="l" t="t" r="r" b="b"/>
            <a:pathLst>
              <a:path w="6623303" h="3291839">
                <a:moveTo>
                  <a:pt x="0" y="0"/>
                </a:moveTo>
                <a:lnTo>
                  <a:pt x="0" y="3291839"/>
                </a:lnTo>
                <a:lnTo>
                  <a:pt x="6623303" y="3291839"/>
                </a:lnTo>
                <a:lnTo>
                  <a:pt x="6623303" y="0"/>
                </a:lnTo>
                <a:lnTo>
                  <a:pt x="0" y="0"/>
                </a:lnTo>
                <a:close/>
              </a:path>
            </a:pathLst>
          </a:custGeom>
          <a:ln w="2552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95381" y="2423160"/>
            <a:ext cx="4309871" cy="0"/>
          </a:xfrm>
          <a:custGeom>
            <a:avLst/>
            <a:gdLst/>
            <a:ahLst/>
            <a:cxnLst/>
            <a:rect l="l" t="t" r="r" b="b"/>
            <a:pathLst>
              <a:path w="4309871">
                <a:moveTo>
                  <a:pt x="4309871" y="0"/>
                </a:moveTo>
                <a:lnTo>
                  <a:pt x="0" y="0"/>
                </a:lnTo>
              </a:path>
            </a:pathLst>
          </a:custGeom>
          <a:ln w="19557">
            <a:solidFill>
              <a:srgbClr val="23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2774" y="1146902"/>
            <a:ext cx="7725409" cy="58096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950594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as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b="1" spc="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Kare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/ çarpma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operandına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göre soldan sağa doğru üs bitlerini tarar</a:t>
            </a:r>
          </a:p>
          <a:p>
            <a:pPr marL="350520" marR="950594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850" dirty="0" smtClean="0"/>
          </a:p>
          <a:p>
            <a:pPr marL="832485" marR="2474595">
              <a:lnSpc>
                <a:spcPct val="151900"/>
              </a:lnSpc>
              <a:tabLst>
                <a:tab pos="1640205" algn="l"/>
              </a:tabLst>
            </a:pPr>
            <a:r>
              <a:rPr sz="1600" b="1" spc="-6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go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qu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e-a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Mu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3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50" b="1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50" b="1" i="1" spc="209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b="1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npu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ponen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50" i="1" spc="209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1289685" lvl="1" indent="-457200">
              <a:lnSpc>
                <a:spcPct val="100000"/>
              </a:lnSpc>
              <a:buClr>
                <a:srgbClr val="232021"/>
              </a:buClr>
              <a:buFont typeface="Arial"/>
              <a:buAutoNum type="arabicPeriod"/>
              <a:tabLst>
                <a:tab pos="128968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repre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(h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50" i="1" spc="-15" baseline="-20202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...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650" baseline="-20202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832485">
              <a:lnSpc>
                <a:spcPct val="100000"/>
              </a:lnSpc>
              <a:tabLst>
                <a:tab pos="128968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.	F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</a:pPr>
            <a:endParaRPr sz="1000" dirty="0"/>
          </a:p>
          <a:p>
            <a:pPr marL="832485">
              <a:lnSpc>
                <a:spcPct val="100000"/>
              </a:lnSpc>
              <a:tabLst>
                <a:tab pos="209105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.	y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2 </a:t>
            </a:r>
            <a:r>
              <a:rPr sz="1650" i="1" spc="-225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1640205" indent="-807720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4"/>
              <a:tabLst>
                <a:tab pos="1640205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50" i="1" spc="217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  <a:buClr>
                <a:srgbClr val="232021"/>
              </a:buClr>
              <a:buFont typeface="Arial"/>
              <a:buAutoNum type="arabicPeriod" startAt="4"/>
            </a:pPr>
            <a:endParaRPr sz="1000" dirty="0"/>
          </a:p>
          <a:p>
            <a:pPr marL="2148840" indent="-1316990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4"/>
              <a:tabLst>
                <a:tab pos="2148840" algn="l"/>
              </a:tabLst>
            </a:pP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*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  <a:buClr>
                <a:srgbClr val="232021"/>
              </a:buClr>
              <a:buFont typeface="Arial"/>
              <a:buAutoNum type="arabicPeriod" startAt="4"/>
            </a:pPr>
            <a:endParaRPr sz="950" dirty="0"/>
          </a:p>
          <a:p>
            <a:pPr marL="1289685" indent="-457200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4"/>
              <a:tabLst>
                <a:tab pos="128968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200"/>
              </a:lnSpc>
              <a:spcBef>
                <a:spcPts val="6"/>
              </a:spcBef>
            </a:pPr>
            <a:endParaRPr sz="1200" dirty="0"/>
          </a:p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Her tekrarında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kare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(Adım 3) ve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eğer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üs bit 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hi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= 1 (Adım 5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) ise çarpın sonucu x ile çarpılır. </a:t>
            </a:r>
          </a:p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Her adımdan sonra modül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azaltma y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operandını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küçük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tutar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757408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 Örnek: Kare-ve-Çarp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7910830" cy="8731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5" dirty="0" smtClean="0">
                <a:solidFill>
                  <a:srgbClr val="232021"/>
                </a:solidFill>
                <a:latin typeface="Arial"/>
                <a:cs typeface="Arial"/>
              </a:rPr>
              <a:t>Modüle azaltmayı kullanmadan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i="1" spc="-22" baseline="25641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950" i="1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6 </a:t>
            </a:r>
            <a:r>
              <a:rPr sz="1950" i="1" spc="-262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hesapla</a:t>
            </a:r>
            <a:endParaRPr sz="700" dirty="0" smtClean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Üssün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ikili gösterimi 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20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3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1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2000" i="1" spc="-3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950" baseline="-21367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1900" y="6281933"/>
            <a:ext cx="5329695" cy="375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Üs alma işleminin nasıl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geliştiği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gözlemle: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i="1" spc="-22" baseline="25641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950" i="1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endParaRPr sz="1950" baseline="2564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0306" y="6256533"/>
            <a:ext cx="827405" cy="3911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000" i="1" spc="-22" baseline="-16666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3000" i="1" spc="-30" baseline="-16666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000" i="1" spc="0" baseline="-16666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1101</a:t>
            </a:r>
            <a:r>
              <a:rPr sz="1300" i="1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828109" y="2323528"/>
          <a:ext cx="7162792" cy="3962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8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87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578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0291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te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b="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4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400" b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ex</a:t>
                      </a:r>
                      <a:r>
                        <a:rPr sz="1400" b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b="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b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4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mm</a:t>
                      </a: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47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(1)</a:t>
                      </a:r>
                      <a:r>
                        <a:rPr sz="1350" spc="0" baseline="-24691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tt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h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 </a:t>
                      </a:r>
                      <a:r>
                        <a:rPr sz="1350" spc="-179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ro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3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350" spc="15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(10)</a:t>
                      </a:r>
                      <a:r>
                        <a:rPr sz="1350" spc="0" baseline="-24691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ro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ss</a:t>
                      </a:r>
                      <a:r>
                        <a:rPr sz="14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350" baseline="-24691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1350" spc="-179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*</a:t>
                      </a:r>
                      <a:r>
                        <a:rPr sz="14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(11)</a:t>
                      </a:r>
                      <a:r>
                        <a:rPr sz="1350" spc="0" baseline="-24691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 </a:t>
                      </a:r>
                      <a:r>
                        <a:rPr sz="1350" spc="-179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3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1350" spc="-179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(110)</a:t>
                      </a:r>
                      <a:r>
                        <a:rPr sz="1350" spc="0" baseline="-24691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ro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ss</a:t>
                      </a:r>
                      <a:r>
                        <a:rPr sz="14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(110)</a:t>
                      </a:r>
                      <a:r>
                        <a:rPr sz="1350" spc="0" baseline="-24691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 </a:t>
                      </a:r>
                      <a:r>
                        <a:rPr sz="1350" spc="-179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3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1350" spc="-179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-7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(110</a:t>
                      </a:r>
                      <a:r>
                        <a:rPr sz="1400" spc="15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1350" spc="0" baseline="-24691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ro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ss</a:t>
                      </a:r>
                      <a:r>
                        <a:rPr sz="14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-7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1350" spc="-179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*</a:t>
                      </a:r>
                      <a:r>
                        <a:rPr sz="14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400" spc="-3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350" spc="-7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350" baseline="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(110</a:t>
                      </a:r>
                      <a:r>
                        <a:rPr sz="1400" spc="15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1350" spc="0" baseline="-24691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350" spc="-7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2100" spc="-15" baseline="-1587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2100" spc="-37" baseline="-1587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13</a:t>
                      </a:r>
                      <a:r>
                        <a:rPr sz="2100" spc="-15" baseline="-1587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r>
                        <a:rPr sz="9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900" spc="-1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0" baseline="-1587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2100" spc="30" baseline="-1587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00" spc="-37" baseline="-1587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9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9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(110</a:t>
                      </a:r>
                      <a:r>
                        <a:rPr sz="1400" spc="15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0)</a:t>
                      </a:r>
                      <a:r>
                        <a:rPr sz="1350" spc="0" baseline="-24691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ro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ss</a:t>
                      </a:r>
                      <a:r>
                        <a:rPr sz="14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(110</a:t>
                      </a:r>
                      <a:r>
                        <a:rPr sz="1400" spc="15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0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0)</a:t>
                      </a:r>
                      <a:r>
                        <a:rPr sz="1350" spc="0" baseline="-24691" dirty="0" smtClean="0">
                          <a:solidFill>
                            <a:srgbClr val="F27634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 </a:t>
                      </a:r>
                      <a:r>
                        <a:rPr sz="1350" spc="-179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26692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• Kare-ve-Çarp Alg Karmaşıklığı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356970"/>
            <a:ext cx="8020684" cy="24758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12700" indent="-338455">
              <a:lnSpc>
                <a:spcPct val="1215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Kare-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çarpma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algoritması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logaritmik bir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karmaşıklığa sahiptir,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yani, onun çalışma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süresi üs bit uzunluğunun ile orantılıdır (gerçek değerinden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ziyade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3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bi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lik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biir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 üs verilsin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 dirty="0"/>
          </a:p>
          <a:p>
            <a:pPr marL="798830">
              <a:lnSpc>
                <a:spcPct val="100000"/>
              </a:lnSpc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50" i="1" spc="22" baseline="-21367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...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950" baseline="-21367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 dirty="0"/>
          </a:p>
          <a:p>
            <a:pPr marL="350520">
              <a:lnSpc>
                <a:spcPct val="100000"/>
              </a:lnSpc>
            </a:pPr>
            <a:r>
              <a:rPr sz="2000" i="1" spc="-20" dirty="0" err="1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50" i="1" spc="-7" baseline="-21367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50" i="1" spc="-7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1</a:t>
            </a:r>
            <a:r>
              <a:rPr lang="tr-TR"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ile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aşağıdki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 işlemler takip edilir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89951" y="3880107"/>
            <a:ext cx="4037329" cy="12960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579120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579120" algn="l"/>
              </a:tabLst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ua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ng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sz="700"/>
          </a:p>
          <a:p>
            <a:pPr marL="579120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579120" algn="l"/>
              </a:tabLst>
            </a:pP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ag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ul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sz="700"/>
          </a:p>
          <a:p>
            <a:pPr marL="579120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579120" algn="l"/>
              </a:tabLst>
            </a:pP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ple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5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UL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54704" y="3930907"/>
            <a:ext cx="733425" cy="1235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1200"/>
              </a:lnSpc>
              <a:spcBef>
                <a:spcPts val="24"/>
              </a:spcBef>
            </a:pPr>
            <a:endParaRPr sz="1200"/>
          </a:p>
          <a:p>
            <a:pPr marL="12700">
              <a:lnSpc>
                <a:spcPct val="100000"/>
              </a:lnSpc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0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.5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t</a:t>
            </a:r>
            <a:endParaRPr sz="2000">
              <a:latin typeface="Arial"/>
              <a:cs typeface="Arial"/>
            </a:endParaRPr>
          </a:p>
          <a:p>
            <a:pPr>
              <a:lnSpc>
                <a:spcPts val="1200"/>
              </a:lnSpc>
              <a:spcBef>
                <a:spcPts val="24"/>
              </a:spcBef>
            </a:pPr>
            <a:endParaRPr sz="1200"/>
          </a:p>
          <a:p>
            <a:pPr marL="12700">
              <a:lnSpc>
                <a:spcPct val="100000"/>
              </a:lnSpc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1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.5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t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5550" y="5194649"/>
            <a:ext cx="7963534" cy="1654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238125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Üslü genellikle rastgele seçilmiş, yani 1.5 t operasyonların ortalama sayısı için iyi bir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tahmindir.</a:t>
            </a:r>
          </a:p>
          <a:p>
            <a:pPr marL="350520" marR="238125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Her kare alma ve her çarpma çok uzun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sayılar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ile bir operasyon olduğunu unutmayın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örneğin, 2048 bit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tamsayılar.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505592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 Hız​​-Artırma Teknikleri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7995920" cy="30581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Modüler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üs alma fazla bir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hesaplama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gerektirir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-25" dirty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Hatta çarpma kare-ve-algoritması ile RSA, akıllı kart gibi kısıtlı cihazlarda oldukça yavaş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olabilir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Bazı önemli püf noktaları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7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Kısa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genel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üs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Çin Kalan Teoremi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lang="es-ES" sz="2000" spc="-25" dirty="0">
                <a:solidFill>
                  <a:srgbClr val="232021"/>
                </a:solidFill>
                <a:latin typeface="Arial"/>
                <a:cs typeface="Arial"/>
              </a:rPr>
              <a:t>Ön-hesaplama ile </a:t>
            </a:r>
            <a:r>
              <a:rPr lang="es-ES" sz="2000" spc="-25" dirty="0" smtClean="0">
                <a:solidFill>
                  <a:srgbClr val="232021"/>
                </a:solidFill>
                <a:latin typeface="Arial"/>
                <a:cs typeface="Arial"/>
              </a:rPr>
              <a:t>Üs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 alma</a:t>
            </a:r>
            <a:r>
              <a:rPr lang="es-ES" sz="2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s-ES" sz="2000" spc="-25" dirty="0">
                <a:solidFill>
                  <a:srgbClr val="232021"/>
                </a:solidFill>
                <a:latin typeface="Arial"/>
                <a:cs typeface="Arial"/>
              </a:rPr>
              <a:t>(burada yer </a:t>
            </a:r>
            <a:r>
              <a:rPr lang="es-ES" sz="2000" spc="-25" dirty="0" smtClean="0">
                <a:solidFill>
                  <a:srgbClr val="232021"/>
                </a:solidFill>
                <a:latin typeface="Arial"/>
                <a:cs typeface="Arial"/>
              </a:rPr>
              <a:t>alm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ıyor</a:t>
            </a:r>
            <a:r>
              <a:rPr lang="es-ES" sz="2000" spc="-2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en-US" sz="2000" spc="-25" dirty="0">
              <a:solidFill>
                <a:srgbClr val="23202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325365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189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Küçük ortak üs ile hızlı şifreleme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146902"/>
            <a:ext cx="8008620" cy="16541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Küçük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bir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açık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üstel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e değeri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Seçimi RSA güvenliği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zayıflatmaz.</a:t>
            </a:r>
          </a:p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-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Küçük bir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açık üs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RSA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şifrelemenin hızını önemli ölçüde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artırır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5550" y="5133689"/>
            <a:ext cx="7960995" cy="812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Bu yaygın olarak kullanılan bir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numara ile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RSA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şifreleme en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hızlı asimetrik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yapı olur!</a:t>
            </a:r>
            <a:endParaRPr sz="20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85309" y="2927032"/>
          <a:ext cx="6080754" cy="1828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3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55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1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400" b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ub</a:t>
                      </a:r>
                      <a:r>
                        <a:rPr sz="14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li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b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400" b="1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b="1" i="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b="1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4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00" b="1" spc="5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400" b="1" spc="-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st</a:t>
                      </a:r>
                      <a:r>
                        <a:rPr sz="1400" b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b="1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b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400" b="1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UL</a:t>
                      </a:r>
                      <a:r>
                        <a:rPr sz="1400" b="1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4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#</a:t>
                      </a:r>
                      <a:r>
                        <a:rPr sz="14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4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350" spc="-7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+1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(11)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350" spc="-7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+1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01)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7683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350" spc="-7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350" spc="0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 </a:t>
                      </a:r>
                      <a:r>
                        <a:rPr sz="1350" spc="-179" baseline="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4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00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00</a:t>
                      </a:r>
                      <a:r>
                        <a:rPr sz="14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01)</a:t>
                      </a:r>
                      <a:r>
                        <a:rPr sz="1350" spc="0" baseline="-24691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350" baseline="-24691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509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28574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5408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7550784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Harf sıklıkları analiziyle yer değiştirme şifrelerinin kırılması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0473" y="1462533"/>
            <a:ext cx="7673975" cy="3810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4470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4470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Şimdi örneğimize dönüp en çok geçen harfi bulalım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2844165" marR="88900" indent="-1737360">
              <a:lnSpc>
                <a:spcPct val="123800"/>
              </a:lnSpc>
              <a:spcBef>
                <a:spcPts val="440"/>
              </a:spcBef>
            </a:pP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i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q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ifc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c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v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qq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r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b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rd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q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vfllc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q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a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rd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q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cfjwhw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z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r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bnn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b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hc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c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hwwhbs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q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v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q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br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e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h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w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q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vhl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q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72"/>
              </a:spcBef>
            </a:pPr>
            <a:endParaRPr sz="1100" dirty="0"/>
          </a:p>
          <a:p>
            <a:pPr marL="338455" lvl="1" indent="-28702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38455" algn="l"/>
              </a:tabLst>
            </a:pPr>
            <a:r>
              <a:rPr lang="tr-TR" sz="1600" spc="40" dirty="0" smtClean="0">
                <a:solidFill>
                  <a:srgbClr val="232021"/>
                </a:solidFill>
                <a:latin typeface="Arial"/>
                <a:cs typeface="Arial"/>
              </a:rPr>
              <a:t>Şimdi şifreli metinde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q</a:t>
            </a:r>
            <a:r>
              <a:rPr lang="tr-TR"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'</a:t>
            </a:r>
            <a:r>
              <a:rPr lang="tr-TR" sz="1600" spc="0" dirty="0" err="1" smtClean="0">
                <a:solidFill>
                  <a:srgbClr val="232021"/>
                </a:solidFill>
                <a:latin typeface="Courier New"/>
                <a:cs typeface="Courier New"/>
              </a:rPr>
              <a:t>nun</a:t>
            </a:r>
            <a:r>
              <a:rPr lang="tr-TR"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 yerine 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E</a:t>
            </a:r>
            <a:r>
              <a:rPr lang="tr-TR"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 yazalım</a:t>
            </a:r>
            <a:r>
              <a:rPr sz="1600" spc="-509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2895600" marR="24765" indent="-1850389">
              <a:lnSpc>
                <a:spcPct val="123800"/>
              </a:lnSpc>
              <a:spcBef>
                <a:spcPts val="440"/>
              </a:spcBef>
              <a:tabLst>
                <a:tab pos="7281545" algn="l"/>
              </a:tabLst>
            </a:pP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i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ifc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c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v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EE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r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b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rd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vfllc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a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rd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cfjwhw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z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r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bnn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b	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hc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c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hwwhbs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v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br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e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15" dirty="0" smtClean="0">
                <a:solidFill>
                  <a:srgbClr val="232021"/>
                </a:solidFill>
                <a:latin typeface="Courier New"/>
                <a:cs typeface="Courier New"/>
              </a:rPr>
              <a:t>h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w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vhl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endParaRPr sz="1600" dirty="0">
              <a:latin typeface="Courier New"/>
              <a:cs typeface="Courier New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76"/>
              </a:spcBef>
            </a:pPr>
            <a:endParaRPr sz="1300" dirty="0"/>
          </a:p>
          <a:p>
            <a:pPr marL="338455" marR="12700" lvl="1" indent="-28702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3845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Kalan harflerin sıklığına dayanarak daha fazla tahmin yapılır ve düz metin bulunur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3"/>
              </a:spcBef>
            </a:pPr>
            <a:endParaRPr sz="500" dirty="0"/>
          </a:p>
          <a:p>
            <a:pPr marL="2895600" marR="85725" indent="-1786255">
              <a:lnSpc>
                <a:spcPct val="123800"/>
              </a:lnSpc>
            </a:pP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W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WIL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L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MEE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T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I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N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TH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MIDDL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O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F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TH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LIBRAR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Y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A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T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NOO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N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AL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L 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ARRANGEMENT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S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</a:t>
            </a:r>
            <a:r>
              <a:rPr sz="1600" spc="15" dirty="0" smtClean="0">
                <a:solidFill>
                  <a:srgbClr val="F27634"/>
                </a:solidFill>
                <a:latin typeface="Courier New"/>
                <a:cs typeface="Courier New"/>
              </a:rPr>
              <a:t>A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R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r>
              <a:rPr sz="1600" spc="-5" dirty="0" smtClean="0">
                <a:solidFill>
                  <a:srgbClr val="F27634"/>
                </a:solidFill>
                <a:latin typeface="Courier New"/>
                <a:cs typeface="Courier New"/>
              </a:rPr>
              <a:t> MAD</a:t>
            </a:r>
            <a:r>
              <a:rPr sz="1600" spc="0" dirty="0" smtClean="0">
                <a:solidFill>
                  <a:srgbClr val="F27634"/>
                </a:solidFill>
                <a:latin typeface="Courier New"/>
                <a:cs typeface="Courier New"/>
              </a:rPr>
              <a:t>E</a:t>
            </a:r>
            <a:endParaRPr sz="16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CRT ile hızlı </a:t>
            </a:r>
            <a:r>
              <a:rPr lang="tr-TR" sz="28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7755890" cy="34290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Küçük özel anahtarların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seçimi güvenlik zayıflıkları doğurur</a:t>
            </a:r>
            <a:endParaRPr sz="2000" dirty="0" smtClean="0">
              <a:latin typeface="Arial"/>
              <a:cs typeface="Arial"/>
            </a:endParaRPr>
          </a:p>
          <a:p>
            <a:pPr marL="1493520" marR="222885" lvl="1" indent="-567055">
              <a:lnSpc>
                <a:spcPct val="118100"/>
              </a:lnSpc>
              <a:spcBef>
                <a:spcPts val="22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Gerçekte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20" dirty="0" smtClean="0">
                <a:solidFill>
                  <a:srgbClr val="232021"/>
                </a:solidFill>
                <a:latin typeface="Arial"/>
                <a:cs typeface="Arial"/>
              </a:rPr>
              <a:t>en az</a:t>
            </a:r>
            <a:r>
              <a:rPr lang="tr-TR" sz="20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bi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olmalıdır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burada, </a:t>
            </a:r>
            <a:r>
              <a:rPr lang="tr-TR" sz="2000" i="1" spc="-10" dirty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modülü</a:t>
            </a:r>
            <a:r>
              <a:rPr lang="tr-TR" sz="2000" i="1" spc="-10" dirty="0">
                <a:solidFill>
                  <a:srgbClr val="232021"/>
                </a:solidFill>
                <a:latin typeface="Arial"/>
                <a:cs typeface="Arial"/>
              </a:rPr>
              <a:t> n 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bit uzunluğudur.</a:t>
            </a:r>
            <a:endParaRPr sz="2000" dirty="0" smtClean="0">
              <a:latin typeface="Arial"/>
              <a:cs typeface="Arial"/>
            </a:endParaRPr>
          </a:p>
          <a:p>
            <a:pPr marL="350520" marR="12700" indent="-338455">
              <a:lnSpc>
                <a:spcPct val="118100"/>
              </a:lnSpc>
              <a:spcBef>
                <a:spcPts val="30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Ancak, Çin kalan teoremi (CRT) (biraz), özel anahtar d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kullanılarak üs alma işlemini hızlandırmak için kullanılabilir</a:t>
            </a:r>
          </a:p>
          <a:p>
            <a:pPr marL="350520" marR="12700" indent="-338455">
              <a:lnSpc>
                <a:spcPct val="118100"/>
              </a:lnSpc>
              <a:spcBef>
                <a:spcPts val="30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CRT dayanarak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hesaplama değiştirebilir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500" dirty="0"/>
          </a:p>
          <a:p>
            <a:pPr marL="295275" algn="ctr">
              <a:lnSpc>
                <a:spcPct val="100000"/>
              </a:lnSpc>
            </a:pPr>
            <a:r>
              <a:rPr sz="3000" i="1" spc="0" baseline="-16666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3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3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3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3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3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300" i="1" spc="-2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sz="1300" i="1" spc="1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300" i="1" spc="-5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3000" i="1" spc="-7" baseline="-16666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3000" i="1" spc="-30" baseline="-16666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3000" i="1" spc="-22" baseline="-16666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3000" i="1" spc="-15" baseline="-16666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000" i="1" spc="-22" baseline="-16666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3000" baseline="-16666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24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350520">
              <a:lnSpc>
                <a:spcPct val="100000"/>
              </a:lnSpc>
            </a:pP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İki 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hesaplamayla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94034" y="4933700"/>
            <a:ext cx="1806575" cy="3911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000" i="1" spc="0" baseline="-16666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300" i="1" spc="-1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300" i="1" spc="-1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300" i="1" spc="-4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300" i="1" spc="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3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300" i="1" spc="-5" dirty="0" smtClean="0">
                <a:solidFill>
                  <a:srgbClr val="232021"/>
                </a:solidFill>
                <a:latin typeface="Arial"/>
                <a:cs typeface="Arial"/>
              </a:rPr>
              <a:t> (</a:t>
            </a: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300" i="1" spc="1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300" i="1" spc="-5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300" i="1" spc="-1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000" i="1" spc="-37" baseline="-16666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3000" i="1" spc="0" baseline="-16666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3000" i="1" spc="-22" baseline="-16666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3000" i="1" spc="-15" baseline="-16666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000" i="1" spc="-22" baseline="-16666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3000" baseline="-16666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27646" y="5009900"/>
            <a:ext cx="44704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26810" y="4933700"/>
            <a:ext cx="1781810" cy="3911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000" i="1" spc="0" baseline="-16666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3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3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3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3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300" i="1" spc="-5" dirty="0" smtClean="0">
                <a:solidFill>
                  <a:srgbClr val="232021"/>
                </a:solidFill>
                <a:latin typeface="Arial"/>
                <a:cs typeface="Arial"/>
              </a:rPr>
              <a:t> (</a:t>
            </a: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1300" i="1" spc="1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300" i="1" spc="-5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300" i="1" spc="-1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000" i="1" spc="-37" baseline="-16666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3000" i="1" spc="0" baseline="-16666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3000" i="1" spc="-22" baseline="-16666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3000" i="1" spc="-15" baseline="-16666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000" i="1" spc="-22" baseline="-16666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endParaRPr sz="3000" baseline="-166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13858" y="5470148"/>
            <a:ext cx="459232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Burada q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ve p n göre "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küçük»  tür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05227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94085" y="2484119"/>
            <a:ext cx="838199" cy="1447799"/>
          </a:xfrm>
          <a:custGeom>
            <a:avLst/>
            <a:gdLst/>
            <a:ahLst/>
            <a:cxnLst/>
            <a:rect l="l" t="t" r="r" b="b"/>
            <a:pathLst>
              <a:path w="838199" h="1447799">
                <a:moveTo>
                  <a:pt x="0" y="0"/>
                </a:moveTo>
                <a:lnTo>
                  <a:pt x="0" y="1447799"/>
                </a:lnTo>
                <a:lnTo>
                  <a:pt x="838199" y="1447799"/>
                </a:lnTo>
                <a:lnTo>
                  <a:pt x="8381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CRT tabanlı üs almanın temel ilkesi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5550" y="4090419"/>
            <a:ext cx="7585075" cy="2587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CRT üç farklı adımdan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oluşur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1100" dirty="0"/>
          </a:p>
          <a:p>
            <a:pPr marL="731520" lvl="1" indent="-381000">
              <a:lnSpc>
                <a:spcPct val="100000"/>
              </a:lnSpc>
              <a:buClr>
                <a:srgbClr val="232021"/>
              </a:buClr>
              <a:buFont typeface="Arial"/>
              <a:buAutoNum type="arabicParenBoth"/>
              <a:tabLst>
                <a:tab pos="731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CRT alanı içine 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operand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Dönüşümü</a:t>
            </a:r>
            <a:endParaRPr sz="2000" dirty="0" smtClean="0">
              <a:latin typeface="Arial"/>
              <a:cs typeface="Arial"/>
            </a:endParaRPr>
          </a:p>
          <a:p>
            <a:pPr lvl="1">
              <a:lnSpc>
                <a:spcPts val="1200"/>
              </a:lnSpc>
              <a:spcBef>
                <a:spcPts val="24"/>
              </a:spcBef>
              <a:buClr>
                <a:srgbClr val="232021"/>
              </a:buClr>
              <a:buFont typeface="Arial"/>
              <a:buAutoNum type="arabicParenBoth"/>
            </a:pPr>
            <a:endParaRPr sz="1200" dirty="0" smtClean="0"/>
          </a:p>
          <a:p>
            <a:pPr marL="731520" lvl="1" indent="-381000">
              <a:lnSpc>
                <a:spcPct val="100000"/>
              </a:lnSpc>
              <a:buClr>
                <a:srgbClr val="232021"/>
              </a:buClr>
              <a:buFont typeface="Arial"/>
              <a:buAutoNum type="arabicParenBoth"/>
              <a:tabLst>
                <a:tab pos="731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CRT alanında modüler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üs</a:t>
            </a:r>
          </a:p>
          <a:p>
            <a:pPr marL="731520" lvl="1" indent="-381000">
              <a:lnSpc>
                <a:spcPct val="100000"/>
              </a:lnSpc>
              <a:buClr>
                <a:srgbClr val="232021"/>
              </a:buClr>
              <a:buFont typeface="Arial"/>
              <a:buAutoNum type="arabicParenBoth"/>
              <a:tabLst>
                <a:tab pos="731520" algn="l"/>
              </a:tabLst>
            </a:pPr>
            <a:endParaRPr sz="1200" dirty="0"/>
          </a:p>
          <a:p>
            <a:pPr marL="731520" lvl="1" indent="-381000">
              <a:lnSpc>
                <a:spcPct val="100000"/>
              </a:lnSpc>
              <a:buClr>
                <a:srgbClr val="232021"/>
              </a:buClr>
              <a:buFont typeface="Arial"/>
              <a:buAutoNum type="arabicParenBoth"/>
              <a:tabLst>
                <a:tab pos="731520" algn="l"/>
              </a:tabLst>
            </a:pPr>
            <a:r>
              <a:rPr lang="tr-TR" sz="2000" dirty="0">
                <a:latin typeface="Arial"/>
                <a:cs typeface="Arial"/>
              </a:rPr>
              <a:t>Problem alanı içine ters dönüşüm</a:t>
            </a:r>
            <a:endParaRPr sz="2000" dirty="0" smtClean="0">
              <a:latin typeface="Arial"/>
              <a:cs typeface="Arial"/>
            </a:endParaRPr>
          </a:p>
          <a:p>
            <a:pPr marL="350520" marR="12700" indent="-338455">
              <a:lnSpc>
                <a:spcPct val="118100"/>
              </a:lnSpc>
              <a:spcBef>
                <a:spcPts val="30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Bu adımlar problem alanında bir modüler üs eşdeğerdir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46485" y="1341119"/>
            <a:ext cx="533399" cy="609599"/>
          </a:xfrm>
          <a:custGeom>
            <a:avLst/>
            <a:gdLst/>
            <a:ahLst/>
            <a:cxnLst/>
            <a:rect l="l" t="t" r="r" b="b"/>
            <a:pathLst>
              <a:path w="533399" h="609599">
                <a:moveTo>
                  <a:pt x="0" y="0"/>
                </a:moveTo>
                <a:lnTo>
                  <a:pt x="0" y="609599"/>
                </a:lnTo>
                <a:lnTo>
                  <a:pt x="533399" y="609599"/>
                </a:lnTo>
                <a:lnTo>
                  <a:pt x="5333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46485" y="2560319"/>
            <a:ext cx="533399" cy="609599"/>
          </a:xfrm>
          <a:custGeom>
            <a:avLst/>
            <a:gdLst/>
            <a:ahLst/>
            <a:cxnLst/>
            <a:rect l="l" t="t" r="r" b="b"/>
            <a:pathLst>
              <a:path w="533399" h="609599">
                <a:moveTo>
                  <a:pt x="0" y="0"/>
                </a:moveTo>
                <a:lnTo>
                  <a:pt x="0" y="609599"/>
                </a:lnTo>
                <a:lnTo>
                  <a:pt x="533399" y="609599"/>
                </a:lnTo>
                <a:lnTo>
                  <a:pt x="5333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46485" y="3246119"/>
            <a:ext cx="533399" cy="609599"/>
          </a:xfrm>
          <a:custGeom>
            <a:avLst/>
            <a:gdLst/>
            <a:ahLst/>
            <a:cxnLst/>
            <a:rect l="l" t="t" r="r" b="b"/>
            <a:pathLst>
              <a:path w="533399" h="609599">
                <a:moveTo>
                  <a:pt x="0" y="0"/>
                </a:moveTo>
                <a:lnTo>
                  <a:pt x="0" y="609599"/>
                </a:lnTo>
                <a:lnTo>
                  <a:pt x="533399" y="609599"/>
                </a:lnTo>
                <a:lnTo>
                  <a:pt x="5333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38509" y="1944623"/>
            <a:ext cx="76199" cy="539495"/>
          </a:xfrm>
          <a:custGeom>
            <a:avLst/>
            <a:gdLst/>
            <a:ahLst/>
            <a:cxnLst/>
            <a:rect l="l" t="t" r="r" b="b"/>
            <a:pathLst>
              <a:path w="76199" h="539495">
                <a:moveTo>
                  <a:pt x="76199" y="463295"/>
                </a:moveTo>
                <a:lnTo>
                  <a:pt x="0" y="463295"/>
                </a:lnTo>
                <a:lnTo>
                  <a:pt x="33527" y="533145"/>
                </a:lnTo>
                <a:lnTo>
                  <a:pt x="33527" y="475487"/>
                </a:lnTo>
                <a:lnTo>
                  <a:pt x="36575" y="481583"/>
                </a:lnTo>
                <a:lnTo>
                  <a:pt x="42671" y="475487"/>
                </a:lnTo>
                <a:lnTo>
                  <a:pt x="42671" y="527772"/>
                </a:lnTo>
                <a:lnTo>
                  <a:pt x="76199" y="463295"/>
                </a:lnTo>
                <a:close/>
              </a:path>
              <a:path w="76199" h="539495">
                <a:moveTo>
                  <a:pt x="42671" y="463295"/>
                </a:moveTo>
                <a:lnTo>
                  <a:pt x="42671" y="6095"/>
                </a:lnTo>
                <a:lnTo>
                  <a:pt x="36575" y="0"/>
                </a:lnTo>
                <a:lnTo>
                  <a:pt x="33527" y="6095"/>
                </a:lnTo>
                <a:lnTo>
                  <a:pt x="33527" y="463295"/>
                </a:lnTo>
                <a:lnTo>
                  <a:pt x="42671" y="463295"/>
                </a:lnTo>
                <a:close/>
              </a:path>
              <a:path w="76199" h="539495">
                <a:moveTo>
                  <a:pt x="42671" y="527772"/>
                </a:moveTo>
                <a:lnTo>
                  <a:pt x="42671" y="475487"/>
                </a:lnTo>
                <a:lnTo>
                  <a:pt x="36575" y="481583"/>
                </a:lnTo>
                <a:lnTo>
                  <a:pt x="33527" y="475487"/>
                </a:lnTo>
                <a:lnTo>
                  <a:pt x="33527" y="533145"/>
                </a:lnTo>
                <a:lnTo>
                  <a:pt x="36575" y="539495"/>
                </a:lnTo>
                <a:lnTo>
                  <a:pt x="42671" y="527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85081" y="2560319"/>
            <a:ext cx="2895599" cy="609599"/>
          </a:xfrm>
          <a:custGeom>
            <a:avLst/>
            <a:gdLst/>
            <a:ahLst/>
            <a:cxnLst/>
            <a:rect l="l" t="t" r="r" b="b"/>
            <a:pathLst>
              <a:path w="2895599" h="609599">
                <a:moveTo>
                  <a:pt x="0" y="0"/>
                </a:moveTo>
                <a:lnTo>
                  <a:pt x="0" y="609599"/>
                </a:lnTo>
                <a:lnTo>
                  <a:pt x="2895599" y="609599"/>
                </a:lnTo>
                <a:lnTo>
                  <a:pt x="28955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29234" y="2859023"/>
            <a:ext cx="3203447" cy="42671"/>
          </a:xfrm>
          <a:custGeom>
            <a:avLst/>
            <a:gdLst/>
            <a:ahLst/>
            <a:cxnLst/>
            <a:rect l="l" t="t" r="r" b="b"/>
            <a:pathLst>
              <a:path w="3203447" h="42671">
                <a:moveTo>
                  <a:pt x="3145535" y="6095"/>
                </a:moveTo>
                <a:lnTo>
                  <a:pt x="3139439" y="0"/>
                </a:lnTo>
                <a:lnTo>
                  <a:pt x="3047" y="0"/>
                </a:lnTo>
                <a:lnTo>
                  <a:pt x="0" y="6095"/>
                </a:lnTo>
                <a:lnTo>
                  <a:pt x="3047" y="12191"/>
                </a:lnTo>
                <a:lnTo>
                  <a:pt x="3139439" y="12191"/>
                </a:lnTo>
                <a:lnTo>
                  <a:pt x="3145535" y="6095"/>
                </a:lnTo>
                <a:close/>
              </a:path>
              <a:path w="3203447" h="42671">
                <a:moveTo>
                  <a:pt x="3203447" y="6095"/>
                </a:moveTo>
                <a:lnTo>
                  <a:pt x="3127247" y="-33527"/>
                </a:lnTo>
                <a:lnTo>
                  <a:pt x="3127247" y="0"/>
                </a:lnTo>
                <a:lnTo>
                  <a:pt x="3139439" y="0"/>
                </a:lnTo>
                <a:lnTo>
                  <a:pt x="3145535" y="6095"/>
                </a:lnTo>
                <a:lnTo>
                  <a:pt x="3145535" y="33893"/>
                </a:lnTo>
                <a:lnTo>
                  <a:pt x="3203447" y="6095"/>
                </a:lnTo>
                <a:close/>
              </a:path>
              <a:path w="3203447" h="42671">
                <a:moveTo>
                  <a:pt x="3145535" y="33893"/>
                </a:moveTo>
                <a:lnTo>
                  <a:pt x="3145535" y="6095"/>
                </a:lnTo>
                <a:lnTo>
                  <a:pt x="3139439" y="12191"/>
                </a:lnTo>
                <a:lnTo>
                  <a:pt x="3127247" y="12191"/>
                </a:lnTo>
                <a:lnTo>
                  <a:pt x="3127247" y="42671"/>
                </a:lnTo>
                <a:lnTo>
                  <a:pt x="3145535" y="3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1397" y="2255519"/>
            <a:ext cx="8000996" cy="0"/>
          </a:xfrm>
          <a:custGeom>
            <a:avLst/>
            <a:gdLst/>
            <a:ahLst/>
            <a:cxnLst/>
            <a:rect l="l" t="t" r="r" b="b"/>
            <a:pathLst>
              <a:path w="8000996">
                <a:moveTo>
                  <a:pt x="0" y="0"/>
                </a:moveTo>
                <a:lnTo>
                  <a:pt x="8000996" y="0"/>
                </a:lnTo>
              </a:path>
            </a:pathLst>
          </a:custGeom>
          <a:ln w="9524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85081" y="3246119"/>
            <a:ext cx="2895599" cy="609599"/>
          </a:xfrm>
          <a:custGeom>
            <a:avLst/>
            <a:gdLst/>
            <a:ahLst/>
            <a:cxnLst/>
            <a:rect l="l" t="t" r="r" b="b"/>
            <a:pathLst>
              <a:path w="2895599" h="609599">
                <a:moveTo>
                  <a:pt x="0" y="0"/>
                </a:moveTo>
                <a:lnTo>
                  <a:pt x="0" y="609599"/>
                </a:lnTo>
                <a:lnTo>
                  <a:pt x="2895599" y="609599"/>
                </a:lnTo>
                <a:lnTo>
                  <a:pt x="28955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29234" y="3544823"/>
            <a:ext cx="3203447" cy="42671"/>
          </a:xfrm>
          <a:custGeom>
            <a:avLst/>
            <a:gdLst/>
            <a:ahLst/>
            <a:cxnLst/>
            <a:rect l="l" t="t" r="r" b="b"/>
            <a:pathLst>
              <a:path w="3203447" h="42671">
                <a:moveTo>
                  <a:pt x="3145535" y="6095"/>
                </a:moveTo>
                <a:lnTo>
                  <a:pt x="3139439" y="0"/>
                </a:lnTo>
                <a:lnTo>
                  <a:pt x="3047" y="0"/>
                </a:lnTo>
                <a:lnTo>
                  <a:pt x="0" y="6095"/>
                </a:lnTo>
                <a:lnTo>
                  <a:pt x="3047" y="12191"/>
                </a:lnTo>
                <a:lnTo>
                  <a:pt x="3139439" y="12191"/>
                </a:lnTo>
                <a:lnTo>
                  <a:pt x="3145535" y="6095"/>
                </a:lnTo>
                <a:close/>
              </a:path>
              <a:path w="3203447" h="42671">
                <a:moveTo>
                  <a:pt x="3203447" y="6095"/>
                </a:moveTo>
                <a:lnTo>
                  <a:pt x="3127247" y="-33527"/>
                </a:lnTo>
                <a:lnTo>
                  <a:pt x="3127247" y="0"/>
                </a:lnTo>
                <a:lnTo>
                  <a:pt x="3139439" y="0"/>
                </a:lnTo>
                <a:lnTo>
                  <a:pt x="3145535" y="6095"/>
                </a:lnTo>
                <a:lnTo>
                  <a:pt x="3145535" y="33893"/>
                </a:lnTo>
                <a:lnTo>
                  <a:pt x="3203447" y="6095"/>
                </a:lnTo>
                <a:close/>
              </a:path>
              <a:path w="3203447" h="42671">
                <a:moveTo>
                  <a:pt x="3145535" y="33893"/>
                </a:moveTo>
                <a:lnTo>
                  <a:pt x="3145535" y="6095"/>
                </a:lnTo>
                <a:lnTo>
                  <a:pt x="3139439" y="12191"/>
                </a:lnTo>
                <a:lnTo>
                  <a:pt x="3127247" y="12191"/>
                </a:lnTo>
                <a:lnTo>
                  <a:pt x="3127247" y="42671"/>
                </a:lnTo>
                <a:lnTo>
                  <a:pt x="3145535" y="3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5081" y="1341119"/>
            <a:ext cx="2895599" cy="609599"/>
          </a:xfrm>
          <a:custGeom>
            <a:avLst/>
            <a:gdLst/>
            <a:ahLst/>
            <a:cxnLst/>
            <a:rect l="l" t="t" r="r" b="b"/>
            <a:pathLst>
              <a:path w="2895599" h="609599">
                <a:moveTo>
                  <a:pt x="0" y="0"/>
                </a:moveTo>
                <a:lnTo>
                  <a:pt x="0" y="609599"/>
                </a:lnTo>
                <a:lnTo>
                  <a:pt x="2895599" y="609599"/>
                </a:lnTo>
                <a:lnTo>
                  <a:pt x="28955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738007" y="1486409"/>
            <a:ext cx="580517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4797425" algn="l"/>
              </a:tabLst>
            </a:pP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x	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50" spc="247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92287" y="2705610"/>
            <a:ext cx="245110" cy="361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01431" y="3407666"/>
            <a:ext cx="220345" cy="3346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800" spc="0" baseline="-23148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endParaRPr sz="1800" baseline="-23148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72267" y="2705610"/>
            <a:ext cx="287655" cy="361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34395" y="2718310"/>
            <a:ext cx="878840" cy="2095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3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300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300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3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3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300" spc="1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300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300" spc="-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300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300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257940" y="2705610"/>
            <a:ext cx="733425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72267" y="3391410"/>
            <a:ext cx="287655" cy="361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endParaRPr sz="1950" baseline="-21367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34395" y="3404110"/>
            <a:ext cx="878840" cy="2095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3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300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300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3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3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300" spc="1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300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1300" spc="-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300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300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57940" y="3391410"/>
            <a:ext cx="733425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96305" y="1950719"/>
            <a:ext cx="76199" cy="539495"/>
          </a:xfrm>
          <a:custGeom>
            <a:avLst/>
            <a:gdLst/>
            <a:ahLst/>
            <a:cxnLst/>
            <a:rect l="l" t="t" r="r" b="b"/>
            <a:pathLst>
              <a:path w="76199" h="539495">
                <a:moveTo>
                  <a:pt x="76199" y="76199"/>
                </a:moveTo>
                <a:lnTo>
                  <a:pt x="36575" y="0"/>
                </a:lnTo>
                <a:lnTo>
                  <a:pt x="0" y="76199"/>
                </a:lnTo>
                <a:lnTo>
                  <a:pt x="33527" y="76199"/>
                </a:lnTo>
                <a:lnTo>
                  <a:pt x="33527" y="64007"/>
                </a:lnTo>
                <a:lnTo>
                  <a:pt x="36575" y="57911"/>
                </a:lnTo>
                <a:lnTo>
                  <a:pt x="42671" y="64007"/>
                </a:lnTo>
                <a:lnTo>
                  <a:pt x="42671" y="76199"/>
                </a:lnTo>
                <a:lnTo>
                  <a:pt x="76199" y="76199"/>
                </a:lnTo>
                <a:close/>
              </a:path>
              <a:path w="76199" h="539495">
                <a:moveTo>
                  <a:pt x="42671" y="76199"/>
                </a:moveTo>
                <a:lnTo>
                  <a:pt x="42671" y="64007"/>
                </a:lnTo>
                <a:lnTo>
                  <a:pt x="36575" y="57911"/>
                </a:lnTo>
                <a:lnTo>
                  <a:pt x="33527" y="64007"/>
                </a:lnTo>
                <a:lnTo>
                  <a:pt x="33527" y="76199"/>
                </a:lnTo>
                <a:lnTo>
                  <a:pt x="42671" y="76199"/>
                </a:lnTo>
                <a:close/>
              </a:path>
              <a:path w="76199" h="539495">
                <a:moveTo>
                  <a:pt x="42671" y="533399"/>
                </a:moveTo>
                <a:lnTo>
                  <a:pt x="42671" y="76199"/>
                </a:lnTo>
                <a:lnTo>
                  <a:pt x="33527" y="76199"/>
                </a:lnTo>
                <a:lnTo>
                  <a:pt x="33527" y="533399"/>
                </a:lnTo>
                <a:lnTo>
                  <a:pt x="36575" y="539495"/>
                </a:lnTo>
                <a:lnTo>
                  <a:pt x="42671" y="533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229234" y="1639823"/>
            <a:ext cx="3279647" cy="42671"/>
          </a:xfrm>
          <a:custGeom>
            <a:avLst/>
            <a:gdLst/>
            <a:ahLst/>
            <a:cxnLst/>
            <a:rect l="l" t="t" r="r" b="b"/>
            <a:pathLst>
              <a:path w="3279647" h="42671">
                <a:moveTo>
                  <a:pt x="9143" y="6095"/>
                </a:moveTo>
                <a:lnTo>
                  <a:pt x="3047" y="0"/>
                </a:lnTo>
                <a:lnTo>
                  <a:pt x="0" y="6095"/>
                </a:lnTo>
                <a:lnTo>
                  <a:pt x="3047" y="12191"/>
                </a:lnTo>
                <a:lnTo>
                  <a:pt x="9143" y="6095"/>
                </a:lnTo>
                <a:close/>
              </a:path>
              <a:path w="3279647" h="42671">
                <a:moveTo>
                  <a:pt x="27431" y="6095"/>
                </a:moveTo>
                <a:lnTo>
                  <a:pt x="21335" y="0"/>
                </a:lnTo>
                <a:lnTo>
                  <a:pt x="18287" y="6095"/>
                </a:lnTo>
                <a:lnTo>
                  <a:pt x="21335" y="12191"/>
                </a:lnTo>
                <a:lnTo>
                  <a:pt x="27431" y="6095"/>
                </a:lnTo>
                <a:close/>
              </a:path>
              <a:path w="3279647" h="42671">
                <a:moveTo>
                  <a:pt x="45719" y="6095"/>
                </a:moveTo>
                <a:lnTo>
                  <a:pt x="42671" y="0"/>
                </a:lnTo>
                <a:lnTo>
                  <a:pt x="36575" y="6095"/>
                </a:lnTo>
                <a:lnTo>
                  <a:pt x="42671" y="12191"/>
                </a:lnTo>
                <a:lnTo>
                  <a:pt x="45719" y="6095"/>
                </a:lnTo>
                <a:close/>
              </a:path>
              <a:path w="3279647" h="42671">
                <a:moveTo>
                  <a:pt x="67055" y="6095"/>
                </a:moveTo>
                <a:lnTo>
                  <a:pt x="60959" y="0"/>
                </a:lnTo>
                <a:lnTo>
                  <a:pt x="54863" y="6095"/>
                </a:lnTo>
                <a:lnTo>
                  <a:pt x="60959" y="12191"/>
                </a:lnTo>
                <a:lnTo>
                  <a:pt x="67055" y="6095"/>
                </a:lnTo>
                <a:close/>
              </a:path>
              <a:path w="3279647" h="42671">
                <a:moveTo>
                  <a:pt x="85343" y="6095"/>
                </a:moveTo>
                <a:lnTo>
                  <a:pt x="79247" y="0"/>
                </a:lnTo>
                <a:lnTo>
                  <a:pt x="76199" y="6095"/>
                </a:lnTo>
                <a:lnTo>
                  <a:pt x="79247" y="12191"/>
                </a:lnTo>
                <a:lnTo>
                  <a:pt x="85343" y="6095"/>
                </a:lnTo>
                <a:close/>
              </a:path>
              <a:path w="3279647" h="42671">
                <a:moveTo>
                  <a:pt x="103631" y="6095"/>
                </a:moveTo>
                <a:lnTo>
                  <a:pt x="100583" y="0"/>
                </a:lnTo>
                <a:lnTo>
                  <a:pt x="94487" y="6095"/>
                </a:lnTo>
                <a:lnTo>
                  <a:pt x="100583" y="12191"/>
                </a:lnTo>
                <a:lnTo>
                  <a:pt x="103631" y="6095"/>
                </a:lnTo>
                <a:close/>
              </a:path>
              <a:path w="3279647" h="42671">
                <a:moveTo>
                  <a:pt x="121919" y="6095"/>
                </a:moveTo>
                <a:lnTo>
                  <a:pt x="118871" y="0"/>
                </a:lnTo>
                <a:lnTo>
                  <a:pt x="112775" y="6095"/>
                </a:lnTo>
                <a:lnTo>
                  <a:pt x="118871" y="12191"/>
                </a:lnTo>
                <a:lnTo>
                  <a:pt x="121919" y="6095"/>
                </a:lnTo>
                <a:close/>
              </a:path>
              <a:path w="3279647" h="42671">
                <a:moveTo>
                  <a:pt x="143255" y="6095"/>
                </a:moveTo>
                <a:lnTo>
                  <a:pt x="137159" y="0"/>
                </a:lnTo>
                <a:lnTo>
                  <a:pt x="131063" y="6095"/>
                </a:lnTo>
                <a:lnTo>
                  <a:pt x="137159" y="12191"/>
                </a:lnTo>
                <a:lnTo>
                  <a:pt x="143255" y="6095"/>
                </a:lnTo>
                <a:close/>
              </a:path>
              <a:path w="3279647" h="42671">
                <a:moveTo>
                  <a:pt x="161543" y="6095"/>
                </a:moveTo>
                <a:lnTo>
                  <a:pt x="155447" y="0"/>
                </a:lnTo>
                <a:lnTo>
                  <a:pt x="152399" y="6095"/>
                </a:lnTo>
                <a:lnTo>
                  <a:pt x="155447" y="12191"/>
                </a:lnTo>
                <a:lnTo>
                  <a:pt x="161543" y="6095"/>
                </a:lnTo>
                <a:close/>
              </a:path>
              <a:path w="3279647" h="42671">
                <a:moveTo>
                  <a:pt x="179831" y="6095"/>
                </a:moveTo>
                <a:lnTo>
                  <a:pt x="176783" y="0"/>
                </a:lnTo>
                <a:lnTo>
                  <a:pt x="170687" y="6095"/>
                </a:lnTo>
                <a:lnTo>
                  <a:pt x="176783" y="12191"/>
                </a:lnTo>
                <a:lnTo>
                  <a:pt x="179831" y="6095"/>
                </a:lnTo>
                <a:close/>
              </a:path>
              <a:path w="3279647" h="42671">
                <a:moveTo>
                  <a:pt x="198119" y="6095"/>
                </a:moveTo>
                <a:lnTo>
                  <a:pt x="195071" y="0"/>
                </a:lnTo>
                <a:lnTo>
                  <a:pt x="188975" y="6095"/>
                </a:lnTo>
                <a:lnTo>
                  <a:pt x="195071" y="12191"/>
                </a:lnTo>
                <a:lnTo>
                  <a:pt x="198119" y="6095"/>
                </a:lnTo>
                <a:close/>
              </a:path>
              <a:path w="3279647" h="42671">
                <a:moveTo>
                  <a:pt x="219455" y="6095"/>
                </a:moveTo>
                <a:lnTo>
                  <a:pt x="213359" y="0"/>
                </a:lnTo>
                <a:lnTo>
                  <a:pt x="207263" y="6095"/>
                </a:lnTo>
                <a:lnTo>
                  <a:pt x="213359" y="12191"/>
                </a:lnTo>
                <a:lnTo>
                  <a:pt x="219455" y="6095"/>
                </a:lnTo>
                <a:close/>
              </a:path>
              <a:path w="3279647" h="42671">
                <a:moveTo>
                  <a:pt x="237743" y="6095"/>
                </a:moveTo>
                <a:lnTo>
                  <a:pt x="231647" y="0"/>
                </a:lnTo>
                <a:lnTo>
                  <a:pt x="228599" y="6095"/>
                </a:lnTo>
                <a:lnTo>
                  <a:pt x="231647" y="12191"/>
                </a:lnTo>
                <a:lnTo>
                  <a:pt x="237743" y="6095"/>
                </a:lnTo>
                <a:close/>
              </a:path>
              <a:path w="3279647" h="42671">
                <a:moveTo>
                  <a:pt x="256031" y="6095"/>
                </a:moveTo>
                <a:lnTo>
                  <a:pt x="252983" y="0"/>
                </a:lnTo>
                <a:lnTo>
                  <a:pt x="246887" y="6095"/>
                </a:lnTo>
                <a:lnTo>
                  <a:pt x="252983" y="12191"/>
                </a:lnTo>
                <a:lnTo>
                  <a:pt x="256031" y="6095"/>
                </a:lnTo>
                <a:close/>
              </a:path>
              <a:path w="3279647" h="42671">
                <a:moveTo>
                  <a:pt x="274319" y="6095"/>
                </a:moveTo>
                <a:lnTo>
                  <a:pt x="271271" y="0"/>
                </a:lnTo>
                <a:lnTo>
                  <a:pt x="265175" y="6095"/>
                </a:lnTo>
                <a:lnTo>
                  <a:pt x="271271" y="12191"/>
                </a:lnTo>
                <a:lnTo>
                  <a:pt x="274319" y="6095"/>
                </a:lnTo>
                <a:close/>
              </a:path>
              <a:path w="3279647" h="42671">
                <a:moveTo>
                  <a:pt x="295655" y="6095"/>
                </a:moveTo>
                <a:lnTo>
                  <a:pt x="289559" y="0"/>
                </a:lnTo>
                <a:lnTo>
                  <a:pt x="283463" y="6095"/>
                </a:lnTo>
                <a:lnTo>
                  <a:pt x="289559" y="12191"/>
                </a:lnTo>
                <a:lnTo>
                  <a:pt x="295655" y="6095"/>
                </a:lnTo>
                <a:close/>
              </a:path>
              <a:path w="3279647" h="42671">
                <a:moveTo>
                  <a:pt x="313943" y="6095"/>
                </a:moveTo>
                <a:lnTo>
                  <a:pt x="307847" y="0"/>
                </a:lnTo>
                <a:lnTo>
                  <a:pt x="304799" y="6095"/>
                </a:lnTo>
                <a:lnTo>
                  <a:pt x="307847" y="12191"/>
                </a:lnTo>
                <a:lnTo>
                  <a:pt x="313943" y="6095"/>
                </a:lnTo>
                <a:close/>
              </a:path>
              <a:path w="3279647" h="42671">
                <a:moveTo>
                  <a:pt x="332231" y="6095"/>
                </a:moveTo>
                <a:lnTo>
                  <a:pt x="329183" y="0"/>
                </a:lnTo>
                <a:lnTo>
                  <a:pt x="323087" y="6095"/>
                </a:lnTo>
                <a:lnTo>
                  <a:pt x="329183" y="12191"/>
                </a:lnTo>
                <a:lnTo>
                  <a:pt x="332231" y="6095"/>
                </a:lnTo>
                <a:close/>
              </a:path>
              <a:path w="3279647" h="42671">
                <a:moveTo>
                  <a:pt x="350519" y="6095"/>
                </a:moveTo>
                <a:lnTo>
                  <a:pt x="347471" y="0"/>
                </a:lnTo>
                <a:lnTo>
                  <a:pt x="341375" y="6095"/>
                </a:lnTo>
                <a:lnTo>
                  <a:pt x="347471" y="12191"/>
                </a:lnTo>
                <a:lnTo>
                  <a:pt x="350519" y="6095"/>
                </a:lnTo>
                <a:close/>
              </a:path>
              <a:path w="3279647" h="42671">
                <a:moveTo>
                  <a:pt x="371855" y="6095"/>
                </a:moveTo>
                <a:lnTo>
                  <a:pt x="365759" y="0"/>
                </a:lnTo>
                <a:lnTo>
                  <a:pt x="359663" y="6095"/>
                </a:lnTo>
                <a:lnTo>
                  <a:pt x="365759" y="12191"/>
                </a:lnTo>
                <a:lnTo>
                  <a:pt x="371855" y="6095"/>
                </a:lnTo>
                <a:close/>
              </a:path>
              <a:path w="3279647" h="42671">
                <a:moveTo>
                  <a:pt x="390143" y="6095"/>
                </a:moveTo>
                <a:lnTo>
                  <a:pt x="384047" y="0"/>
                </a:lnTo>
                <a:lnTo>
                  <a:pt x="380999" y="6095"/>
                </a:lnTo>
                <a:lnTo>
                  <a:pt x="384047" y="12191"/>
                </a:lnTo>
                <a:lnTo>
                  <a:pt x="390143" y="6095"/>
                </a:lnTo>
                <a:close/>
              </a:path>
              <a:path w="3279647" h="42671">
                <a:moveTo>
                  <a:pt x="408431" y="6095"/>
                </a:moveTo>
                <a:lnTo>
                  <a:pt x="405383" y="0"/>
                </a:lnTo>
                <a:lnTo>
                  <a:pt x="399287" y="6095"/>
                </a:lnTo>
                <a:lnTo>
                  <a:pt x="405383" y="12191"/>
                </a:lnTo>
                <a:lnTo>
                  <a:pt x="408431" y="6095"/>
                </a:lnTo>
                <a:close/>
              </a:path>
              <a:path w="3279647" h="42671">
                <a:moveTo>
                  <a:pt x="426719" y="6095"/>
                </a:moveTo>
                <a:lnTo>
                  <a:pt x="423671" y="0"/>
                </a:lnTo>
                <a:lnTo>
                  <a:pt x="417575" y="6095"/>
                </a:lnTo>
                <a:lnTo>
                  <a:pt x="423671" y="12191"/>
                </a:lnTo>
                <a:lnTo>
                  <a:pt x="426719" y="6095"/>
                </a:lnTo>
                <a:close/>
              </a:path>
              <a:path w="3279647" h="42671">
                <a:moveTo>
                  <a:pt x="448055" y="6095"/>
                </a:moveTo>
                <a:lnTo>
                  <a:pt x="441959" y="0"/>
                </a:lnTo>
                <a:lnTo>
                  <a:pt x="438911" y="6095"/>
                </a:lnTo>
                <a:lnTo>
                  <a:pt x="441959" y="12191"/>
                </a:lnTo>
                <a:lnTo>
                  <a:pt x="448055" y="6095"/>
                </a:lnTo>
                <a:close/>
              </a:path>
              <a:path w="3279647" h="42671">
                <a:moveTo>
                  <a:pt x="466343" y="6095"/>
                </a:moveTo>
                <a:lnTo>
                  <a:pt x="460247" y="0"/>
                </a:lnTo>
                <a:lnTo>
                  <a:pt x="457199" y="6095"/>
                </a:lnTo>
                <a:lnTo>
                  <a:pt x="460247" y="12191"/>
                </a:lnTo>
                <a:lnTo>
                  <a:pt x="466343" y="6095"/>
                </a:lnTo>
                <a:close/>
              </a:path>
              <a:path w="3279647" h="42671">
                <a:moveTo>
                  <a:pt x="484631" y="6095"/>
                </a:moveTo>
                <a:lnTo>
                  <a:pt x="481583" y="0"/>
                </a:lnTo>
                <a:lnTo>
                  <a:pt x="475487" y="6095"/>
                </a:lnTo>
                <a:lnTo>
                  <a:pt x="481583" y="12191"/>
                </a:lnTo>
                <a:lnTo>
                  <a:pt x="484631" y="6095"/>
                </a:lnTo>
                <a:close/>
              </a:path>
              <a:path w="3279647" h="42671">
                <a:moveTo>
                  <a:pt x="502919" y="6095"/>
                </a:moveTo>
                <a:lnTo>
                  <a:pt x="499871" y="0"/>
                </a:lnTo>
                <a:lnTo>
                  <a:pt x="493775" y="6095"/>
                </a:lnTo>
                <a:lnTo>
                  <a:pt x="499871" y="12191"/>
                </a:lnTo>
                <a:lnTo>
                  <a:pt x="502919" y="6095"/>
                </a:lnTo>
                <a:close/>
              </a:path>
              <a:path w="3279647" h="42671">
                <a:moveTo>
                  <a:pt x="524255" y="6095"/>
                </a:moveTo>
                <a:lnTo>
                  <a:pt x="518159" y="0"/>
                </a:lnTo>
                <a:lnTo>
                  <a:pt x="515111" y="6095"/>
                </a:lnTo>
                <a:lnTo>
                  <a:pt x="518159" y="12191"/>
                </a:lnTo>
                <a:lnTo>
                  <a:pt x="524255" y="6095"/>
                </a:lnTo>
                <a:close/>
              </a:path>
              <a:path w="3279647" h="42671">
                <a:moveTo>
                  <a:pt x="542543" y="6095"/>
                </a:moveTo>
                <a:lnTo>
                  <a:pt x="536447" y="0"/>
                </a:lnTo>
                <a:lnTo>
                  <a:pt x="533399" y="6095"/>
                </a:lnTo>
                <a:lnTo>
                  <a:pt x="536447" y="12191"/>
                </a:lnTo>
                <a:lnTo>
                  <a:pt x="542543" y="6095"/>
                </a:lnTo>
                <a:close/>
              </a:path>
              <a:path w="3279647" h="42671">
                <a:moveTo>
                  <a:pt x="560831" y="6095"/>
                </a:moveTo>
                <a:lnTo>
                  <a:pt x="557783" y="0"/>
                </a:lnTo>
                <a:lnTo>
                  <a:pt x="551687" y="6095"/>
                </a:lnTo>
                <a:lnTo>
                  <a:pt x="557783" y="12191"/>
                </a:lnTo>
                <a:lnTo>
                  <a:pt x="560831" y="6095"/>
                </a:lnTo>
                <a:close/>
              </a:path>
              <a:path w="3279647" h="42671">
                <a:moveTo>
                  <a:pt x="579119" y="6095"/>
                </a:moveTo>
                <a:lnTo>
                  <a:pt x="576071" y="0"/>
                </a:lnTo>
                <a:lnTo>
                  <a:pt x="569975" y="6095"/>
                </a:lnTo>
                <a:lnTo>
                  <a:pt x="576071" y="12191"/>
                </a:lnTo>
                <a:lnTo>
                  <a:pt x="579119" y="6095"/>
                </a:lnTo>
                <a:close/>
              </a:path>
              <a:path w="3279647" h="42671">
                <a:moveTo>
                  <a:pt x="600455" y="6095"/>
                </a:moveTo>
                <a:lnTo>
                  <a:pt x="594359" y="0"/>
                </a:lnTo>
                <a:lnTo>
                  <a:pt x="591311" y="6095"/>
                </a:lnTo>
                <a:lnTo>
                  <a:pt x="594359" y="12191"/>
                </a:lnTo>
                <a:lnTo>
                  <a:pt x="600455" y="6095"/>
                </a:lnTo>
                <a:close/>
              </a:path>
              <a:path w="3279647" h="42671">
                <a:moveTo>
                  <a:pt x="618743" y="6095"/>
                </a:moveTo>
                <a:lnTo>
                  <a:pt x="612647" y="0"/>
                </a:lnTo>
                <a:lnTo>
                  <a:pt x="609599" y="6095"/>
                </a:lnTo>
                <a:lnTo>
                  <a:pt x="612647" y="12191"/>
                </a:lnTo>
                <a:lnTo>
                  <a:pt x="618743" y="6095"/>
                </a:lnTo>
                <a:close/>
              </a:path>
              <a:path w="3279647" h="42671">
                <a:moveTo>
                  <a:pt x="637031" y="6095"/>
                </a:moveTo>
                <a:lnTo>
                  <a:pt x="633983" y="0"/>
                </a:lnTo>
                <a:lnTo>
                  <a:pt x="627887" y="6095"/>
                </a:lnTo>
                <a:lnTo>
                  <a:pt x="633983" y="12191"/>
                </a:lnTo>
                <a:lnTo>
                  <a:pt x="637031" y="6095"/>
                </a:lnTo>
                <a:close/>
              </a:path>
              <a:path w="3279647" h="42671">
                <a:moveTo>
                  <a:pt x="655319" y="6095"/>
                </a:moveTo>
                <a:lnTo>
                  <a:pt x="652271" y="0"/>
                </a:lnTo>
                <a:lnTo>
                  <a:pt x="646175" y="6095"/>
                </a:lnTo>
                <a:lnTo>
                  <a:pt x="652271" y="12191"/>
                </a:lnTo>
                <a:lnTo>
                  <a:pt x="655319" y="6095"/>
                </a:lnTo>
                <a:close/>
              </a:path>
              <a:path w="3279647" h="42671">
                <a:moveTo>
                  <a:pt x="676655" y="6095"/>
                </a:moveTo>
                <a:lnTo>
                  <a:pt x="670559" y="0"/>
                </a:lnTo>
                <a:lnTo>
                  <a:pt x="667511" y="6095"/>
                </a:lnTo>
                <a:lnTo>
                  <a:pt x="670559" y="12191"/>
                </a:lnTo>
                <a:lnTo>
                  <a:pt x="676655" y="6095"/>
                </a:lnTo>
                <a:close/>
              </a:path>
              <a:path w="3279647" h="42671">
                <a:moveTo>
                  <a:pt x="694943" y="6095"/>
                </a:moveTo>
                <a:lnTo>
                  <a:pt x="688847" y="0"/>
                </a:lnTo>
                <a:lnTo>
                  <a:pt x="685799" y="6095"/>
                </a:lnTo>
                <a:lnTo>
                  <a:pt x="688847" y="12191"/>
                </a:lnTo>
                <a:lnTo>
                  <a:pt x="694943" y="6095"/>
                </a:lnTo>
                <a:close/>
              </a:path>
              <a:path w="3279647" h="42671">
                <a:moveTo>
                  <a:pt x="713231" y="6095"/>
                </a:moveTo>
                <a:lnTo>
                  <a:pt x="710183" y="0"/>
                </a:lnTo>
                <a:lnTo>
                  <a:pt x="704087" y="6095"/>
                </a:lnTo>
                <a:lnTo>
                  <a:pt x="710183" y="12191"/>
                </a:lnTo>
                <a:lnTo>
                  <a:pt x="713231" y="6095"/>
                </a:lnTo>
                <a:close/>
              </a:path>
              <a:path w="3279647" h="42671">
                <a:moveTo>
                  <a:pt x="731519" y="6095"/>
                </a:moveTo>
                <a:lnTo>
                  <a:pt x="728471" y="0"/>
                </a:lnTo>
                <a:lnTo>
                  <a:pt x="722375" y="6095"/>
                </a:lnTo>
                <a:lnTo>
                  <a:pt x="728471" y="12191"/>
                </a:lnTo>
                <a:lnTo>
                  <a:pt x="731519" y="6095"/>
                </a:lnTo>
                <a:close/>
              </a:path>
              <a:path w="3279647" h="42671">
                <a:moveTo>
                  <a:pt x="752855" y="6095"/>
                </a:moveTo>
                <a:lnTo>
                  <a:pt x="746759" y="0"/>
                </a:lnTo>
                <a:lnTo>
                  <a:pt x="743711" y="6095"/>
                </a:lnTo>
                <a:lnTo>
                  <a:pt x="746759" y="12191"/>
                </a:lnTo>
                <a:lnTo>
                  <a:pt x="752855" y="6095"/>
                </a:lnTo>
                <a:close/>
              </a:path>
              <a:path w="3279647" h="42671">
                <a:moveTo>
                  <a:pt x="771143" y="6095"/>
                </a:moveTo>
                <a:lnTo>
                  <a:pt x="765047" y="0"/>
                </a:lnTo>
                <a:lnTo>
                  <a:pt x="761999" y="6095"/>
                </a:lnTo>
                <a:lnTo>
                  <a:pt x="765047" y="12191"/>
                </a:lnTo>
                <a:lnTo>
                  <a:pt x="771143" y="6095"/>
                </a:lnTo>
                <a:close/>
              </a:path>
              <a:path w="3279647" h="42671">
                <a:moveTo>
                  <a:pt x="789431" y="6095"/>
                </a:moveTo>
                <a:lnTo>
                  <a:pt x="786383" y="0"/>
                </a:lnTo>
                <a:lnTo>
                  <a:pt x="780287" y="6095"/>
                </a:lnTo>
                <a:lnTo>
                  <a:pt x="786383" y="12191"/>
                </a:lnTo>
                <a:lnTo>
                  <a:pt x="789431" y="6095"/>
                </a:lnTo>
                <a:close/>
              </a:path>
              <a:path w="3279647" h="42671">
                <a:moveTo>
                  <a:pt x="807719" y="6095"/>
                </a:moveTo>
                <a:lnTo>
                  <a:pt x="804671" y="0"/>
                </a:lnTo>
                <a:lnTo>
                  <a:pt x="798575" y="6095"/>
                </a:lnTo>
                <a:lnTo>
                  <a:pt x="804671" y="12191"/>
                </a:lnTo>
                <a:lnTo>
                  <a:pt x="807719" y="6095"/>
                </a:lnTo>
                <a:close/>
              </a:path>
              <a:path w="3279647" h="42671">
                <a:moveTo>
                  <a:pt x="829055" y="6095"/>
                </a:moveTo>
                <a:lnTo>
                  <a:pt x="822959" y="0"/>
                </a:lnTo>
                <a:lnTo>
                  <a:pt x="819911" y="6095"/>
                </a:lnTo>
                <a:lnTo>
                  <a:pt x="822959" y="12191"/>
                </a:lnTo>
                <a:lnTo>
                  <a:pt x="829055" y="6095"/>
                </a:lnTo>
                <a:close/>
              </a:path>
              <a:path w="3279647" h="42671">
                <a:moveTo>
                  <a:pt x="847343" y="6095"/>
                </a:moveTo>
                <a:lnTo>
                  <a:pt x="841247" y="0"/>
                </a:lnTo>
                <a:lnTo>
                  <a:pt x="838199" y="6095"/>
                </a:lnTo>
                <a:lnTo>
                  <a:pt x="841247" y="12191"/>
                </a:lnTo>
                <a:lnTo>
                  <a:pt x="847343" y="6095"/>
                </a:lnTo>
                <a:close/>
              </a:path>
              <a:path w="3279647" h="42671">
                <a:moveTo>
                  <a:pt x="865631" y="6095"/>
                </a:moveTo>
                <a:lnTo>
                  <a:pt x="862583" y="0"/>
                </a:lnTo>
                <a:lnTo>
                  <a:pt x="856487" y="6095"/>
                </a:lnTo>
                <a:lnTo>
                  <a:pt x="862583" y="12191"/>
                </a:lnTo>
                <a:lnTo>
                  <a:pt x="865631" y="6095"/>
                </a:lnTo>
                <a:close/>
              </a:path>
              <a:path w="3279647" h="42671">
                <a:moveTo>
                  <a:pt x="883919" y="6095"/>
                </a:moveTo>
                <a:lnTo>
                  <a:pt x="880871" y="0"/>
                </a:lnTo>
                <a:lnTo>
                  <a:pt x="874775" y="6095"/>
                </a:lnTo>
                <a:lnTo>
                  <a:pt x="880871" y="12191"/>
                </a:lnTo>
                <a:lnTo>
                  <a:pt x="883919" y="6095"/>
                </a:lnTo>
                <a:close/>
              </a:path>
              <a:path w="3279647" h="42671">
                <a:moveTo>
                  <a:pt x="905255" y="6095"/>
                </a:moveTo>
                <a:lnTo>
                  <a:pt x="899159" y="0"/>
                </a:lnTo>
                <a:lnTo>
                  <a:pt x="896111" y="6095"/>
                </a:lnTo>
                <a:lnTo>
                  <a:pt x="899159" y="12191"/>
                </a:lnTo>
                <a:lnTo>
                  <a:pt x="905255" y="6095"/>
                </a:lnTo>
                <a:close/>
              </a:path>
              <a:path w="3279647" h="42671">
                <a:moveTo>
                  <a:pt x="923543" y="6095"/>
                </a:moveTo>
                <a:lnTo>
                  <a:pt x="917447" y="0"/>
                </a:lnTo>
                <a:lnTo>
                  <a:pt x="914399" y="6095"/>
                </a:lnTo>
                <a:lnTo>
                  <a:pt x="917447" y="12191"/>
                </a:lnTo>
                <a:lnTo>
                  <a:pt x="923543" y="6095"/>
                </a:lnTo>
                <a:close/>
              </a:path>
              <a:path w="3279647" h="42671">
                <a:moveTo>
                  <a:pt x="941831" y="6095"/>
                </a:moveTo>
                <a:lnTo>
                  <a:pt x="938783" y="0"/>
                </a:lnTo>
                <a:lnTo>
                  <a:pt x="932687" y="6095"/>
                </a:lnTo>
                <a:lnTo>
                  <a:pt x="938783" y="12191"/>
                </a:lnTo>
                <a:lnTo>
                  <a:pt x="941831" y="6095"/>
                </a:lnTo>
                <a:close/>
              </a:path>
              <a:path w="3279647" h="42671">
                <a:moveTo>
                  <a:pt x="960119" y="6095"/>
                </a:moveTo>
                <a:lnTo>
                  <a:pt x="957071" y="0"/>
                </a:lnTo>
                <a:lnTo>
                  <a:pt x="950975" y="6095"/>
                </a:lnTo>
                <a:lnTo>
                  <a:pt x="957071" y="12191"/>
                </a:lnTo>
                <a:lnTo>
                  <a:pt x="960119" y="6095"/>
                </a:lnTo>
                <a:close/>
              </a:path>
              <a:path w="3279647" h="42671">
                <a:moveTo>
                  <a:pt x="981455" y="6095"/>
                </a:moveTo>
                <a:lnTo>
                  <a:pt x="975359" y="0"/>
                </a:lnTo>
                <a:lnTo>
                  <a:pt x="972311" y="6095"/>
                </a:lnTo>
                <a:lnTo>
                  <a:pt x="975359" y="12191"/>
                </a:lnTo>
                <a:lnTo>
                  <a:pt x="981455" y="6095"/>
                </a:lnTo>
                <a:close/>
              </a:path>
              <a:path w="3279647" h="42671">
                <a:moveTo>
                  <a:pt x="999743" y="6095"/>
                </a:moveTo>
                <a:lnTo>
                  <a:pt x="993647" y="0"/>
                </a:lnTo>
                <a:lnTo>
                  <a:pt x="990599" y="6095"/>
                </a:lnTo>
                <a:lnTo>
                  <a:pt x="993647" y="12191"/>
                </a:lnTo>
                <a:lnTo>
                  <a:pt x="999743" y="6095"/>
                </a:lnTo>
                <a:close/>
              </a:path>
              <a:path w="3279647" h="42671">
                <a:moveTo>
                  <a:pt x="1018031" y="6095"/>
                </a:moveTo>
                <a:lnTo>
                  <a:pt x="1014983" y="0"/>
                </a:lnTo>
                <a:lnTo>
                  <a:pt x="1008887" y="6095"/>
                </a:lnTo>
                <a:lnTo>
                  <a:pt x="1014983" y="12191"/>
                </a:lnTo>
                <a:lnTo>
                  <a:pt x="1018031" y="6095"/>
                </a:lnTo>
                <a:close/>
              </a:path>
              <a:path w="3279647" h="42671">
                <a:moveTo>
                  <a:pt x="1036319" y="6095"/>
                </a:moveTo>
                <a:lnTo>
                  <a:pt x="1033271" y="0"/>
                </a:lnTo>
                <a:lnTo>
                  <a:pt x="1027175" y="6095"/>
                </a:lnTo>
                <a:lnTo>
                  <a:pt x="1033271" y="12191"/>
                </a:lnTo>
                <a:lnTo>
                  <a:pt x="1036319" y="6095"/>
                </a:lnTo>
                <a:close/>
              </a:path>
              <a:path w="3279647" h="42671">
                <a:moveTo>
                  <a:pt x="1057655" y="6095"/>
                </a:moveTo>
                <a:lnTo>
                  <a:pt x="1051559" y="0"/>
                </a:lnTo>
                <a:lnTo>
                  <a:pt x="1048511" y="6095"/>
                </a:lnTo>
                <a:lnTo>
                  <a:pt x="1051559" y="12191"/>
                </a:lnTo>
                <a:lnTo>
                  <a:pt x="1057655" y="6095"/>
                </a:lnTo>
                <a:close/>
              </a:path>
              <a:path w="3279647" h="42671">
                <a:moveTo>
                  <a:pt x="1075943" y="6095"/>
                </a:moveTo>
                <a:lnTo>
                  <a:pt x="1069847" y="0"/>
                </a:lnTo>
                <a:lnTo>
                  <a:pt x="1066799" y="6095"/>
                </a:lnTo>
                <a:lnTo>
                  <a:pt x="1069847" y="12191"/>
                </a:lnTo>
                <a:lnTo>
                  <a:pt x="1075943" y="6095"/>
                </a:lnTo>
                <a:close/>
              </a:path>
              <a:path w="3279647" h="42671">
                <a:moveTo>
                  <a:pt x="1094231" y="6095"/>
                </a:moveTo>
                <a:lnTo>
                  <a:pt x="1091183" y="0"/>
                </a:lnTo>
                <a:lnTo>
                  <a:pt x="1085087" y="6095"/>
                </a:lnTo>
                <a:lnTo>
                  <a:pt x="1091183" y="12191"/>
                </a:lnTo>
                <a:lnTo>
                  <a:pt x="1094231" y="6095"/>
                </a:lnTo>
                <a:close/>
              </a:path>
              <a:path w="3279647" h="42671">
                <a:moveTo>
                  <a:pt x="1112519" y="6095"/>
                </a:moveTo>
                <a:lnTo>
                  <a:pt x="1109471" y="0"/>
                </a:lnTo>
                <a:lnTo>
                  <a:pt x="1103375" y="6095"/>
                </a:lnTo>
                <a:lnTo>
                  <a:pt x="1109471" y="12191"/>
                </a:lnTo>
                <a:lnTo>
                  <a:pt x="1112519" y="6095"/>
                </a:lnTo>
                <a:close/>
              </a:path>
              <a:path w="3279647" h="42671">
                <a:moveTo>
                  <a:pt x="1133855" y="6095"/>
                </a:moveTo>
                <a:lnTo>
                  <a:pt x="1127759" y="0"/>
                </a:lnTo>
                <a:lnTo>
                  <a:pt x="1124711" y="6095"/>
                </a:lnTo>
                <a:lnTo>
                  <a:pt x="1127759" y="12191"/>
                </a:lnTo>
                <a:lnTo>
                  <a:pt x="1133855" y="6095"/>
                </a:lnTo>
                <a:close/>
              </a:path>
              <a:path w="3279647" h="42671">
                <a:moveTo>
                  <a:pt x="1152143" y="6095"/>
                </a:moveTo>
                <a:lnTo>
                  <a:pt x="1146047" y="0"/>
                </a:lnTo>
                <a:lnTo>
                  <a:pt x="1142999" y="6095"/>
                </a:lnTo>
                <a:lnTo>
                  <a:pt x="1146047" y="12191"/>
                </a:lnTo>
                <a:lnTo>
                  <a:pt x="1152143" y="6095"/>
                </a:lnTo>
                <a:close/>
              </a:path>
              <a:path w="3279647" h="42671">
                <a:moveTo>
                  <a:pt x="1170431" y="6095"/>
                </a:moveTo>
                <a:lnTo>
                  <a:pt x="1167383" y="0"/>
                </a:lnTo>
                <a:lnTo>
                  <a:pt x="1161287" y="6095"/>
                </a:lnTo>
                <a:lnTo>
                  <a:pt x="1167383" y="12191"/>
                </a:lnTo>
                <a:lnTo>
                  <a:pt x="1170431" y="6095"/>
                </a:lnTo>
                <a:close/>
              </a:path>
              <a:path w="3279647" h="42671">
                <a:moveTo>
                  <a:pt x="1188719" y="6095"/>
                </a:moveTo>
                <a:lnTo>
                  <a:pt x="1185671" y="0"/>
                </a:lnTo>
                <a:lnTo>
                  <a:pt x="1179575" y="6095"/>
                </a:lnTo>
                <a:lnTo>
                  <a:pt x="1185671" y="12191"/>
                </a:lnTo>
                <a:lnTo>
                  <a:pt x="1188719" y="6095"/>
                </a:lnTo>
                <a:close/>
              </a:path>
              <a:path w="3279647" h="42671">
                <a:moveTo>
                  <a:pt x="1210055" y="6095"/>
                </a:moveTo>
                <a:lnTo>
                  <a:pt x="1203959" y="0"/>
                </a:lnTo>
                <a:lnTo>
                  <a:pt x="1200911" y="6095"/>
                </a:lnTo>
                <a:lnTo>
                  <a:pt x="1203959" y="12191"/>
                </a:lnTo>
                <a:lnTo>
                  <a:pt x="1210055" y="6095"/>
                </a:lnTo>
                <a:close/>
              </a:path>
              <a:path w="3279647" h="42671">
                <a:moveTo>
                  <a:pt x="1228343" y="6095"/>
                </a:moveTo>
                <a:lnTo>
                  <a:pt x="1222247" y="0"/>
                </a:lnTo>
                <a:lnTo>
                  <a:pt x="1219199" y="6095"/>
                </a:lnTo>
                <a:lnTo>
                  <a:pt x="1222247" y="12191"/>
                </a:lnTo>
                <a:lnTo>
                  <a:pt x="1228343" y="6095"/>
                </a:lnTo>
                <a:close/>
              </a:path>
              <a:path w="3279647" h="42671">
                <a:moveTo>
                  <a:pt x="1246631" y="6095"/>
                </a:moveTo>
                <a:lnTo>
                  <a:pt x="1243583" y="0"/>
                </a:lnTo>
                <a:lnTo>
                  <a:pt x="1237487" y="6095"/>
                </a:lnTo>
                <a:lnTo>
                  <a:pt x="1243583" y="12191"/>
                </a:lnTo>
                <a:lnTo>
                  <a:pt x="1246631" y="6095"/>
                </a:lnTo>
                <a:close/>
              </a:path>
              <a:path w="3279647" h="42671">
                <a:moveTo>
                  <a:pt x="1267967" y="6095"/>
                </a:moveTo>
                <a:lnTo>
                  <a:pt x="1261871" y="0"/>
                </a:lnTo>
                <a:lnTo>
                  <a:pt x="1255775" y="6095"/>
                </a:lnTo>
                <a:lnTo>
                  <a:pt x="1261871" y="12191"/>
                </a:lnTo>
                <a:lnTo>
                  <a:pt x="1267967" y="6095"/>
                </a:lnTo>
                <a:close/>
              </a:path>
              <a:path w="3279647" h="42671">
                <a:moveTo>
                  <a:pt x="1286255" y="6095"/>
                </a:moveTo>
                <a:lnTo>
                  <a:pt x="1280159" y="0"/>
                </a:lnTo>
                <a:lnTo>
                  <a:pt x="1277111" y="6095"/>
                </a:lnTo>
                <a:lnTo>
                  <a:pt x="1280159" y="12191"/>
                </a:lnTo>
                <a:lnTo>
                  <a:pt x="1286255" y="6095"/>
                </a:lnTo>
                <a:close/>
              </a:path>
              <a:path w="3279647" h="42671">
                <a:moveTo>
                  <a:pt x="1304543" y="6095"/>
                </a:moveTo>
                <a:lnTo>
                  <a:pt x="1298447" y="0"/>
                </a:lnTo>
                <a:lnTo>
                  <a:pt x="1295399" y="6095"/>
                </a:lnTo>
                <a:lnTo>
                  <a:pt x="1298447" y="12191"/>
                </a:lnTo>
                <a:lnTo>
                  <a:pt x="1304543" y="6095"/>
                </a:lnTo>
                <a:close/>
              </a:path>
              <a:path w="3279647" h="42671">
                <a:moveTo>
                  <a:pt x="1322831" y="6095"/>
                </a:moveTo>
                <a:lnTo>
                  <a:pt x="1319783" y="0"/>
                </a:lnTo>
                <a:lnTo>
                  <a:pt x="1313687" y="6095"/>
                </a:lnTo>
                <a:lnTo>
                  <a:pt x="1319783" y="12191"/>
                </a:lnTo>
                <a:lnTo>
                  <a:pt x="1322831" y="6095"/>
                </a:lnTo>
                <a:close/>
              </a:path>
              <a:path w="3279647" h="42671">
                <a:moveTo>
                  <a:pt x="1344167" y="6095"/>
                </a:moveTo>
                <a:lnTo>
                  <a:pt x="1338071" y="0"/>
                </a:lnTo>
                <a:lnTo>
                  <a:pt x="1331975" y="6095"/>
                </a:lnTo>
                <a:lnTo>
                  <a:pt x="1338071" y="12191"/>
                </a:lnTo>
                <a:lnTo>
                  <a:pt x="1344167" y="6095"/>
                </a:lnTo>
                <a:close/>
              </a:path>
              <a:path w="3279647" h="42671">
                <a:moveTo>
                  <a:pt x="1362455" y="6095"/>
                </a:moveTo>
                <a:lnTo>
                  <a:pt x="1356359" y="0"/>
                </a:lnTo>
                <a:lnTo>
                  <a:pt x="1353311" y="6095"/>
                </a:lnTo>
                <a:lnTo>
                  <a:pt x="1356359" y="12191"/>
                </a:lnTo>
                <a:lnTo>
                  <a:pt x="1362455" y="6095"/>
                </a:lnTo>
                <a:close/>
              </a:path>
              <a:path w="3279647" h="42671">
                <a:moveTo>
                  <a:pt x="1380743" y="6095"/>
                </a:moveTo>
                <a:lnTo>
                  <a:pt x="1374647" y="0"/>
                </a:lnTo>
                <a:lnTo>
                  <a:pt x="1371599" y="6095"/>
                </a:lnTo>
                <a:lnTo>
                  <a:pt x="1374647" y="12191"/>
                </a:lnTo>
                <a:lnTo>
                  <a:pt x="1380743" y="6095"/>
                </a:lnTo>
                <a:close/>
              </a:path>
              <a:path w="3279647" h="42671">
                <a:moveTo>
                  <a:pt x="1399031" y="6095"/>
                </a:moveTo>
                <a:lnTo>
                  <a:pt x="1395983" y="0"/>
                </a:lnTo>
                <a:lnTo>
                  <a:pt x="1389887" y="6095"/>
                </a:lnTo>
                <a:lnTo>
                  <a:pt x="1395983" y="12191"/>
                </a:lnTo>
                <a:lnTo>
                  <a:pt x="1399031" y="6095"/>
                </a:lnTo>
                <a:close/>
              </a:path>
              <a:path w="3279647" h="42671">
                <a:moveTo>
                  <a:pt x="1420367" y="6095"/>
                </a:moveTo>
                <a:lnTo>
                  <a:pt x="1414271" y="0"/>
                </a:lnTo>
                <a:lnTo>
                  <a:pt x="1408175" y="6095"/>
                </a:lnTo>
                <a:lnTo>
                  <a:pt x="1414271" y="12191"/>
                </a:lnTo>
                <a:lnTo>
                  <a:pt x="1420367" y="6095"/>
                </a:lnTo>
                <a:close/>
              </a:path>
              <a:path w="3279647" h="42671">
                <a:moveTo>
                  <a:pt x="1438655" y="6095"/>
                </a:moveTo>
                <a:lnTo>
                  <a:pt x="1432559" y="0"/>
                </a:lnTo>
                <a:lnTo>
                  <a:pt x="1429511" y="6095"/>
                </a:lnTo>
                <a:lnTo>
                  <a:pt x="1432559" y="12191"/>
                </a:lnTo>
                <a:lnTo>
                  <a:pt x="1438655" y="6095"/>
                </a:lnTo>
                <a:close/>
              </a:path>
              <a:path w="3279647" h="42671">
                <a:moveTo>
                  <a:pt x="1456943" y="6095"/>
                </a:moveTo>
                <a:lnTo>
                  <a:pt x="1450847" y="0"/>
                </a:lnTo>
                <a:lnTo>
                  <a:pt x="1447799" y="6095"/>
                </a:lnTo>
                <a:lnTo>
                  <a:pt x="1450847" y="12191"/>
                </a:lnTo>
                <a:lnTo>
                  <a:pt x="1456943" y="6095"/>
                </a:lnTo>
                <a:close/>
              </a:path>
              <a:path w="3279647" h="42671">
                <a:moveTo>
                  <a:pt x="1475231" y="6095"/>
                </a:moveTo>
                <a:lnTo>
                  <a:pt x="1472183" y="0"/>
                </a:lnTo>
                <a:lnTo>
                  <a:pt x="1466087" y="6095"/>
                </a:lnTo>
                <a:lnTo>
                  <a:pt x="1472183" y="12191"/>
                </a:lnTo>
                <a:lnTo>
                  <a:pt x="1475231" y="6095"/>
                </a:lnTo>
                <a:close/>
              </a:path>
              <a:path w="3279647" h="42671">
                <a:moveTo>
                  <a:pt x="1496567" y="6095"/>
                </a:moveTo>
                <a:lnTo>
                  <a:pt x="1490471" y="0"/>
                </a:lnTo>
                <a:lnTo>
                  <a:pt x="1484375" y="6095"/>
                </a:lnTo>
                <a:lnTo>
                  <a:pt x="1490471" y="12191"/>
                </a:lnTo>
                <a:lnTo>
                  <a:pt x="1496567" y="6095"/>
                </a:lnTo>
                <a:close/>
              </a:path>
              <a:path w="3279647" h="42671">
                <a:moveTo>
                  <a:pt x="1514855" y="6095"/>
                </a:moveTo>
                <a:lnTo>
                  <a:pt x="1508759" y="0"/>
                </a:lnTo>
                <a:lnTo>
                  <a:pt x="1505711" y="6095"/>
                </a:lnTo>
                <a:lnTo>
                  <a:pt x="1508759" y="12191"/>
                </a:lnTo>
                <a:lnTo>
                  <a:pt x="1514855" y="6095"/>
                </a:lnTo>
                <a:close/>
              </a:path>
              <a:path w="3279647" h="42671">
                <a:moveTo>
                  <a:pt x="1533143" y="6095"/>
                </a:moveTo>
                <a:lnTo>
                  <a:pt x="1527047" y="0"/>
                </a:lnTo>
                <a:lnTo>
                  <a:pt x="1523999" y="6095"/>
                </a:lnTo>
                <a:lnTo>
                  <a:pt x="1527047" y="12191"/>
                </a:lnTo>
                <a:lnTo>
                  <a:pt x="1533143" y="6095"/>
                </a:lnTo>
                <a:close/>
              </a:path>
              <a:path w="3279647" h="42671">
                <a:moveTo>
                  <a:pt x="1551431" y="6095"/>
                </a:moveTo>
                <a:lnTo>
                  <a:pt x="1548383" y="0"/>
                </a:lnTo>
                <a:lnTo>
                  <a:pt x="1542287" y="6095"/>
                </a:lnTo>
                <a:lnTo>
                  <a:pt x="1548383" y="12191"/>
                </a:lnTo>
                <a:lnTo>
                  <a:pt x="1551431" y="6095"/>
                </a:lnTo>
                <a:close/>
              </a:path>
              <a:path w="3279647" h="42671">
                <a:moveTo>
                  <a:pt x="1572767" y="6095"/>
                </a:moveTo>
                <a:lnTo>
                  <a:pt x="1566671" y="0"/>
                </a:lnTo>
                <a:lnTo>
                  <a:pt x="1560575" y="6095"/>
                </a:lnTo>
                <a:lnTo>
                  <a:pt x="1566671" y="12191"/>
                </a:lnTo>
                <a:lnTo>
                  <a:pt x="1572767" y="6095"/>
                </a:lnTo>
                <a:close/>
              </a:path>
              <a:path w="3279647" h="42671">
                <a:moveTo>
                  <a:pt x="1591055" y="6095"/>
                </a:moveTo>
                <a:lnTo>
                  <a:pt x="1584959" y="0"/>
                </a:lnTo>
                <a:lnTo>
                  <a:pt x="1581911" y="6095"/>
                </a:lnTo>
                <a:lnTo>
                  <a:pt x="1584959" y="12191"/>
                </a:lnTo>
                <a:lnTo>
                  <a:pt x="1591055" y="6095"/>
                </a:lnTo>
                <a:close/>
              </a:path>
              <a:path w="3279647" h="42671">
                <a:moveTo>
                  <a:pt x="1609343" y="6095"/>
                </a:moveTo>
                <a:lnTo>
                  <a:pt x="1606295" y="0"/>
                </a:lnTo>
                <a:lnTo>
                  <a:pt x="1600199" y="6095"/>
                </a:lnTo>
                <a:lnTo>
                  <a:pt x="1606295" y="12191"/>
                </a:lnTo>
                <a:lnTo>
                  <a:pt x="1609343" y="6095"/>
                </a:lnTo>
                <a:close/>
              </a:path>
              <a:path w="3279647" h="42671">
                <a:moveTo>
                  <a:pt x="1627631" y="6095"/>
                </a:moveTo>
                <a:lnTo>
                  <a:pt x="1624583" y="0"/>
                </a:lnTo>
                <a:lnTo>
                  <a:pt x="1618487" y="6095"/>
                </a:lnTo>
                <a:lnTo>
                  <a:pt x="1624583" y="12191"/>
                </a:lnTo>
                <a:lnTo>
                  <a:pt x="1627631" y="6095"/>
                </a:lnTo>
                <a:close/>
              </a:path>
              <a:path w="3279647" h="42671">
                <a:moveTo>
                  <a:pt x="1648967" y="6095"/>
                </a:moveTo>
                <a:lnTo>
                  <a:pt x="1642871" y="0"/>
                </a:lnTo>
                <a:lnTo>
                  <a:pt x="1636775" y="6095"/>
                </a:lnTo>
                <a:lnTo>
                  <a:pt x="1642871" y="12191"/>
                </a:lnTo>
                <a:lnTo>
                  <a:pt x="1648967" y="6095"/>
                </a:lnTo>
                <a:close/>
              </a:path>
              <a:path w="3279647" h="42671">
                <a:moveTo>
                  <a:pt x="1667255" y="6095"/>
                </a:moveTo>
                <a:lnTo>
                  <a:pt x="1661159" y="0"/>
                </a:lnTo>
                <a:lnTo>
                  <a:pt x="1658111" y="6095"/>
                </a:lnTo>
                <a:lnTo>
                  <a:pt x="1661159" y="12191"/>
                </a:lnTo>
                <a:lnTo>
                  <a:pt x="1667255" y="6095"/>
                </a:lnTo>
                <a:close/>
              </a:path>
              <a:path w="3279647" h="42671">
                <a:moveTo>
                  <a:pt x="1685543" y="6095"/>
                </a:moveTo>
                <a:lnTo>
                  <a:pt x="1682495" y="0"/>
                </a:lnTo>
                <a:lnTo>
                  <a:pt x="1676399" y="6095"/>
                </a:lnTo>
                <a:lnTo>
                  <a:pt x="1682495" y="12191"/>
                </a:lnTo>
                <a:lnTo>
                  <a:pt x="1685543" y="6095"/>
                </a:lnTo>
                <a:close/>
              </a:path>
              <a:path w="3279647" h="42671">
                <a:moveTo>
                  <a:pt x="1703831" y="6095"/>
                </a:moveTo>
                <a:lnTo>
                  <a:pt x="1700783" y="0"/>
                </a:lnTo>
                <a:lnTo>
                  <a:pt x="1694687" y="6095"/>
                </a:lnTo>
                <a:lnTo>
                  <a:pt x="1700783" y="12191"/>
                </a:lnTo>
                <a:lnTo>
                  <a:pt x="1703831" y="6095"/>
                </a:lnTo>
                <a:close/>
              </a:path>
              <a:path w="3279647" h="42671">
                <a:moveTo>
                  <a:pt x="1725167" y="6095"/>
                </a:moveTo>
                <a:lnTo>
                  <a:pt x="1719071" y="0"/>
                </a:lnTo>
                <a:lnTo>
                  <a:pt x="1712975" y="6095"/>
                </a:lnTo>
                <a:lnTo>
                  <a:pt x="1719071" y="12191"/>
                </a:lnTo>
                <a:lnTo>
                  <a:pt x="1725167" y="6095"/>
                </a:lnTo>
                <a:close/>
              </a:path>
              <a:path w="3279647" h="42671">
                <a:moveTo>
                  <a:pt x="1743455" y="6095"/>
                </a:moveTo>
                <a:lnTo>
                  <a:pt x="1737359" y="0"/>
                </a:lnTo>
                <a:lnTo>
                  <a:pt x="1734311" y="6095"/>
                </a:lnTo>
                <a:lnTo>
                  <a:pt x="1737359" y="12191"/>
                </a:lnTo>
                <a:lnTo>
                  <a:pt x="1743455" y="6095"/>
                </a:lnTo>
                <a:close/>
              </a:path>
              <a:path w="3279647" h="42671">
                <a:moveTo>
                  <a:pt x="1761743" y="6095"/>
                </a:moveTo>
                <a:lnTo>
                  <a:pt x="1758695" y="0"/>
                </a:lnTo>
                <a:lnTo>
                  <a:pt x="1752599" y="6095"/>
                </a:lnTo>
                <a:lnTo>
                  <a:pt x="1758695" y="12191"/>
                </a:lnTo>
                <a:lnTo>
                  <a:pt x="1761743" y="6095"/>
                </a:lnTo>
                <a:close/>
              </a:path>
              <a:path w="3279647" h="42671">
                <a:moveTo>
                  <a:pt x="1780031" y="6095"/>
                </a:moveTo>
                <a:lnTo>
                  <a:pt x="1776983" y="0"/>
                </a:lnTo>
                <a:lnTo>
                  <a:pt x="1770887" y="6095"/>
                </a:lnTo>
                <a:lnTo>
                  <a:pt x="1776983" y="12191"/>
                </a:lnTo>
                <a:lnTo>
                  <a:pt x="1780031" y="6095"/>
                </a:lnTo>
                <a:close/>
              </a:path>
              <a:path w="3279647" h="42671">
                <a:moveTo>
                  <a:pt x="1801367" y="6095"/>
                </a:moveTo>
                <a:lnTo>
                  <a:pt x="1795271" y="0"/>
                </a:lnTo>
                <a:lnTo>
                  <a:pt x="1789175" y="6095"/>
                </a:lnTo>
                <a:lnTo>
                  <a:pt x="1795271" y="12191"/>
                </a:lnTo>
                <a:lnTo>
                  <a:pt x="1801367" y="6095"/>
                </a:lnTo>
                <a:close/>
              </a:path>
              <a:path w="3279647" h="42671">
                <a:moveTo>
                  <a:pt x="1819655" y="6095"/>
                </a:moveTo>
                <a:lnTo>
                  <a:pt x="1813559" y="0"/>
                </a:lnTo>
                <a:lnTo>
                  <a:pt x="1810511" y="6095"/>
                </a:lnTo>
                <a:lnTo>
                  <a:pt x="1813559" y="12191"/>
                </a:lnTo>
                <a:lnTo>
                  <a:pt x="1819655" y="6095"/>
                </a:lnTo>
                <a:close/>
              </a:path>
              <a:path w="3279647" h="42671">
                <a:moveTo>
                  <a:pt x="1837943" y="6095"/>
                </a:moveTo>
                <a:lnTo>
                  <a:pt x="1834895" y="0"/>
                </a:lnTo>
                <a:lnTo>
                  <a:pt x="1828799" y="6095"/>
                </a:lnTo>
                <a:lnTo>
                  <a:pt x="1834895" y="12191"/>
                </a:lnTo>
                <a:lnTo>
                  <a:pt x="1837943" y="6095"/>
                </a:lnTo>
                <a:close/>
              </a:path>
              <a:path w="3279647" h="42671">
                <a:moveTo>
                  <a:pt x="1856231" y="6095"/>
                </a:moveTo>
                <a:lnTo>
                  <a:pt x="1853183" y="0"/>
                </a:lnTo>
                <a:lnTo>
                  <a:pt x="1847087" y="6095"/>
                </a:lnTo>
                <a:lnTo>
                  <a:pt x="1853183" y="12191"/>
                </a:lnTo>
                <a:lnTo>
                  <a:pt x="1856231" y="6095"/>
                </a:lnTo>
                <a:close/>
              </a:path>
              <a:path w="3279647" h="42671">
                <a:moveTo>
                  <a:pt x="1877567" y="6095"/>
                </a:moveTo>
                <a:lnTo>
                  <a:pt x="1871471" y="0"/>
                </a:lnTo>
                <a:lnTo>
                  <a:pt x="1865375" y="6095"/>
                </a:lnTo>
                <a:lnTo>
                  <a:pt x="1871471" y="12191"/>
                </a:lnTo>
                <a:lnTo>
                  <a:pt x="1877567" y="6095"/>
                </a:lnTo>
                <a:close/>
              </a:path>
              <a:path w="3279647" h="42671">
                <a:moveTo>
                  <a:pt x="1895855" y="6095"/>
                </a:moveTo>
                <a:lnTo>
                  <a:pt x="1889759" y="0"/>
                </a:lnTo>
                <a:lnTo>
                  <a:pt x="1886711" y="6095"/>
                </a:lnTo>
                <a:lnTo>
                  <a:pt x="1889759" y="12191"/>
                </a:lnTo>
                <a:lnTo>
                  <a:pt x="1895855" y="6095"/>
                </a:lnTo>
                <a:close/>
              </a:path>
              <a:path w="3279647" h="42671">
                <a:moveTo>
                  <a:pt x="1914143" y="6095"/>
                </a:moveTo>
                <a:lnTo>
                  <a:pt x="1911095" y="0"/>
                </a:lnTo>
                <a:lnTo>
                  <a:pt x="1904999" y="6095"/>
                </a:lnTo>
                <a:lnTo>
                  <a:pt x="1911095" y="12191"/>
                </a:lnTo>
                <a:lnTo>
                  <a:pt x="1914143" y="6095"/>
                </a:lnTo>
                <a:close/>
              </a:path>
              <a:path w="3279647" h="42671">
                <a:moveTo>
                  <a:pt x="1932431" y="6095"/>
                </a:moveTo>
                <a:lnTo>
                  <a:pt x="1929383" y="0"/>
                </a:lnTo>
                <a:lnTo>
                  <a:pt x="1923287" y="6095"/>
                </a:lnTo>
                <a:lnTo>
                  <a:pt x="1929383" y="12191"/>
                </a:lnTo>
                <a:lnTo>
                  <a:pt x="1932431" y="6095"/>
                </a:lnTo>
                <a:close/>
              </a:path>
              <a:path w="3279647" h="42671">
                <a:moveTo>
                  <a:pt x="1953767" y="6095"/>
                </a:moveTo>
                <a:lnTo>
                  <a:pt x="1947671" y="0"/>
                </a:lnTo>
                <a:lnTo>
                  <a:pt x="1941575" y="6095"/>
                </a:lnTo>
                <a:lnTo>
                  <a:pt x="1947671" y="12191"/>
                </a:lnTo>
                <a:lnTo>
                  <a:pt x="1953767" y="6095"/>
                </a:lnTo>
                <a:close/>
              </a:path>
              <a:path w="3279647" h="42671">
                <a:moveTo>
                  <a:pt x="1972055" y="6095"/>
                </a:moveTo>
                <a:lnTo>
                  <a:pt x="1965959" y="0"/>
                </a:lnTo>
                <a:lnTo>
                  <a:pt x="1962911" y="6095"/>
                </a:lnTo>
                <a:lnTo>
                  <a:pt x="1965959" y="12191"/>
                </a:lnTo>
                <a:lnTo>
                  <a:pt x="1972055" y="6095"/>
                </a:lnTo>
                <a:close/>
              </a:path>
              <a:path w="3279647" h="42671">
                <a:moveTo>
                  <a:pt x="1990343" y="6095"/>
                </a:moveTo>
                <a:lnTo>
                  <a:pt x="1987295" y="0"/>
                </a:lnTo>
                <a:lnTo>
                  <a:pt x="1981199" y="6095"/>
                </a:lnTo>
                <a:lnTo>
                  <a:pt x="1987295" y="12191"/>
                </a:lnTo>
                <a:lnTo>
                  <a:pt x="1990343" y="6095"/>
                </a:lnTo>
                <a:close/>
              </a:path>
              <a:path w="3279647" h="42671">
                <a:moveTo>
                  <a:pt x="2008631" y="6095"/>
                </a:moveTo>
                <a:lnTo>
                  <a:pt x="2005583" y="0"/>
                </a:lnTo>
                <a:lnTo>
                  <a:pt x="1999487" y="6095"/>
                </a:lnTo>
                <a:lnTo>
                  <a:pt x="2005583" y="12191"/>
                </a:lnTo>
                <a:lnTo>
                  <a:pt x="2008631" y="6095"/>
                </a:lnTo>
                <a:close/>
              </a:path>
              <a:path w="3279647" h="42671">
                <a:moveTo>
                  <a:pt x="2029967" y="6095"/>
                </a:moveTo>
                <a:lnTo>
                  <a:pt x="2023871" y="0"/>
                </a:lnTo>
                <a:lnTo>
                  <a:pt x="2020823" y="6095"/>
                </a:lnTo>
                <a:lnTo>
                  <a:pt x="2023871" y="12191"/>
                </a:lnTo>
                <a:lnTo>
                  <a:pt x="2029967" y="6095"/>
                </a:lnTo>
                <a:close/>
              </a:path>
              <a:path w="3279647" h="42671">
                <a:moveTo>
                  <a:pt x="2048255" y="6095"/>
                </a:moveTo>
                <a:lnTo>
                  <a:pt x="2042159" y="0"/>
                </a:lnTo>
                <a:lnTo>
                  <a:pt x="2039111" y="6095"/>
                </a:lnTo>
                <a:lnTo>
                  <a:pt x="2042159" y="12191"/>
                </a:lnTo>
                <a:lnTo>
                  <a:pt x="2048255" y="6095"/>
                </a:lnTo>
                <a:close/>
              </a:path>
              <a:path w="3279647" h="42671">
                <a:moveTo>
                  <a:pt x="2066543" y="6095"/>
                </a:moveTo>
                <a:lnTo>
                  <a:pt x="2063495" y="0"/>
                </a:lnTo>
                <a:lnTo>
                  <a:pt x="2057399" y="6095"/>
                </a:lnTo>
                <a:lnTo>
                  <a:pt x="2063495" y="12191"/>
                </a:lnTo>
                <a:lnTo>
                  <a:pt x="2066543" y="6095"/>
                </a:lnTo>
                <a:close/>
              </a:path>
              <a:path w="3279647" h="42671">
                <a:moveTo>
                  <a:pt x="2084831" y="6095"/>
                </a:moveTo>
                <a:lnTo>
                  <a:pt x="2081783" y="0"/>
                </a:lnTo>
                <a:lnTo>
                  <a:pt x="2075687" y="6095"/>
                </a:lnTo>
                <a:lnTo>
                  <a:pt x="2081783" y="12191"/>
                </a:lnTo>
                <a:lnTo>
                  <a:pt x="2084831" y="6095"/>
                </a:lnTo>
                <a:close/>
              </a:path>
              <a:path w="3279647" h="42671">
                <a:moveTo>
                  <a:pt x="2106167" y="6095"/>
                </a:moveTo>
                <a:lnTo>
                  <a:pt x="2100071" y="0"/>
                </a:lnTo>
                <a:lnTo>
                  <a:pt x="2097023" y="6095"/>
                </a:lnTo>
                <a:lnTo>
                  <a:pt x="2100071" y="12191"/>
                </a:lnTo>
                <a:lnTo>
                  <a:pt x="2106167" y="6095"/>
                </a:lnTo>
                <a:close/>
              </a:path>
              <a:path w="3279647" h="42671">
                <a:moveTo>
                  <a:pt x="2124455" y="6095"/>
                </a:moveTo>
                <a:lnTo>
                  <a:pt x="2118359" y="0"/>
                </a:lnTo>
                <a:lnTo>
                  <a:pt x="2115311" y="6095"/>
                </a:lnTo>
                <a:lnTo>
                  <a:pt x="2118359" y="12191"/>
                </a:lnTo>
                <a:lnTo>
                  <a:pt x="2124455" y="6095"/>
                </a:lnTo>
                <a:close/>
              </a:path>
              <a:path w="3279647" h="42671">
                <a:moveTo>
                  <a:pt x="2142743" y="6095"/>
                </a:moveTo>
                <a:lnTo>
                  <a:pt x="2139695" y="0"/>
                </a:lnTo>
                <a:lnTo>
                  <a:pt x="2133599" y="6095"/>
                </a:lnTo>
                <a:lnTo>
                  <a:pt x="2139695" y="12191"/>
                </a:lnTo>
                <a:lnTo>
                  <a:pt x="2142743" y="6095"/>
                </a:lnTo>
                <a:close/>
              </a:path>
              <a:path w="3279647" h="42671">
                <a:moveTo>
                  <a:pt x="2161031" y="6095"/>
                </a:moveTo>
                <a:lnTo>
                  <a:pt x="2157983" y="0"/>
                </a:lnTo>
                <a:lnTo>
                  <a:pt x="2151887" y="6095"/>
                </a:lnTo>
                <a:lnTo>
                  <a:pt x="2157983" y="12191"/>
                </a:lnTo>
                <a:lnTo>
                  <a:pt x="2161031" y="6095"/>
                </a:lnTo>
                <a:close/>
              </a:path>
              <a:path w="3279647" h="42671">
                <a:moveTo>
                  <a:pt x="2182367" y="6095"/>
                </a:moveTo>
                <a:lnTo>
                  <a:pt x="2176271" y="0"/>
                </a:lnTo>
                <a:lnTo>
                  <a:pt x="2173223" y="6095"/>
                </a:lnTo>
                <a:lnTo>
                  <a:pt x="2176271" y="12191"/>
                </a:lnTo>
                <a:lnTo>
                  <a:pt x="2182367" y="6095"/>
                </a:lnTo>
                <a:close/>
              </a:path>
              <a:path w="3279647" h="42671">
                <a:moveTo>
                  <a:pt x="2200655" y="6095"/>
                </a:moveTo>
                <a:lnTo>
                  <a:pt x="2194559" y="0"/>
                </a:lnTo>
                <a:lnTo>
                  <a:pt x="2191511" y="6095"/>
                </a:lnTo>
                <a:lnTo>
                  <a:pt x="2194559" y="12191"/>
                </a:lnTo>
                <a:lnTo>
                  <a:pt x="2200655" y="6095"/>
                </a:lnTo>
                <a:close/>
              </a:path>
              <a:path w="3279647" h="42671">
                <a:moveTo>
                  <a:pt x="2218943" y="6095"/>
                </a:moveTo>
                <a:lnTo>
                  <a:pt x="2215895" y="0"/>
                </a:lnTo>
                <a:lnTo>
                  <a:pt x="2209799" y="6095"/>
                </a:lnTo>
                <a:lnTo>
                  <a:pt x="2215895" y="12191"/>
                </a:lnTo>
                <a:lnTo>
                  <a:pt x="2218943" y="6095"/>
                </a:lnTo>
                <a:close/>
              </a:path>
              <a:path w="3279647" h="42671">
                <a:moveTo>
                  <a:pt x="2237231" y="6095"/>
                </a:moveTo>
                <a:lnTo>
                  <a:pt x="2234183" y="0"/>
                </a:lnTo>
                <a:lnTo>
                  <a:pt x="2228087" y="6095"/>
                </a:lnTo>
                <a:lnTo>
                  <a:pt x="2234183" y="12191"/>
                </a:lnTo>
                <a:lnTo>
                  <a:pt x="2237231" y="6095"/>
                </a:lnTo>
                <a:close/>
              </a:path>
              <a:path w="3279647" h="42671">
                <a:moveTo>
                  <a:pt x="2258567" y="6095"/>
                </a:moveTo>
                <a:lnTo>
                  <a:pt x="2252471" y="0"/>
                </a:lnTo>
                <a:lnTo>
                  <a:pt x="2249423" y="6095"/>
                </a:lnTo>
                <a:lnTo>
                  <a:pt x="2252471" y="12191"/>
                </a:lnTo>
                <a:lnTo>
                  <a:pt x="2258567" y="6095"/>
                </a:lnTo>
                <a:close/>
              </a:path>
              <a:path w="3279647" h="42671">
                <a:moveTo>
                  <a:pt x="2276855" y="6095"/>
                </a:moveTo>
                <a:lnTo>
                  <a:pt x="2270759" y="0"/>
                </a:lnTo>
                <a:lnTo>
                  <a:pt x="2267711" y="6095"/>
                </a:lnTo>
                <a:lnTo>
                  <a:pt x="2270759" y="12191"/>
                </a:lnTo>
                <a:lnTo>
                  <a:pt x="2276855" y="6095"/>
                </a:lnTo>
                <a:close/>
              </a:path>
              <a:path w="3279647" h="42671">
                <a:moveTo>
                  <a:pt x="2295143" y="6095"/>
                </a:moveTo>
                <a:lnTo>
                  <a:pt x="2292095" y="0"/>
                </a:lnTo>
                <a:lnTo>
                  <a:pt x="2285999" y="6095"/>
                </a:lnTo>
                <a:lnTo>
                  <a:pt x="2292095" y="12191"/>
                </a:lnTo>
                <a:lnTo>
                  <a:pt x="2295143" y="6095"/>
                </a:lnTo>
                <a:close/>
              </a:path>
              <a:path w="3279647" h="42671">
                <a:moveTo>
                  <a:pt x="2313431" y="6095"/>
                </a:moveTo>
                <a:lnTo>
                  <a:pt x="2310383" y="0"/>
                </a:lnTo>
                <a:lnTo>
                  <a:pt x="2304287" y="6095"/>
                </a:lnTo>
                <a:lnTo>
                  <a:pt x="2310383" y="12191"/>
                </a:lnTo>
                <a:lnTo>
                  <a:pt x="2313431" y="6095"/>
                </a:lnTo>
                <a:close/>
              </a:path>
              <a:path w="3279647" h="42671">
                <a:moveTo>
                  <a:pt x="2334767" y="6095"/>
                </a:moveTo>
                <a:lnTo>
                  <a:pt x="2328671" y="0"/>
                </a:lnTo>
                <a:lnTo>
                  <a:pt x="2325623" y="6095"/>
                </a:lnTo>
                <a:lnTo>
                  <a:pt x="2328671" y="12191"/>
                </a:lnTo>
                <a:lnTo>
                  <a:pt x="2334767" y="6095"/>
                </a:lnTo>
                <a:close/>
              </a:path>
              <a:path w="3279647" h="42671">
                <a:moveTo>
                  <a:pt x="2353055" y="6095"/>
                </a:moveTo>
                <a:lnTo>
                  <a:pt x="2346959" y="0"/>
                </a:lnTo>
                <a:lnTo>
                  <a:pt x="2343911" y="6095"/>
                </a:lnTo>
                <a:lnTo>
                  <a:pt x="2346959" y="12191"/>
                </a:lnTo>
                <a:lnTo>
                  <a:pt x="2353055" y="6095"/>
                </a:lnTo>
                <a:close/>
              </a:path>
              <a:path w="3279647" h="42671">
                <a:moveTo>
                  <a:pt x="2371343" y="6095"/>
                </a:moveTo>
                <a:lnTo>
                  <a:pt x="2368295" y="0"/>
                </a:lnTo>
                <a:lnTo>
                  <a:pt x="2362199" y="6095"/>
                </a:lnTo>
                <a:lnTo>
                  <a:pt x="2368295" y="12191"/>
                </a:lnTo>
                <a:lnTo>
                  <a:pt x="2371343" y="6095"/>
                </a:lnTo>
                <a:close/>
              </a:path>
              <a:path w="3279647" h="42671">
                <a:moveTo>
                  <a:pt x="2389631" y="6095"/>
                </a:moveTo>
                <a:lnTo>
                  <a:pt x="2386583" y="0"/>
                </a:lnTo>
                <a:lnTo>
                  <a:pt x="2380487" y="6095"/>
                </a:lnTo>
                <a:lnTo>
                  <a:pt x="2386583" y="12191"/>
                </a:lnTo>
                <a:lnTo>
                  <a:pt x="2389631" y="6095"/>
                </a:lnTo>
                <a:close/>
              </a:path>
              <a:path w="3279647" h="42671">
                <a:moveTo>
                  <a:pt x="2410967" y="6095"/>
                </a:moveTo>
                <a:lnTo>
                  <a:pt x="2404871" y="0"/>
                </a:lnTo>
                <a:lnTo>
                  <a:pt x="2401823" y="6095"/>
                </a:lnTo>
                <a:lnTo>
                  <a:pt x="2404871" y="12191"/>
                </a:lnTo>
                <a:lnTo>
                  <a:pt x="2410967" y="6095"/>
                </a:lnTo>
                <a:close/>
              </a:path>
              <a:path w="3279647" h="42671">
                <a:moveTo>
                  <a:pt x="2429255" y="6095"/>
                </a:moveTo>
                <a:lnTo>
                  <a:pt x="2423159" y="0"/>
                </a:lnTo>
                <a:lnTo>
                  <a:pt x="2420111" y="6095"/>
                </a:lnTo>
                <a:lnTo>
                  <a:pt x="2423159" y="12191"/>
                </a:lnTo>
                <a:lnTo>
                  <a:pt x="2429255" y="6095"/>
                </a:lnTo>
                <a:close/>
              </a:path>
              <a:path w="3279647" h="42671">
                <a:moveTo>
                  <a:pt x="2447543" y="6095"/>
                </a:moveTo>
                <a:lnTo>
                  <a:pt x="2444495" y="0"/>
                </a:lnTo>
                <a:lnTo>
                  <a:pt x="2438399" y="6095"/>
                </a:lnTo>
                <a:lnTo>
                  <a:pt x="2444495" y="12191"/>
                </a:lnTo>
                <a:lnTo>
                  <a:pt x="2447543" y="6095"/>
                </a:lnTo>
                <a:close/>
              </a:path>
              <a:path w="3279647" h="42671">
                <a:moveTo>
                  <a:pt x="2465831" y="6095"/>
                </a:moveTo>
                <a:lnTo>
                  <a:pt x="2462783" y="0"/>
                </a:lnTo>
                <a:lnTo>
                  <a:pt x="2456687" y="6095"/>
                </a:lnTo>
                <a:lnTo>
                  <a:pt x="2462783" y="12191"/>
                </a:lnTo>
                <a:lnTo>
                  <a:pt x="2465831" y="6095"/>
                </a:lnTo>
                <a:close/>
              </a:path>
              <a:path w="3279647" h="42671">
                <a:moveTo>
                  <a:pt x="2487167" y="6095"/>
                </a:moveTo>
                <a:lnTo>
                  <a:pt x="2481071" y="0"/>
                </a:lnTo>
                <a:lnTo>
                  <a:pt x="2478023" y="6095"/>
                </a:lnTo>
                <a:lnTo>
                  <a:pt x="2481071" y="12191"/>
                </a:lnTo>
                <a:lnTo>
                  <a:pt x="2487167" y="6095"/>
                </a:lnTo>
                <a:close/>
              </a:path>
              <a:path w="3279647" h="42671">
                <a:moveTo>
                  <a:pt x="2505455" y="6095"/>
                </a:moveTo>
                <a:lnTo>
                  <a:pt x="2499359" y="0"/>
                </a:lnTo>
                <a:lnTo>
                  <a:pt x="2496311" y="6095"/>
                </a:lnTo>
                <a:lnTo>
                  <a:pt x="2499359" y="12191"/>
                </a:lnTo>
                <a:lnTo>
                  <a:pt x="2505455" y="6095"/>
                </a:lnTo>
                <a:close/>
              </a:path>
              <a:path w="3279647" h="42671">
                <a:moveTo>
                  <a:pt x="2523743" y="6095"/>
                </a:moveTo>
                <a:lnTo>
                  <a:pt x="2520695" y="0"/>
                </a:lnTo>
                <a:lnTo>
                  <a:pt x="2514599" y="6095"/>
                </a:lnTo>
                <a:lnTo>
                  <a:pt x="2520695" y="12191"/>
                </a:lnTo>
                <a:lnTo>
                  <a:pt x="2523743" y="6095"/>
                </a:lnTo>
                <a:close/>
              </a:path>
              <a:path w="3279647" h="42671">
                <a:moveTo>
                  <a:pt x="2542031" y="6095"/>
                </a:moveTo>
                <a:lnTo>
                  <a:pt x="2538983" y="0"/>
                </a:lnTo>
                <a:lnTo>
                  <a:pt x="2532887" y="6095"/>
                </a:lnTo>
                <a:lnTo>
                  <a:pt x="2538983" y="12191"/>
                </a:lnTo>
                <a:lnTo>
                  <a:pt x="2542031" y="6095"/>
                </a:lnTo>
                <a:close/>
              </a:path>
              <a:path w="3279647" h="42671">
                <a:moveTo>
                  <a:pt x="2563367" y="6095"/>
                </a:moveTo>
                <a:lnTo>
                  <a:pt x="2557271" y="0"/>
                </a:lnTo>
                <a:lnTo>
                  <a:pt x="2554223" y="6095"/>
                </a:lnTo>
                <a:lnTo>
                  <a:pt x="2557271" y="12191"/>
                </a:lnTo>
                <a:lnTo>
                  <a:pt x="2563367" y="6095"/>
                </a:lnTo>
                <a:close/>
              </a:path>
              <a:path w="3279647" h="42671">
                <a:moveTo>
                  <a:pt x="2581655" y="6095"/>
                </a:moveTo>
                <a:lnTo>
                  <a:pt x="2575559" y="0"/>
                </a:lnTo>
                <a:lnTo>
                  <a:pt x="2572511" y="6095"/>
                </a:lnTo>
                <a:lnTo>
                  <a:pt x="2575559" y="12191"/>
                </a:lnTo>
                <a:lnTo>
                  <a:pt x="2581655" y="6095"/>
                </a:lnTo>
                <a:close/>
              </a:path>
              <a:path w="3279647" h="42671">
                <a:moveTo>
                  <a:pt x="2599943" y="6095"/>
                </a:moveTo>
                <a:lnTo>
                  <a:pt x="2596895" y="0"/>
                </a:lnTo>
                <a:lnTo>
                  <a:pt x="2590799" y="6095"/>
                </a:lnTo>
                <a:lnTo>
                  <a:pt x="2596895" y="12191"/>
                </a:lnTo>
                <a:lnTo>
                  <a:pt x="2599943" y="6095"/>
                </a:lnTo>
                <a:close/>
              </a:path>
              <a:path w="3279647" h="42671">
                <a:moveTo>
                  <a:pt x="2618231" y="6095"/>
                </a:moveTo>
                <a:lnTo>
                  <a:pt x="2615183" y="0"/>
                </a:lnTo>
                <a:lnTo>
                  <a:pt x="2609087" y="6095"/>
                </a:lnTo>
                <a:lnTo>
                  <a:pt x="2615183" y="12191"/>
                </a:lnTo>
                <a:lnTo>
                  <a:pt x="2618231" y="6095"/>
                </a:lnTo>
                <a:close/>
              </a:path>
              <a:path w="3279647" h="42671">
                <a:moveTo>
                  <a:pt x="2639567" y="6095"/>
                </a:moveTo>
                <a:lnTo>
                  <a:pt x="2633471" y="0"/>
                </a:lnTo>
                <a:lnTo>
                  <a:pt x="2630423" y="6095"/>
                </a:lnTo>
                <a:lnTo>
                  <a:pt x="2633471" y="12191"/>
                </a:lnTo>
                <a:lnTo>
                  <a:pt x="2639567" y="6095"/>
                </a:lnTo>
                <a:close/>
              </a:path>
              <a:path w="3279647" h="42671">
                <a:moveTo>
                  <a:pt x="2657855" y="6095"/>
                </a:moveTo>
                <a:lnTo>
                  <a:pt x="2651759" y="0"/>
                </a:lnTo>
                <a:lnTo>
                  <a:pt x="2648711" y="6095"/>
                </a:lnTo>
                <a:lnTo>
                  <a:pt x="2651759" y="12191"/>
                </a:lnTo>
                <a:lnTo>
                  <a:pt x="2657855" y="6095"/>
                </a:lnTo>
                <a:close/>
              </a:path>
              <a:path w="3279647" h="42671">
                <a:moveTo>
                  <a:pt x="2676143" y="6095"/>
                </a:moveTo>
                <a:lnTo>
                  <a:pt x="2673095" y="0"/>
                </a:lnTo>
                <a:lnTo>
                  <a:pt x="2666999" y="6095"/>
                </a:lnTo>
                <a:lnTo>
                  <a:pt x="2673095" y="12191"/>
                </a:lnTo>
                <a:lnTo>
                  <a:pt x="2676143" y="6095"/>
                </a:lnTo>
                <a:close/>
              </a:path>
              <a:path w="3279647" h="42671">
                <a:moveTo>
                  <a:pt x="2694431" y="6095"/>
                </a:moveTo>
                <a:lnTo>
                  <a:pt x="2691383" y="0"/>
                </a:lnTo>
                <a:lnTo>
                  <a:pt x="2685287" y="6095"/>
                </a:lnTo>
                <a:lnTo>
                  <a:pt x="2691383" y="12191"/>
                </a:lnTo>
                <a:lnTo>
                  <a:pt x="2694431" y="6095"/>
                </a:lnTo>
                <a:close/>
              </a:path>
              <a:path w="3279647" h="42671">
                <a:moveTo>
                  <a:pt x="2715767" y="6095"/>
                </a:moveTo>
                <a:lnTo>
                  <a:pt x="2709671" y="0"/>
                </a:lnTo>
                <a:lnTo>
                  <a:pt x="2706623" y="6095"/>
                </a:lnTo>
                <a:lnTo>
                  <a:pt x="2709671" y="12191"/>
                </a:lnTo>
                <a:lnTo>
                  <a:pt x="2715767" y="6095"/>
                </a:lnTo>
                <a:close/>
              </a:path>
              <a:path w="3279647" h="42671">
                <a:moveTo>
                  <a:pt x="2734055" y="6095"/>
                </a:moveTo>
                <a:lnTo>
                  <a:pt x="2727959" y="0"/>
                </a:lnTo>
                <a:lnTo>
                  <a:pt x="2724911" y="6095"/>
                </a:lnTo>
                <a:lnTo>
                  <a:pt x="2727959" y="12191"/>
                </a:lnTo>
                <a:lnTo>
                  <a:pt x="2734055" y="6095"/>
                </a:lnTo>
                <a:close/>
              </a:path>
              <a:path w="3279647" h="42671">
                <a:moveTo>
                  <a:pt x="2752343" y="6095"/>
                </a:moveTo>
                <a:lnTo>
                  <a:pt x="2749295" y="0"/>
                </a:lnTo>
                <a:lnTo>
                  <a:pt x="2743199" y="6095"/>
                </a:lnTo>
                <a:lnTo>
                  <a:pt x="2749295" y="12191"/>
                </a:lnTo>
                <a:lnTo>
                  <a:pt x="2752343" y="6095"/>
                </a:lnTo>
                <a:close/>
              </a:path>
              <a:path w="3279647" h="42671">
                <a:moveTo>
                  <a:pt x="2773679" y="6095"/>
                </a:moveTo>
                <a:lnTo>
                  <a:pt x="2767583" y="0"/>
                </a:lnTo>
                <a:lnTo>
                  <a:pt x="2761487" y="6095"/>
                </a:lnTo>
                <a:lnTo>
                  <a:pt x="2767583" y="12191"/>
                </a:lnTo>
                <a:lnTo>
                  <a:pt x="2773679" y="6095"/>
                </a:lnTo>
                <a:close/>
              </a:path>
              <a:path w="3279647" h="42671">
                <a:moveTo>
                  <a:pt x="2791967" y="6095"/>
                </a:moveTo>
                <a:lnTo>
                  <a:pt x="2785871" y="0"/>
                </a:lnTo>
                <a:lnTo>
                  <a:pt x="2782823" y="6095"/>
                </a:lnTo>
                <a:lnTo>
                  <a:pt x="2785871" y="12191"/>
                </a:lnTo>
                <a:lnTo>
                  <a:pt x="2791967" y="6095"/>
                </a:lnTo>
                <a:close/>
              </a:path>
              <a:path w="3279647" h="42671">
                <a:moveTo>
                  <a:pt x="2810255" y="6095"/>
                </a:moveTo>
                <a:lnTo>
                  <a:pt x="2804159" y="0"/>
                </a:lnTo>
                <a:lnTo>
                  <a:pt x="2801111" y="6095"/>
                </a:lnTo>
                <a:lnTo>
                  <a:pt x="2804159" y="12191"/>
                </a:lnTo>
                <a:lnTo>
                  <a:pt x="2810255" y="6095"/>
                </a:lnTo>
                <a:close/>
              </a:path>
              <a:path w="3279647" h="42671">
                <a:moveTo>
                  <a:pt x="2828543" y="6095"/>
                </a:moveTo>
                <a:lnTo>
                  <a:pt x="2825495" y="0"/>
                </a:lnTo>
                <a:lnTo>
                  <a:pt x="2819399" y="6095"/>
                </a:lnTo>
                <a:lnTo>
                  <a:pt x="2825495" y="12191"/>
                </a:lnTo>
                <a:lnTo>
                  <a:pt x="2828543" y="6095"/>
                </a:lnTo>
                <a:close/>
              </a:path>
              <a:path w="3279647" h="42671">
                <a:moveTo>
                  <a:pt x="2849879" y="6095"/>
                </a:moveTo>
                <a:lnTo>
                  <a:pt x="2843783" y="0"/>
                </a:lnTo>
                <a:lnTo>
                  <a:pt x="2837687" y="6095"/>
                </a:lnTo>
                <a:lnTo>
                  <a:pt x="2843783" y="12191"/>
                </a:lnTo>
                <a:lnTo>
                  <a:pt x="2849879" y="6095"/>
                </a:lnTo>
                <a:close/>
              </a:path>
              <a:path w="3279647" h="42671">
                <a:moveTo>
                  <a:pt x="2868167" y="6095"/>
                </a:moveTo>
                <a:lnTo>
                  <a:pt x="2862071" y="0"/>
                </a:lnTo>
                <a:lnTo>
                  <a:pt x="2859023" y="6095"/>
                </a:lnTo>
                <a:lnTo>
                  <a:pt x="2862071" y="12191"/>
                </a:lnTo>
                <a:lnTo>
                  <a:pt x="2868167" y="6095"/>
                </a:lnTo>
                <a:close/>
              </a:path>
              <a:path w="3279647" h="42671">
                <a:moveTo>
                  <a:pt x="2886455" y="6095"/>
                </a:moveTo>
                <a:lnTo>
                  <a:pt x="2880359" y="0"/>
                </a:lnTo>
                <a:lnTo>
                  <a:pt x="2877311" y="6095"/>
                </a:lnTo>
                <a:lnTo>
                  <a:pt x="2880359" y="12191"/>
                </a:lnTo>
                <a:lnTo>
                  <a:pt x="2886455" y="6095"/>
                </a:lnTo>
                <a:close/>
              </a:path>
              <a:path w="3279647" h="42671">
                <a:moveTo>
                  <a:pt x="2904743" y="6095"/>
                </a:moveTo>
                <a:lnTo>
                  <a:pt x="2901695" y="0"/>
                </a:lnTo>
                <a:lnTo>
                  <a:pt x="2895599" y="6095"/>
                </a:lnTo>
                <a:lnTo>
                  <a:pt x="2901695" y="12191"/>
                </a:lnTo>
                <a:lnTo>
                  <a:pt x="2904743" y="6095"/>
                </a:lnTo>
                <a:close/>
              </a:path>
              <a:path w="3279647" h="42671">
                <a:moveTo>
                  <a:pt x="2926079" y="6095"/>
                </a:moveTo>
                <a:lnTo>
                  <a:pt x="2919983" y="0"/>
                </a:lnTo>
                <a:lnTo>
                  <a:pt x="2913887" y="6095"/>
                </a:lnTo>
                <a:lnTo>
                  <a:pt x="2919983" y="12191"/>
                </a:lnTo>
                <a:lnTo>
                  <a:pt x="2926079" y="6095"/>
                </a:lnTo>
                <a:close/>
              </a:path>
              <a:path w="3279647" h="42671">
                <a:moveTo>
                  <a:pt x="2944367" y="6095"/>
                </a:moveTo>
                <a:lnTo>
                  <a:pt x="2938271" y="0"/>
                </a:lnTo>
                <a:lnTo>
                  <a:pt x="2935223" y="6095"/>
                </a:lnTo>
                <a:lnTo>
                  <a:pt x="2938271" y="12191"/>
                </a:lnTo>
                <a:lnTo>
                  <a:pt x="2944367" y="6095"/>
                </a:lnTo>
                <a:close/>
              </a:path>
              <a:path w="3279647" h="42671">
                <a:moveTo>
                  <a:pt x="2962655" y="6095"/>
                </a:moveTo>
                <a:lnTo>
                  <a:pt x="2956559" y="0"/>
                </a:lnTo>
                <a:lnTo>
                  <a:pt x="2953511" y="6095"/>
                </a:lnTo>
                <a:lnTo>
                  <a:pt x="2956559" y="12191"/>
                </a:lnTo>
                <a:lnTo>
                  <a:pt x="2962655" y="6095"/>
                </a:lnTo>
                <a:close/>
              </a:path>
              <a:path w="3279647" h="42671">
                <a:moveTo>
                  <a:pt x="2980943" y="6095"/>
                </a:moveTo>
                <a:lnTo>
                  <a:pt x="2977895" y="0"/>
                </a:lnTo>
                <a:lnTo>
                  <a:pt x="2971799" y="6095"/>
                </a:lnTo>
                <a:lnTo>
                  <a:pt x="2977895" y="12191"/>
                </a:lnTo>
                <a:lnTo>
                  <a:pt x="2980943" y="6095"/>
                </a:lnTo>
                <a:close/>
              </a:path>
              <a:path w="3279647" h="42671">
                <a:moveTo>
                  <a:pt x="3002279" y="6095"/>
                </a:moveTo>
                <a:lnTo>
                  <a:pt x="2996183" y="0"/>
                </a:lnTo>
                <a:lnTo>
                  <a:pt x="2990087" y="6095"/>
                </a:lnTo>
                <a:lnTo>
                  <a:pt x="2996183" y="12191"/>
                </a:lnTo>
                <a:lnTo>
                  <a:pt x="3002279" y="6095"/>
                </a:lnTo>
                <a:close/>
              </a:path>
              <a:path w="3279647" h="42671">
                <a:moveTo>
                  <a:pt x="3020567" y="6095"/>
                </a:moveTo>
                <a:lnTo>
                  <a:pt x="3014471" y="0"/>
                </a:lnTo>
                <a:lnTo>
                  <a:pt x="3011423" y="6095"/>
                </a:lnTo>
                <a:lnTo>
                  <a:pt x="3014471" y="12191"/>
                </a:lnTo>
                <a:lnTo>
                  <a:pt x="3020567" y="6095"/>
                </a:lnTo>
                <a:close/>
              </a:path>
              <a:path w="3279647" h="42671">
                <a:moveTo>
                  <a:pt x="3038855" y="6095"/>
                </a:moveTo>
                <a:lnTo>
                  <a:pt x="3032759" y="0"/>
                </a:lnTo>
                <a:lnTo>
                  <a:pt x="3029711" y="6095"/>
                </a:lnTo>
                <a:lnTo>
                  <a:pt x="3032759" y="12191"/>
                </a:lnTo>
                <a:lnTo>
                  <a:pt x="3038855" y="6095"/>
                </a:lnTo>
                <a:close/>
              </a:path>
              <a:path w="3279647" h="42671">
                <a:moveTo>
                  <a:pt x="3057143" y="6095"/>
                </a:moveTo>
                <a:lnTo>
                  <a:pt x="3054095" y="0"/>
                </a:lnTo>
                <a:lnTo>
                  <a:pt x="3047999" y="6095"/>
                </a:lnTo>
                <a:lnTo>
                  <a:pt x="3054095" y="12191"/>
                </a:lnTo>
                <a:lnTo>
                  <a:pt x="3057143" y="6095"/>
                </a:lnTo>
                <a:close/>
              </a:path>
              <a:path w="3279647" h="42671">
                <a:moveTo>
                  <a:pt x="3078479" y="6095"/>
                </a:moveTo>
                <a:lnTo>
                  <a:pt x="3072383" y="0"/>
                </a:lnTo>
                <a:lnTo>
                  <a:pt x="3066287" y="6095"/>
                </a:lnTo>
                <a:lnTo>
                  <a:pt x="3072383" y="12191"/>
                </a:lnTo>
                <a:lnTo>
                  <a:pt x="3078479" y="6095"/>
                </a:lnTo>
                <a:close/>
              </a:path>
              <a:path w="3279647" h="42671">
                <a:moveTo>
                  <a:pt x="3096767" y="6095"/>
                </a:moveTo>
                <a:lnTo>
                  <a:pt x="3090671" y="0"/>
                </a:lnTo>
                <a:lnTo>
                  <a:pt x="3087623" y="6095"/>
                </a:lnTo>
                <a:lnTo>
                  <a:pt x="3090671" y="12191"/>
                </a:lnTo>
                <a:lnTo>
                  <a:pt x="3096767" y="6095"/>
                </a:lnTo>
                <a:close/>
              </a:path>
              <a:path w="3279647" h="42671">
                <a:moveTo>
                  <a:pt x="3115055" y="6095"/>
                </a:moveTo>
                <a:lnTo>
                  <a:pt x="3112007" y="0"/>
                </a:lnTo>
                <a:lnTo>
                  <a:pt x="3105911" y="6095"/>
                </a:lnTo>
                <a:lnTo>
                  <a:pt x="3112007" y="12191"/>
                </a:lnTo>
                <a:lnTo>
                  <a:pt x="3115055" y="6095"/>
                </a:lnTo>
                <a:close/>
              </a:path>
              <a:path w="3279647" h="42671">
                <a:moveTo>
                  <a:pt x="3133343" y="6095"/>
                </a:moveTo>
                <a:lnTo>
                  <a:pt x="3130295" y="0"/>
                </a:lnTo>
                <a:lnTo>
                  <a:pt x="3124199" y="6095"/>
                </a:lnTo>
                <a:lnTo>
                  <a:pt x="3130295" y="12191"/>
                </a:lnTo>
                <a:lnTo>
                  <a:pt x="3133343" y="6095"/>
                </a:lnTo>
                <a:close/>
              </a:path>
              <a:path w="3279647" h="42671">
                <a:moveTo>
                  <a:pt x="3154679" y="6095"/>
                </a:moveTo>
                <a:lnTo>
                  <a:pt x="3148583" y="0"/>
                </a:lnTo>
                <a:lnTo>
                  <a:pt x="3142487" y="6095"/>
                </a:lnTo>
                <a:lnTo>
                  <a:pt x="3148583" y="12191"/>
                </a:lnTo>
                <a:lnTo>
                  <a:pt x="3154679" y="6095"/>
                </a:lnTo>
                <a:close/>
              </a:path>
              <a:path w="3279647" h="42671">
                <a:moveTo>
                  <a:pt x="3172967" y="6095"/>
                </a:moveTo>
                <a:lnTo>
                  <a:pt x="3166871" y="0"/>
                </a:lnTo>
                <a:lnTo>
                  <a:pt x="3163823" y="6095"/>
                </a:lnTo>
                <a:lnTo>
                  <a:pt x="3166871" y="12191"/>
                </a:lnTo>
                <a:lnTo>
                  <a:pt x="3172967" y="6095"/>
                </a:lnTo>
                <a:close/>
              </a:path>
              <a:path w="3279647" h="42671">
                <a:moveTo>
                  <a:pt x="3191255" y="6095"/>
                </a:moveTo>
                <a:lnTo>
                  <a:pt x="3188207" y="0"/>
                </a:lnTo>
                <a:lnTo>
                  <a:pt x="3182111" y="6095"/>
                </a:lnTo>
                <a:lnTo>
                  <a:pt x="3188207" y="12191"/>
                </a:lnTo>
                <a:lnTo>
                  <a:pt x="3191255" y="6095"/>
                </a:lnTo>
                <a:close/>
              </a:path>
              <a:path w="3279647" h="42671">
                <a:moveTo>
                  <a:pt x="3209543" y="6095"/>
                </a:moveTo>
                <a:lnTo>
                  <a:pt x="3206495" y="0"/>
                </a:lnTo>
                <a:lnTo>
                  <a:pt x="3200399" y="6095"/>
                </a:lnTo>
                <a:lnTo>
                  <a:pt x="3206495" y="12191"/>
                </a:lnTo>
                <a:lnTo>
                  <a:pt x="3209543" y="6095"/>
                </a:lnTo>
                <a:close/>
              </a:path>
              <a:path w="3279647" h="42671">
                <a:moveTo>
                  <a:pt x="3279647" y="6095"/>
                </a:moveTo>
                <a:lnTo>
                  <a:pt x="3203447" y="-33527"/>
                </a:lnTo>
                <a:lnTo>
                  <a:pt x="3203447" y="3047"/>
                </a:lnTo>
                <a:lnTo>
                  <a:pt x="3206495" y="0"/>
                </a:lnTo>
                <a:lnTo>
                  <a:pt x="3209543" y="6095"/>
                </a:lnTo>
                <a:lnTo>
                  <a:pt x="3209543" y="39745"/>
                </a:lnTo>
                <a:lnTo>
                  <a:pt x="3279647" y="6095"/>
                </a:lnTo>
                <a:close/>
              </a:path>
              <a:path w="3279647" h="42671">
                <a:moveTo>
                  <a:pt x="3209543" y="39745"/>
                </a:moveTo>
                <a:lnTo>
                  <a:pt x="3209543" y="6095"/>
                </a:lnTo>
                <a:lnTo>
                  <a:pt x="3206495" y="12191"/>
                </a:lnTo>
                <a:lnTo>
                  <a:pt x="3203447" y="9143"/>
                </a:lnTo>
                <a:lnTo>
                  <a:pt x="3203447" y="42671"/>
                </a:lnTo>
                <a:lnTo>
                  <a:pt x="3209543" y="397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432681" y="2484119"/>
            <a:ext cx="3200399" cy="1447799"/>
          </a:xfrm>
          <a:custGeom>
            <a:avLst/>
            <a:gdLst/>
            <a:ahLst/>
            <a:cxnLst/>
            <a:rect l="l" t="t" r="r" b="b"/>
            <a:pathLst>
              <a:path w="3200399" h="1447799">
                <a:moveTo>
                  <a:pt x="0" y="0"/>
                </a:moveTo>
                <a:lnTo>
                  <a:pt x="0" y="1447799"/>
                </a:lnTo>
                <a:lnTo>
                  <a:pt x="3200399" y="1447799"/>
                </a:lnTo>
                <a:lnTo>
                  <a:pt x="32003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03105" y="1344169"/>
            <a:ext cx="877569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obl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m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9577" y="3060194"/>
            <a:ext cx="134747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73069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CRT: Adım 1 - Dönüşüm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8046720" cy="29184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CRT alanı içine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dönüşüm p ve q bilgi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gerektirir </a:t>
            </a:r>
            <a:endParaRPr lang="tr-TR" sz="2000" spc="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15" dirty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sadece özel anahtarın sahibi tarafından bilinir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böylece CRT şifreleme hızlandırmak için uygulanabilir olamaz.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Bu dönüşüm CRT alanında x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temsil eden (</a:t>
            </a:r>
            <a:r>
              <a:rPr lang="tr-TR" sz="2000" spc="15" dirty="0" err="1" smtClean="0">
                <a:solidFill>
                  <a:srgbClr val="232021"/>
                </a:solidFill>
                <a:latin typeface="Arial"/>
                <a:cs typeface="Arial"/>
              </a:rPr>
              <a:t>xp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lang="tr-TR" sz="2000" spc="15" dirty="0" err="1">
                <a:solidFill>
                  <a:srgbClr val="232021"/>
                </a:solidFill>
                <a:latin typeface="Arial"/>
                <a:cs typeface="Arial"/>
              </a:rPr>
              <a:t>xq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değerlerini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hesaplar. Onlar bilgisayar tarafından kolayca bulunabilir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0"/>
              </a:spcBef>
            </a:pPr>
            <a:endParaRPr sz="1000" dirty="0"/>
          </a:p>
          <a:p>
            <a:pPr marL="4445" algn="ctr">
              <a:lnSpc>
                <a:spcPct val="100000"/>
              </a:lnSpc>
              <a:tabLst>
                <a:tab pos="1830705" algn="l"/>
                <a:tab pos="2674620" algn="l"/>
              </a:tabLst>
            </a:pP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p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	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	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q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489881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CRT: Adım 2 - Üs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6543040" cy="16522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Verilen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0" dirty="0" err="1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50" i="1" spc="-15" baseline="-21367" dirty="0" err="1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50" i="1" spc="-15" baseline="-21367" dirty="0" err="1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için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0"/>
              </a:spcBef>
            </a:pPr>
            <a:endParaRPr sz="1000" dirty="0"/>
          </a:p>
          <a:p>
            <a:pPr marL="1567180">
              <a:lnSpc>
                <a:spcPct val="100000"/>
              </a:lnSpc>
              <a:tabLst>
                <a:tab pos="3816350" algn="l"/>
                <a:tab pos="4660265" algn="l"/>
              </a:tabLst>
            </a:pP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p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	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	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q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48"/>
              </a:spcBef>
            </a:pPr>
            <a:endParaRPr sz="600" dirty="0"/>
          </a:p>
          <a:p>
            <a:pPr marL="350520" marR="12700" indent="0">
              <a:lnSpc>
                <a:spcPct val="125000"/>
              </a:lnSpc>
            </a:pP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problem alanı bir üs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alma,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CRT alanında iki üs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almayı gerektirir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85470" y="3217674"/>
            <a:ext cx="4631690" cy="3619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966469" algn="l"/>
                <a:tab pos="2091055" algn="l"/>
                <a:tab pos="2932430" algn="l"/>
                <a:tab pos="3913504" algn="l"/>
              </a:tabLst>
            </a:pP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p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p	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	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	</a:t>
            </a:r>
            <a:r>
              <a:rPr sz="2000" i="1" spc="2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q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q	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10904" y="3230374"/>
            <a:ext cx="208915" cy="233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50" i="1" spc="-15" baseline="-8547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1950" baseline="-8547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3939" y="3230374"/>
            <a:ext cx="208915" cy="23367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3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50" i="1" spc="-15" baseline="-8547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endParaRPr sz="1950" baseline="-8547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5550" y="3627123"/>
            <a:ext cx="8314550" cy="746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-5" dirty="0" err="1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tikte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0" dirty="0" smtClean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lang="tr-TR"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;</a:t>
            </a:r>
            <a:r>
              <a:rPr sz="20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n’nin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yarısı bit uzunluğa sahip olacak şekilde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seçilir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20"/>
              </a:spcBef>
            </a:pPr>
            <a:endParaRPr sz="500" dirty="0"/>
          </a:p>
          <a:p>
            <a:pPr marL="350520">
              <a:lnSpc>
                <a:spcPct val="100000"/>
              </a:lnSpc>
            </a:pP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≈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20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≈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|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/2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296556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CRT: Adım 3 - Ters Dönüşüm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369406"/>
            <a:ext cx="7984490" cy="41478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358775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Ters dönüşüm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fazla hesaplama gerektiren,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iki modüler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ters almayı gerektirir</a:t>
            </a:r>
            <a:endParaRPr sz="1000" dirty="0"/>
          </a:p>
          <a:p>
            <a:pPr marL="66675" algn="ctr">
              <a:lnSpc>
                <a:spcPct val="100000"/>
              </a:lnSpc>
              <a:tabLst>
                <a:tab pos="2054225" algn="l"/>
                <a:tab pos="2898140" algn="l"/>
              </a:tabLst>
            </a:pP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p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q</a:t>
            </a:r>
            <a:r>
              <a:rPr sz="1950" i="1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-1 </a:t>
            </a:r>
            <a:r>
              <a:rPr sz="1950" i="1" spc="-262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	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	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q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50" i="1" spc="-15" baseline="25641" dirty="0" smtClean="0">
                <a:solidFill>
                  <a:srgbClr val="232021"/>
                </a:solidFill>
                <a:latin typeface="Arial"/>
                <a:cs typeface="Arial"/>
              </a:rPr>
              <a:t>-1 </a:t>
            </a:r>
            <a:r>
              <a:rPr sz="1950" i="1" spc="-262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endParaRPr sz="2000" dirty="0">
              <a:latin typeface="Arial"/>
              <a:cs typeface="Arial"/>
            </a:endParaRPr>
          </a:p>
          <a:p>
            <a:pPr marL="350520" marR="12700" indent="-338455">
              <a:lnSpc>
                <a:spcPct val="118100"/>
              </a:lnSpc>
              <a:spcBef>
                <a:spcPts val="325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3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io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ss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ble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50" i="1" spc="-22" baseline="-21367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q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to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ina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es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ul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lem</a:t>
            </a:r>
            <a:r>
              <a:rPr sz="20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4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1100"/>
              </a:lnSpc>
              <a:spcBef>
                <a:spcPts val="4"/>
              </a:spcBef>
              <a:buClr>
                <a:srgbClr val="5C83BE"/>
              </a:buClr>
              <a:buFont typeface="Arial"/>
              <a:buChar char="•"/>
            </a:pPr>
            <a:endParaRPr sz="1100" dirty="0"/>
          </a:p>
          <a:p>
            <a:pPr marL="69850" algn="ctr">
              <a:lnSpc>
                <a:spcPct val="100000"/>
              </a:lnSpc>
            </a:pP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[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*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50" i="1" spc="-7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] *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p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[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*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1950" i="1" spc="-7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] *</a:t>
            </a:r>
            <a:r>
              <a:rPr sz="20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50" i="1" spc="-15" baseline="-21367" dirty="0" smtClean="0">
                <a:solidFill>
                  <a:srgbClr val="232021"/>
                </a:solidFill>
                <a:latin typeface="Arial"/>
                <a:cs typeface="Arial"/>
              </a:rPr>
              <a:t>q </a:t>
            </a:r>
            <a:r>
              <a:rPr sz="1950" i="1" spc="-262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2000" dirty="0">
              <a:latin typeface="Arial"/>
              <a:cs typeface="Arial"/>
            </a:endParaRPr>
          </a:p>
          <a:p>
            <a:pPr marL="350520" marR="73660" indent="-338455">
              <a:lnSpc>
                <a:spcPct val="118100"/>
              </a:lnSpc>
              <a:spcBef>
                <a:spcPts val="30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ipik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olarak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Asal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p ve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q,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iki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üs alma,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seyrek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değiştirildiği için</a:t>
            </a:r>
            <a:endParaRPr lang="tr-TR" sz="600" dirty="0"/>
          </a:p>
          <a:p>
            <a:pPr marL="350520" marR="73660" indent="-338455">
              <a:lnSpc>
                <a:spcPct val="118100"/>
              </a:lnSpc>
              <a:spcBef>
                <a:spcPts val="30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ters maliyet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ihmal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edilebilir</a:t>
            </a:r>
            <a:endParaRPr sz="600" dirty="0" smtClean="0"/>
          </a:p>
          <a:p>
            <a:pPr marL="1247140">
              <a:lnSpc>
                <a:spcPct val="100000"/>
              </a:lnSpc>
              <a:tabLst>
                <a:tab pos="2240280" algn="l"/>
              </a:tabLst>
            </a:pP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[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*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50" i="1" spc="-15" baseline="-21367" dirty="0" err="1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50" i="1" spc="-7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]	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[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*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50" i="1" spc="-15" baseline="-21367" dirty="0" err="1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1950" i="1" spc="-7" baseline="-21367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]</a:t>
            </a:r>
            <a:endParaRPr sz="2000" dirty="0" smtClean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 dirty="0"/>
          </a:p>
          <a:p>
            <a:pPr marL="350520">
              <a:lnSpc>
                <a:spcPct val="100000"/>
              </a:lnSpc>
            </a:pP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önceden hesaplanabilir ve saklanabilir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390061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CRT Karmaşıklığı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9409" y="1076798"/>
            <a:ext cx="8042275" cy="5568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40" dirty="0" smtClean="0">
                <a:solidFill>
                  <a:srgbClr val="232021"/>
                </a:solidFill>
                <a:latin typeface="Arial"/>
                <a:cs typeface="Arial"/>
              </a:rPr>
              <a:t>Dönüşüm </a:t>
            </a: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ve ters dönüşüm </a:t>
            </a:r>
            <a:r>
              <a:rPr lang="tr-TR" sz="2000" spc="40" dirty="0" smtClean="0">
                <a:solidFill>
                  <a:srgbClr val="232021"/>
                </a:solidFill>
                <a:latin typeface="Arial"/>
                <a:cs typeface="Arial"/>
              </a:rPr>
              <a:t>adımları Maliyetleri görmezden gelinebilir çünkü </a:t>
            </a: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makul varsayımlar </a:t>
            </a:r>
            <a:r>
              <a:rPr lang="tr-TR" sz="2000" spc="40" dirty="0" smtClean="0">
                <a:solidFill>
                  <a:srgbClr val="232021"/>
                </a:solidFill>
                <a:latin typeface="Arial"/>
                <a:cs typeface="Arial"/>
              </a:rPr>
              <a:t>altında bunlar </a:t>
            </a: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ihmal edilebilir </a:t>
            </a:r>
            <a:endParaRPr sz="800" dirty="0" smtClean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Farz edelim ki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i="1" spc="-3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tir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lang="tr-TR" sz="2000" spc="-10" dirty="0" err="1" smtClean="0">
                <a:solidFill>
                  <a:srgbClr val="232021"/>
                </a:solidFill>
                <a:latin typeface="Arial"/>
                <a:cs typeface="Arial"/>
              </a:rPr>
              <a:t>nun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ikisi de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t/2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bi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 uzunluktadır.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Karmaşıklığı CRT alanında iki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üs alma ile belirlenir. </a:t>
            </a:r>
            <a:r>
              <a:rPr lang="tr-TR" sz="2000" spc="-10" dirty="0" err="1" smtClean="0">
                <a:solidFill>
                  <a:srgbClr val="232021"/>
                </a:solidFill>
                <a:latin typeface="Arial"/>
                <a:cs typeface="Arial"/>
              </a:rPr>
              <a:t>Operandlar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sadece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2 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bit uzunluktadır. Üs alma için çarpma 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kare-ve-algoritması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kullanılır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8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qua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ng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0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.5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t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20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ul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ion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UL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25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ple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5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*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#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UL</a:t>
            </a:r>
            <a:r>
              <a:rPr sz="20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#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1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lang="tr-TR" sz="2000" i="1" spc="-1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926465" lvl="1">
              <a:lnSpc>
                <a:spcPct val="100000"/>
              </a:lnSpc>
              <a:buClr>
                <a:srgbClr val="5C83BE"/>
              </a:buClr>
              <a:buSzPct val="120000"/>
              <a:tabLst>
                <a:tab pos="1493520" algn="l"/>
              </a:tabLst>
            </a:pPr>
            <a:endParaRPr sz="2000" dirty="0">
              <a:latin typeface="Arial"/>
              <a:cs typeface="Arial"/>
            </a:endParaRPr>
          </a:p>
          <a:p>
            <a:pPr marL="350520" marR="417830" indent="-338455">
              <a:lnSpc>
                <a:spcPct val="121500"/>
              </a:lnSpc>
              <a:spcBef>
                <a:spcPts val="125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Bu, düzenli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üs alma ile aynı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görünüyor, ancak </a:t>
            </a:r>
            <a:r>
              <a:rPr lang="tr-TR" sz="2000" spc="15" dirty="0" err="1">
                <a:solidFill>
                  <a:srgbClr val="232021"/>
                </a:solidFill>
                <a:latin typeface="Arial"/>
                <a:cs typeface="Arial"/>
              </a:rPr>
              <a:t>Operandlar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düzenli üs oranla yarı bit uzunluğunu sahip olduğundan., Her bir işlem (örneğin,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çarpma ve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kare alma) 4 kat daha hızlı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</a:p>
          <a:p>
            <a:pPr marL="350520" marR="417830" indent="-338455">
              <a:lnSpc>
                <a:spcPct val="121500"/>
              </a:lnSpc>
              <a:spcBef>
                <a:spcPts val="125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F27634"/>
                </a:solidFill>
                <a:latin typeface="Arial"/>
                <a:cs typeface="Arial"/>
              </a:rPr>
              <a:t>Bu nedenle CRT basit üs alma 4 kat daha hızlıdır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219538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3776345" cy="2216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-15" dirty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 Şifreleme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40" dirty="0">
                <a:solidFill>
                  <a:srgbClr val="232021"/>
                </a:solidFill>
                <a:latin typeface="Arial"/>
                <a:cs typeface="Arial"/>
              </a:rPr>
              <a:t>Uygulama Yönleri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Büyük Asal Sayı Bulma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Saldırılar ve Önlemler</a:t>
            </a:r>
          </a:p>
        </p:txBody>
      </p:sp>
    </p:spTree>
    <p:extLst>
      <p:ext uri="{BB962C8B-B14F-4D97-AF65-F5344CB8AC3E}">
        <p14:creationId xmlns:p14="http://schemas.microsoft.com/office/powerpoint/2010/main" val="396232446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tabLst>
                <a:tab pos="350520" algn="l"/>
              </a:tabLst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0" dirty="0" smtClean="0">
                <a:solidFill>
                  <a:srgbClr val="232021"/>
                </a:solidFill>
                <a:latin typeface="Arial"/>
                <a:cs typeface="Arial"/>
              </a:rPr>
              <a:t>Büyük Asal Sayı Bulma</a:t>
            </a:r>
            <a:endParaRPr lang="tr-TR" sz="2800" b="1" spc="-10" dirty="0">
              <a:solidFill>
                <a:srgbClr val="23202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7823200" cy="2048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anahtarı üretmek için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lang="tr-TR"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gibi iki büyük asal sayı seçilir  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 marL="350520">
              <a:lnSpc>
                <a:spcPct val="100000"/>
              </a:lnSpc>
            </a:pPr>
            <a:r>
              <a:rPr lang="tr-TR" sz="2000" spc="0" dirty="0" err="1" smtClean="0">
                <a:solidFill>
                  <a:srgbClr val="232021"/>
                </a:solidFill>
                <a:latin typeface="Arial"/>
                <a:cs typeface="Arial"/>
              </a:rPr>
              <a:t>Şöyleki</a:t>
            </a:r>
            <a:r>
              <a:rPr lang="tr-TR" sz="20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*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 q</a:t>
            </a:r>
            <a:r>
              <a:rPr sz="20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yeterince büyüktür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</a:p>
          <a:p>
            <a:pPr marL="350520">
              <a:lnSpc>
                <a:spcPct val="100000"/>
              </a:lnSpc>
            </a:pP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P ve q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değerinin boyutu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tipik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olarak arzu edilen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n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boyutunun yarısı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büyüklüğündedir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Asal sayılar bulmak için, rasgele tamsayılar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oluşturulur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lang="tr-TR" sz="2000" spc="15" dirty="0" err="1">
                <a:solidFill>
                  <a:srgbClr val="232021"/>
                </a:solidFill>
                <a:latin typeface="Arial"/>
                <a:cs typeface="Arial"/>
              </a:rPr>
              <a:t>asallık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için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teste edilir: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13797" y="3855720"/>
            <a:ext cx="1219199" cy="609599"/>
          </a:xfrm>
          <a:custGeom>
            <a:avLst/>
            <a:gdLst/>
            <a:ahLst/>
            <a:cxnLst/>
            <a:rect l="l" t="t" r="r" b="b"/>
            <a:pathLst>
              <a:path w="1219199" h="609599">
                <a:moveTo>
                  <a:pt x="0" y="0"/>
                </a:moveTo>
                <a:lnTo>
                  <a:pt x="0" y="609599"/>
                </a:lnTo>
                <a:lnTo>
                  <a:pt x="1219199" y="609599"/>
                </a:lnTo>
                <a:lnTo>
                  <a:pt x="12191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80794" y="3855720"/>
            <a:ext cx="2743199" cy="609599"/>
          </a:xfrm>
          <a:custGeom>
            <a:avLst/>
            <a:gdLst/>
            <a:ahLst/>
            <a:cxnLst/>
            <a:rect l="l" t="t" r="r" b="b"/>
            <a:pathLst>
              <a:path w="2743199" h="609599">
                <a:moveTo>
                  <a:pt x="0" y="0"/>
                </a:moveTo>
                <a:lnTo>
                  <a:pt x="0" y="609599"/>
                </a:lnTo>
                <a:lnTo>
                  <a:pt x="2743199" y="609599"/>
                </a:lnTo>
                <a:lnTo>
                  <a:pt x="2743199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03101" y="4154423"/>
            <a:ext cx="1301492" cy="42671"/>
          </a:xfrm>
          <a:custGeom>
            <a:avLst/>
            <a:gdLst/>
            <a:ahLst/>
            <a:cxnLst/>
            <a:rect l="l" t="t" r="r" b="b"/>
            <a:pathLst>
              <a:path w="1301492" h="42671">
                <a:moveTo>
                  <a:pt x="1243580" y="6095"/>
                </a:moveTo>
                <a:lnTo>
                  <a:pt x="1237484" y="0"/>
                </a:lnTo>
                <a:lnTo>
                  <a:pt x="6095" y="0"/>
                </a:lnTo>
                <a:lnTo>
                  <a:pt x="0" y="6095"/>
                </a:lnTo>
                <a:lnTo>
                  <a:pt x="6095" y="12191"/>
                </a:lnTo>
                <a:lnTo>
                  <a:pt x="1237484" y="12191"/>
                </a:lnTo>
                <a:lnTo>
                  <a:pt x="1243580" y="6095"/>
                </a:lnTo>
                <a:close/>
              </a:path>
              <a:path w="1301492" h="42671">
                <a:moveTo>
                  <a:pt x="1301492" y="6095"/>
                </a:moveTo>
                <a:lnTo>
                  <a:pt x="1225292" y="-33527"/>
                </a:lnTo>
                <a:lnTo>
                  <a:pt x="1225292" y="0"/>
                </a:lnTo>
                <a:lnTo>
                  <a:pt x="1237484" y="0"/>
                </a:lnTo>
                <a:lnTo>
                  <a:pt x="1243580" y="6095"/>
                </a:lnTo>
                <a:lnTo>
                  <a:pt x="1243580" y="33893"/>
                </a:lnTo>
                <a:lnTo>
                  <a:pt x="1301492" y="6095"/>
                </a:lnTo>
                <a:close/>
              </a:path>
              <a:path w="1301492" h="42671">
                <a:moveTo>
                  <a:pt x="1243580" y="33893"/>
                </a:moveTo>
                <a:lnTo>
                  <a:pt x="1243580" y="6095"/>
                </a:lnTo>
                <a:lnTo>
                  <a:pt x="1237484" y="12191"/>
                </a:lnTo>
                <a:lnTo>
                  <a:pt x="1225292" y="12191"/>
                </a:lnTo>
                <a:lnTo>
                  <a:pt x="1225292" y="42671"/>
                </a:lnTo>
                <a:lnTo>
                  <a:pt x="1243580" y="3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2769" y="4541520"/>
            <a:ext cx="76199" cy="463295"/>
          </a:xfrm>
          <a:custGeom>
            <a:avLst/>
            <a:gdLst/>
            <a:ahLst/>
            <a:cxnLst/>
            <a:rect l="l" t="t" r="r" b="b"/>
            <a:pathLst>
              <a:path w="76199" h="463295">
                <a:moveTo>
                  <a:pt x="76199" y="76199"/>
                </a:moveTo>
                <a:lnTo>
                  <a:pt x="39623" y="0"/>
                </a:lnTo>
                <a:lnTo>
                  <a:pt x="0" y="76199"/>
                </a:lnTo>
                <a:lnTo>
                  <a:pt x="33527" y="76199"/>
                </a:lnTo>
                <a:lnTo>
                  <a:pt x="33527" y="64007"/>
                </a:lnTo>
                <a:lnTo>
                  <a:pt x="39623" y="57911"/>
                </a:lnTo>
                <a:lnTo>
                  <a:pt x="45719" y="64007"/>
                </a:lnTo>
                <a:lnTo>
                  <a:pt x="45719" y="76199"/>
                </a:lnTo>
                <a:lnTo>
                  <a:pt x="76199" y="76199"/>
                </a:lnTo>
                <a:close/>
              </a:path>
              <a:path w="76199" h="463295">
                <a:moveTo>
                  <a:pt x="45719" y="76199"/>
                </a:moveTo>
                <a:lnTo>
                  <a:pt x="45719" y="64007"/>
                </a:lnTo>
                <a:lnTo>
                  <a:pt x="39623" y="57911"/>
                </a:lnTo>
                <a:lnTo>
                  <a:pt x="33527" y="64007"/>
                </a:lnTo>
                <a:lnTo>
                  <a:pt x="33527" y="76199"/>
                </a:lnTo>
                <a:lnTo>
                  <a:pt x="45719" y="76199"/>
                </a:lnTo>
                <a:close/>
              </a:path>
              <a:path w="76199" h="463295">
                <a:moveTo>
                  <a:pt x="45719" y="457199"/>
                </a:moveTo>
                <a:lnTo>
                  <a:pt x="45719" y="76199"/>
                </a:lnTo>
                <a:lnTo>
                  <a:pt x="33527" y="76199"/>
                </a:lnTo>
                <a:lnTo>
                  <a:pt x="33527" y="457199"/>
                </a:lnTo>
                <a:lnTo>
                  <a:pt x="39623" y="463295"/>
                </a:lnTo>
                <a:lnTo>
                  <a:pt x="45719" y="457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94097" y="4154423"/>
            <a:ext cx="615695" cy="42671"/>
          </a:xfrm>
          <a:custGeom>
            <a:avLst/>
            <a:gdLst/>
            <a:ahLst/>
            <a:cxnLst/>
            <a:rect l="l" t="t" r="r" b="b"/>
            <a:pathLst>
              <a:path w="615695" h="42671">
                <a:moveTo>
                  <a:pt x="557783" y="6095"/>
                </a:moveTo>
                <a:lnTo>
                  <a:pt x="551687" y="0"/>
                </a:lnTo>
                <a:lnTo>
                  <a:pt x="6095" y="0"/>
                </a:lnTo>
                <a:lnTo>
                  <a:pt x="0" y="6095"/>
                </a:lnTo>
                <a:lnTo>
                  <a:pt x="6095" y="12191"/>
                </a:lnTo>
                <a:lnTo>
                  <a:pt x="551687" y="12191"/>
                </a:lnTo>
                <a:lnTo>
                  <a:pt x="557783" y="6095"/>
                </a:lnTo>
                <a:close/>
              </a:path>
              <a:path w="615695" h="42671">
                <a:moveTo>
                  <a:pt x="615695" y="6095"/>
                </a:moveTo>
                <a:lnTo>
                  <a:pt x="539495" y="-33527"/>
                </a:lnTo>
                <a:lnTo>
                  <a:pt x="539495" y="0"/>
                </a:lnTo>
                <a:lnTo>
                  <a:pt x="551687" y="0"/>
                </a:lnTo>
                <a:lnTo>
                  <a:pt x="557783" y="6095"/>
                </a:lnTo>
                <a:lnTo>
                  <a:pt x="557783" y="33893"/>
                </a:lnTo>
                <a:lnTo>
                  <a:pt x="615695" y="6095"/>
                </a:lnTo>
                <a:close/>
              </a:path>
              <a:path w="615695" h="42671">
                <a:moveTo>
                  <a:pt x="557783" y="33893"/>
                </a:moveTo>
                <a:lnTo>
                  <a:pt x="557783" y="6095"/>
                </a:lnTo>
                <a:lnTo>
                  <a:pt x="551687" y="12191"/>
                </a:lnTo>
                <a:lnTo>
                  <a:pt x="539495" y="12191"/>
                </a:lnTo>
                <a:lnTo>
                  <a:pt x="539495" y="42671"/>
                </a:lnTo>
                <a:lnTo>
                  <a:pt x="557783" y="33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75550" y="5039364"/>
            <a:ext cx="7613015" cy="11264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938530" algn="ctr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0"/>
              </a:spcBef>
            </a:pPr>
            <a:endParaRPr sz="550" dirty="0"/>
          </a:p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Rasgele sayı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üreteci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(RNG)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tahmin edilebilir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olmamalıdır aksi saldırgan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sayısının çarpanlarını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tahmin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edilebilir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87615" y="3968499"/>
            <a:ext cx="669290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sz="2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N</a:t>
            </a:r>
            <a:r>
              <a:rPr sz="24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G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74073" y="3968499"/>
            <a:ext cx="1756410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P</a:t>
            </a:r>
            <a:r>
              <a:rPr sz="2400" spc="-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r</a:t>
            </a:r>
            <a:r>
              <a:rPr sz="24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im</a:t>
            </a:r>
            <a:r>
              <a:rPr sz="24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24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l</a:t>
            </a:r>
            <a:r>
              <a:rPr sz="2400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2400" spc="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24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y</a:t>
            </a:r>
            <a:r>
              <a:rPr sz="2400" spc="-7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00" spc="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240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</a:t>
            </a:r>
            <a:r>
              <a:rPr sz="240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st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77504" y="3820163"/>
            <a:ext cx="575310" cy="7010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" algn="ct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'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100"/>
              </a:lnSpc>
              <a:spcBef>
                <a:spcPts val="4"/>
              </a:spcBef>
            </a:pPr>
            <a:endParaRPr sz="1100"/>
          </a:p>
          <a:p>
            <a:pPr marL="12700" marR="12700" algn="ctr">
              <a:lnSpc>
                <a:spcPct val="100000"/>
              </a:lnSpc>
            </a:pP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64164" y="3740793"/>
            <a:ext cx="1508125" cy="7486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19710" marR="222885" algn="ctr">
              <a:lnSpc>
                <a:spcPct val="101299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po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47125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Asallık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 Testleri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7889875" cy="48228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0" dirty="0" err="1" smtClean="0">
                <a:solidFill>
                  <a:srgbClr val="232021"/>
                </a:solidFill>
                <a:latin typeface="Arial"/>
                <a:cs typeface="Arial"/>
              </a:rPr>
              <a:t>Asallığı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test etmek için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p 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lang="tr-TR" sz="2000" spc="-10" dirty="0" err="1" smtClean="0">
                <a:solidFill>
                  <a:srgbClr val="232021"/>
                </a:solidFill>
                <a:latin typeface="Arial"/>
                <a:cs typeface="Arial"/>
              </a:rPr>
              <a:t>q’nun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çarpanlara ayrılması 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genellikle mümkün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değildir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Ancak,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burada çarpanlara ayırma ile ilgilenilmiyor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sadece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p ve </a:t>
            </a:r>
            <a:r>
              <a:rPr lang="tr-TR"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q’nun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bileşik olup olmadığını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bilinmek istenir</a:t>
            </a:r>
          </a:p>
          <a:p>
            <a:pPr marL="350520" indent="-338455"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35" dirty="0">
                <a:solidFill>
                  <a:srgbClr val="232021"/>
                </a:solidFill>
                <a:latin typeface="Arial"/>
                <a:cs typeface="Arial"/>
              </a:rPr>
              <a:t>Tipik </a:t>
            </a:r>
            <a:r>
              <a:rPr lang="tr-TR" sz="2000" spc="35" dirty="0" err="1">
                <a:solidFill>
                  <a:srgbClr val="232021"/>
                </a:solidFill>
                <a:latin typeface="Arial"/>
                <a:cs typeface="Arial"/>
              </a:rPr>
              <a:t>asallık</a:t>
            </a:r>
            <a:r>
              <a:rPr lang="tr-TR" sz="2000" spc="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35" dirty="0" smtClean="0">
                <a:solidFill>
                  <a:srgbClr val="232021"/>
                </a:solidFill>
                <a:latin typeface="Arial"/>
                <a:cs typeface="Arial"/>
              </a:rPr>
              <a:t>testler </a:t>
            </a:r>
            <a:r>
              <a:rPr lang="tr-TR" sz="2000" spc="35" dirty="0">
                <a:solidFill>
                  <a:srgbClr val="232021"/>
                </a:solidFill>
                <a:latin typeface="Arial"/>
                <a:cs typeface="Arial"/>
              </a:rPr>
              <a:t>olasılık </a:t>
            </a:r>
            <a:r>
              <a:rPr lang="tr-TR" sz="2000" spc="35" dirty="0" smtClean="0">
                <a:solidFill>
                  <a:srgbClr val="232021"/>
                </a:solidFill>
                <a:latin typeface="Arial"/>
                <a:cs typeface="Arial"/>
              </a:rPr>
              <a:t>vardır </a:t>
            </a:r>
            <a:r>
              <a:rPr lang="tr-TR" sz="2000" spc="35" dirty="0">
                <a:solidFill>
                  <a:srgbClr val="232021"/>
                </a:solidFill>
                <a:latin typeface="Arial"/>
                <a:cs typeface="Arial"/>
              </a:rPr>
              <a:t>yani, onlar% 100 doğru değildir ancak </a:t>
            </a:r>
            <a:r>
              <a:rPr lang="tr-TR" sz="2000" spc="35" dirty="0" smtClean="0">
                <a:solidFill>
                  <a:srgbClr val="232021"/>
                </a:solidFill>
                <a:latin typeface="Arial"/>
                <a:cs typeface="Arial"/>
              </a:rPr>
              <a:t>çok </a:t>
            </a:r>
            <a:r>
              <a:rPr lang="tr-TR" sz="2000" spc="35" dirty="0">
                <a:solidFill>
                  <a:srgbClr val="232021"/>
                </a:solidFill>
                <a:latin typeface="Arial"/>
                <a:cs typeface="Arial"/>
              </a:rPr>
              <a:t>yüksek olasılıkla doğru </a:t>
            </a:r>
            <a:r>
              <a:rPr lang="tr-TR" sz="2000" spc="35" dirty="0" smtClean="0">
                <a:solidFill>
                  <a:srgbClr val="232021"/>
                </a:solidFill>
                <a:latin typeface="Arial"/>
                <a:cs typeface="Arial"/>
              </a:rPr>
              <a:t>olduğu kabul </a:t>
            </a:r>
            <a:r>
              <a:rPr lang="tr-TR" sz="2000" spc="35" dirty="0" err="1" smtClean="0">
                <a:solidFill>
                  <a:srgbClr val="232021"/>
                </a:solidFill>
                <a:latin typeface="Arial"/>
                <a:cs typeface="Arial"/>
              </a:rPr>
              <a:t>edillir</a:t>
            </a:r>
            <a:r>
              <a:rPr lang="tr-TR" sz="2000" spc="3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Bir olasılık testi iki çıkışa sahiptir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7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birleşimdir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“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her zaman 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doğru</a:t>
            </a:r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endParaRPr sz="7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asaldır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“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sadece 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belirli bir olasılık 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gerçektir</a:t>
            </a:r>
            <a:endParaRPr sz="2000" dirty="0" smtClean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sz="700" dirty="0" smtClean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Iyi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 bilinen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asallık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testlerinden birkaçı aşağıdaki gibidir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7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Fermat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0" dirty="0" err="1" smtClean="0">
                <a:solidFill>
                  <a:srgbClr val="232021"/>
                </a:solidFill>
                <a:latin typeface="Arial"/>
                <a:cs typeface="Arial"/>
              </a:rPr>
              <a:t>Asallık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-Testi</a:t>
            </a:r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endParaRPr sz="75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Miller-Rabin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Asallık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-Testi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866952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Fermat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Asallık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-Testi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499994" y="1874519"/>
            <a:ext cx="76199" cy="304799"/>
          </a:xfrm>
          <a:custGeom>
            <a:avLst/>
            <a:gdLst/>
            <a:ahLst/>
            <a:cxnLst/>
            <a:rect l="l" t="t" r="r" b="b"/>
            <a:pathLst>
              <a:path w="76199" h="304799">
                <a:moveTo>
                  <a:pt x="76199" y="0"/>
                </a:moveTo>
                <a:lnTo>
                  <a:pt x="0" y="304799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94797" y="2407919"/>
            <a:ext cx="6623303" cy="2919983"/>
          </a:xfrm>
          <a:custGeom>
            <a:avLst/>
            <a:gdLst/>
            <a:ahLst/>
            <a:cxnLst/>
            <a:rect l="l" t="t" r="r" b="b"/>
            <a:pathLst>
              <a:path w="6623303" h="2919983">
                <a:moveTo>
                  <a:pt x="0" y="0"/>
                </a:moveTo>
                <a:lnTo>
                  <a:pt x="0" y="2919983"/>
                </a:lnTo>
                <a:lnTo>
                  <a:pt x="6623303" y="2919983"/>
                </a:lnTo>
                <a:lnTo>
                  <a:pt x="6623303" y="0"/>
                </a:lnTo>
                <a:lnTo>
                  <a:pt x="0" y="0"/>
                </a:lnTo>
                <a:close/>
              </a:path>
            </a:pathLst>
          </a:custGeom>
          <a:ln w="2552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375550" y="1369406"/>
            <a:ext cx="8695550" cy="53492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30607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Temel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fikir 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Fermat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Küçük Teoremi tüm asal için geçerlidir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yani eğer 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50" i="1" spc="-22" baseline="25641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50" i="1" spc="-7" baseline="25641" dirty="0" smtClean="0">
                <a:solidFill>
                  <a:srgbClr val="232021"/>
                </a:solidFill>
                <a:latin typeface="Arial"/>
                <a:cs typeface="Arial"/>
              </a:rPr>
              <a:t>‘-1 </a:t>
            </a:r>
            <a:r>
              <a:rPr sz="1950" i="1" spc="-225" baseline="25641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20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i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i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i="1" spc="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i="1" spc="-4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lang="tr-TR" sz="2000" i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olacak şekilde</a:t>
            </a:r>
            <a:r>
              <a:rPr lang="tr-TR" sz="2000" i="1" spc="-4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i="1" spc="-40" dirty="0" smtClean="0">
                <a:solidFill>
                  <a:srgbClr val="232021"/>
                </a:solidFill>
                <a:latin typeface="Arial"/>
                <a:cs typeface="Arial"/>
              </a:rPr>
              <a:t>bir p </a:t>
            </a: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sayısı bulunursa  bu sayı asal değildir.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3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1300" dirty="0"/>
          </a:p>
          <a:p>
            <a:pPr marL="719455">
              <a:lnSpc>
                <a:spcPct val="100000"/>
              </a:lnSpc>
            </a:pPr>
            <a:r>
              <a:rPr sz="1600" b="1" u="heavy" spc="-6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go</a:t>
            </a:r>
            <a:r>
              <a:rPr sz="1600" b="1" u="heavy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u="heavy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u="heavy" spc="-3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u="heavy" spc="-3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im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u="heavy" spc="-2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u="heavy" spc="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u="heavy" spc="-5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u="heavy" spc="1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b="1" u="heavy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u="heavy" spc="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719455">
              <a:lnSpc>
                <a:spcPct val="100000"/>
              </a:lnSpc>
              <a:tabLst>
                <a:tab pos="1527175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npu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para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719455">
              <a:lnSpc>
                <a:spcPct val="100000"/>
              </a:lnSpc>
            </a:pP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</a:pPr>
            <a:endParaRPr sz="1000" dirty="0"/>
          </a:p>
          <a:p>
            <a:pPr marL="1176655" lvl="1" indent="-457200">
              <a:lnSpc>
                <a:spcPct val="100000"/>
              </a:lnSpc>
              <a:buClr>
                <a:srgbClr val="232021"/>
              </a:buClr>
              <a:buFont typeface="Arial"/>
              <a:buAutoNum type="arabicPeriod"/>
              <a:tabLst>
                <a:tab pos="1176655" algn="l"/>
              </a:tabLst>
            </a:pP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719455">
              <a:lnSpc>
                <a:spcPct val="100000"/>
              </a:lnSpc>
              <a:tabLst>
                <a:tab pos="129222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.	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ho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rand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ε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{2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..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-2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1292860" indent="-573405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3"/>
              <a:tabLst>
                <a:tab pos="1292225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50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50" spc="-15" baseline="25252" dirty="0" smtClean="0">
                <a:solidFill>
                  <a:srgbClr val="232021"/>
                </a:solidFill>
                <a:latin typeface="Arial"/>
                <a:cs typeface="Arial"/>
              </a:rPr>
              <a:t>‘-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50" spc="-7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’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  <a:buClr>
                <a:srgbClr val="232021"/>
              </a:buClr>
              <a:buFont typeface="Arial"/>
              <a:buAutoNum type="arabicPeriod" startAt="3"/>
            </a:pPr>
            <a:endParaRPr sz="1000" dirty="0"/>
          </a:p>
          <a:p>
            <a:pPr marL="1408430" indent="-688975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3"/>
              <a:tabLst>
                <a:tab pos="1408430" algn="l"/>
              </a:tabLst>
            </a:pP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  <a:buClr>
                <a:srgbClr val="232021"/>
              </a:buClr>
              <a:buFont typeface="Arial"/>
              <a:buAutoNum type="arabicPeriod" startAt="3"/>
            </a:pPr>
            <a:endParaRPr sz="950" dirty="0"/>
          </a:p>
          <a:p>
            <a:pPr marL="1176655" indent="-457200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3"/>
              <a:tabLst>
                <a:tab pos="117665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78"/>
              </a:spcBef>
            </a:pPr>
            <a:endParaRPr sz="1000" dirty="0"/>
          </a:p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Belirli sayılar için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(„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hi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hae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nu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Bu numaralar birleşik olmasına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rağmen</a:t>
            </a:r>
            <a:r>
              <a:rPr lang="tr-TR" sz="2000" dirty="0" smtClean="0">
                <a:latin typeface="Arial"/>
                <a:cs typeface="Arial"/>
              </a:rPr>
              <a:t> 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bu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test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genellikle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"p 'muhtemel bir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asal« gibi döndürür</a:t>
            </a:r>
          </a:p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8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Bu nedenle, Miller-Rabin test tercih edilir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4953" y="4279391"/>
            <a:ext cx="76199" cy="228599"/>
          </a:xfrm>
          <a:custGeom>
            <a:avLst/>
            <a:gdLst/>
            <a:ahLst/>
            <a:cxnLst/>
            <a:rect l="l" t="t" r="r" b="b"/>
            <a:pathLst>
              <a:path w="76199" h="228599">
                <a:moveTo>
                  <a:pt x="76199" y="0"/>
                </a:moveTo>
                <a:lnTo>
                  <a:pt x="0" y="228599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199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106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5072380" cy="2661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Şifreleme alanlarına genel bakış 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Simetrik şifrelemenin temelleri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Kripto analiz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şifreleme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üler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 aritmetik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Kaymalı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veya 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sezar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2000" spc="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9920"/>
            <a:ext cx="6797040" cy="3187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600" b="1" spc="-20" dirty="0">
                <a:solidFill>
                  <a:srgbClr val="232021"/>
                </a:solidFill>
                <a:latin typeface="Arial"/>
                <a:cs typeface="Arial"/>
              </a:rPr>
              <a:t>Harf sıklıkları analiziyle yer değiştirme şifrelerinin kırılması</a:t>
            </a:r>
            <a:endParaRPr lang="tr-TR"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256442"/>
            <a:ext cx="7323455" cy="1635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217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Pratikte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, sadece harflerin değil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ingilizcede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sık kullanılan kelime ikilileri ve üçlüleri de şifreli metni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 çözmek için kullanılır. </a:t>
            </a:r>
          </a:p>
          <a:p>
            <a:pPr marL="207645" marR="12700" indent="-195580">
              <a:lnSpc>
                <a:spcPct val="1217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ograph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kitabın ilgili metnindeki şifreli metni kırmaya çalışabilirsiniz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5990" y="3743963"/>
            <a:ext cx="7405370" cy="12299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marR="12700" indent="-344805">
              <a:lnSpc>
                <a:spcPct val="125000"/>
              </a:lnSpc>
            </a:pPr>
            <a:r>
              <a:rPr lang="tr-TR" sz="1600" b="1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    önemli ders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0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575" spc="-22" baseline="26455" dirty="0" smtClean="0">
                <a:solidFill>
                  <a:srgbClr val="232021"/>
                </a:solidFill>
                <a:latin typeface="Arial"/>
                <a:cs typeface="Arial"/>
              </a:rPr>
              <a:t>88</a:t>
            </a:r>
            <a:r>
              <a:rPr lang="tr-TR" sz="1575" spc="-22" baseline="264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gibi yeterli büyüklükte anahtar uzayına sahip olmasına rağmen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, sayısal yöntemlerle kolaylıkla kırılabilir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Bu şifreleme yapılarının bütün saldırılara karşı dayanıklı olması gerektiğini gösteren çok güzel bir örnektir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Miller-Rabin testi Teoremi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528197" y="2484119"/>
            <a:ext cx="5714999" cy="2700527"/>
          </a:xfrm>
          <a:custGeom>
            <a:avLst/>
            <a:gdLst/>
            <a:ahLst/>
            <a:cxnLst/>
            <a:rect l="l" t="t" r="r" b="b"/>
            <a:pathLst>
              <a:path w="5714999" h="2700527">
                <a:moveTo>
                  <a:pt x="0" y="0"/>
                </a:moveTo>
                <a:lnTo>
                  <a:pt x="0" y="2700527"/>
                </a:lnTo>
                <a:lnTo>
                  <a:pt x="5714999" y="2700527"/>
                </a:lnTo>
                <a:lnTo>
                  <a:pt x="5714999" y="0"/>
                </a:lnTo>
                <a:lnTo>
                  <a:pt x="0" y="0"/>
                </a:lnTo>
                <a:close/>
              </a:path>
            </a:pathLst>
          </a:custGeom>
          <a:ln w="2555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5550" y="1369406"/>
            <a:ext cx="7320280" cy="25380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marR="12700" indent="-338455">
              <a:lnSpc>
                <a:spcPct val="1181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dirty="0">
                <a:latin typeface="Arial"/>
                <a:cs typeface="Arial"/>
              </a:rPr>
              <a:t>Daha güçlü Miller-Rabin Testi aşağıdaki teoremi dayanmaktadır</a:t>
            </a:r>
            <a:endParaRPr sz="2000" dirty="0" smtClean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20"/>
              </a:spcBef>
            </a:pPr>
            <a:endParaRPr sz="900" dirty="0" smtClean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52855">
              <a:lnSpc>
                <a:spcPct val="100000"/>
              </a:lnSpc>
            </a:pP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1252855">
              <a:lnSpc>
                <a:spcPct val="100000"/>
              </a:lnSpc>
            </a:pP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 dirty="0"/>
          </a:p>
          <a:p>
            <a:pPr marL="789305" algn="ctr">
              <a:lnSpc>
                <a:spcPct val="100000"/>
              </a:lnSpc>
            </a:pP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– 1 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50" i="1" spc="-15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*</a:t>
            </a:r>
            <a:r>
              <a:rPr sz="1650" i="1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</a:pPr>
            <a:endParaRPr sz="1000" dirty="0"/>
          </a:p>
          <a:p>
            <a:pPr marL="1252855">
              <a:lnSpc>
                <a:spcPct val="100000"/>
              </a:lnSpc>
            </a:pP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ege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5550" y="4417449"/>
            <a:ext cx="5408930" cy="14598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52855" marR="175895" indent="0">
              <a:lnSpc>
                <a:spcPct val="1513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{0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..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u-1}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it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probab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8"/>
              </a:spcBef>
            </a:pPr>
            <a:endParaRPr sz="7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Bu teorem bir algoritma haline getirilebilir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56757" y="4076195"/>
            <a:ext cx="185420" cy="3187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spc="-15" baseline="-17361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1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1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1072" y="4140203"/>
            <a:ext cx="17792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426845" algn="l"/>
              </a:tabLst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	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2956" y="4039619"/>
            <a:ext cx="294640" cy="3556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spc="-15" baseline="-27777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50" i="1" spc="-15" baseline="-15151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100" i="1" spc="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100" i="1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endParaRPr sz="1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7010" y="4140203"/>
            <a:ext cx="133921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1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- 1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71194" y="4160520"/>
            <a:ext cx="76199" cy="228599"/>
          </a:xfrm>
          <a:custGeom>
            <a:avLst/>
            <a:gdLst/>
            <a:ahLst/>
            <a:cxnLst/>
            <a:rect l="l" t="t" r="r" b="b"/>
            <a:pathLst>
              <a:path w="76199" h="228599">
                <a:moveTo>
                  <a:pt x="76199" y="0"/>
                </a:moveTo>
                <a:lnTo>
                  <a:pt x="0" y="228599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185794" y="4160520"/>
            <a:ext cx="76199" cy="228599"/>
          </a:xfrm>
          <a:custGeom>
            <a:avLst/>
            <a:gdLst/>
            <a:ahLst/>
            <a:cxnLst/>
            <a:rect l="l" t="t" r="r" b="b"/>
            <a:pathLst>
              <a:path w="76199" h="228599">
                <a:moveTo>
                  <a:pt x="76199" y="0"/>
                </a:moveTo>
                <a:lnTo>
                  <a:pt x="0" y="228599"/>
                </a:lnTo>
              </a:path>
            </a:pathLst>
          </a:custGeom>
          <a:ln w="158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200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16389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Miller-Rabin </a:t>
            </a:r>
            <a:r>
              <a:rPr lang="tr-TR" sz="2800" b="1" spc="10" dirty="0" err="1" smtClean="0">
                <a:solidFill>
                  <a:srgbClr val="232021"/>
                </a:solidFill>
                <a:latin typeface="Arial"/>
                <a:cs typeface="Arial"/>
              </a:rPr>
              <a:t>Asallık</a:t>
            </a:r>
            <a:r>
              <a:rPr lang="tr-TR"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-Testi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94797" y="1307591"/>
            <a:ext cx="6623303" cy="5138927"/>
          </a:xfrm>
          <a:custGeom>
            <a:avLst/>
            <a:gdLst/>
            <a:ahLst/>
            <a:cxnLst/>
            <a:rect l="l" t="t" r="r" b="b"/>
            <a:pathLst>
              <a:path w="6623303" h="5138927">
                <a:moveTo>
                  <a:pt x="0" y="0"/>
                </a:moveTo>
                <a:lnTo>
                  <a:pt x="0" y="5138927"/>
                </a:lnTo>
                <a:lnTo>
                  <a:pt x="6623303" y="5138927"/>
                </a:lnTo>
                <a:lnTo>
                  <a:pt x="6623303" y="0"/>
                </a:lnTo>
                <a:lnTo>
                  <a:pt x="0" y="0"/>
                </a:lnTo>
                <a:close/>
              </a:path>
            </a:pathLst>
          </a:custGeom>
          <a:ln w="25526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82674" y="1363473"/>
            <a:ext cx="5827395" cy="5064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u="heavy" spc="-6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go</a:t>
            </a:r>
            <a:r>
              <a:rPr sz="1600" b="1" u="heavy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600" b="1" u="heavy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u="heavy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u="heavy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-Ra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u="heavy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u="heavy" spc="-3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im</a:t>
            </a:r>
            <a:r>
              <a:rPr sz="1600" b="1" u="heavy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u="heavy" spc="5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u="heavy" spc="-5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u="heavy" spc="1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u="heavy" spc="-10" dirty="0" smtClean="0">
                <a:solidFill>
                  <a:srgbClr val="232021"/>
                </a:solidFill>
                <a:latin typeface="Arial"/>
                <a:cs typeface="Arial"/>
              </a:rPr>
              <a:t>es</a:t>
            </a:r>
            <a:r>
              <a:rPr sz="1600" b="1" u="heavy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819785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npu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	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 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 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50" i="1" spc="2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*</a:t>
            </a:r>
            <a:r>
              <a:rPr sz="1650" i="1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17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par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/>
          </a:p>
          <a:p>
            <a:pPr marL="12700">
              <a:lnSpc>
                <a:spcPct val="100000"/>
              </a:lnSpc>
            </a:pP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/>
          </a:p>
          <a:p>
            <a:pPr marL="12700">
              <a:lnSpc>
                <a:spcPct val="100000"/>
              </a:lnSpc>
              <a:tabLst>
                <a:tab pos="46926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.	F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</a:pPr>
            <a:endParaRPr sz="1000"/>
          </a:p>
          <a:p>
            <a:pPr marL="585470" indent="-573405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2"/>
              <a:tabLst>
                <a:tab pos="585470" algn="l"/>
              </a:tabLst>
            </a:pP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ho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rand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ε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{2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..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-2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  <a:buClr>
                <a:srgbClr val="232021"/>
              </a:buClr>
              <a:buFont typeface="Arial"/>
              <a:buAutoNum type="arabicPeriod" startAt="2"/>
            </a:pPr>
            <a:endParaRPr sz="950"/>
          </a:p>
          <a:p>
            <a:pPr marL="588645" indent="-576580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2"/>
              <a:tabLst>
                <a:tab pos="588645" algn="l"/>
              </a:tabLst>
            </a:pP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50" i="1" spc="209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’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/>
          </a:p>
          <a:p>
            <a:pPr marL="585470" indent="-573405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4"/>
              <a:tabLst>
                <a:tab pos="585470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i="1" spc="-1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≠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8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i="1" spc="-1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≠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 p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’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  <a:buClr>
                <a:srgbClr val="232021"/>
              </a:buClr>
              <a:buFont typeface="Arial"/>
              <a:buAutoNum type="arabicPeriod" startAt="4"/>
            </a:pPr>
            <a:endParaRPr sz="1000"/>
          </a:p>
          <a:p>
            <a:pPr marL="701040" indent="-688975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4"/>
              <a:tabLst>
                <a:tab pos="701040" algn="l"/>
              </a:tabLst>
            </a:pP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u-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/>
          </a:p>
          <a:p>
            <a:pPr marL="817244" indent="-805180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6"/>
              <a:tabLst>
                <a:tab pos="817244" algn="l"/>
              </a:tabLst>
            </a:pP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6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50" i="1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2 </a:t>
            </a:r>
            <a:r>
              <a:rPr sz="1650" i="1" spc="-187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’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  <a:buClr>
                <a:srgbClr val="232021"/>
              </a:buClr>
              <a:buFont typeface="Arial"/>
              <a:buAutoNum type="arabicPeriod" startAt="6"/>
            </a:pPr>
            <a:endParaRPr sz="950"/>
          </a:p>
          <a:p>
            <a:pPr marL="814069" indent="-802005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6"/>
              <a:tabLst>
                <a:tab pos="814069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</a:pPr>
            <a:endParaRPr sz="1000"/>
          </a:p>
          <a:p>
            <a:pPr marL="12700">
              <a:lnSpc>
                <a:spcPct val="100000"/>
              </a:lnSpc>
              <a:tabLst>
                <a:tab pos="929640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.	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/>
          </a:p>
          <a:p>
            <a:pPr marL="12700">
              <a:lnSpc>
                <a:spcPct val="100000"/>
              </a:lnSpc>
              <a:tabLst>
                <a:tab pos="701040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	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≠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 p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34"/>
              </a:spcBef>
            </a:pPr>
            <a:endParaRPr sz="950"/>
          </a:p>
          <a:p>
            <a:pPr marL="814069" indent="-802005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10"/>
              <a:tabLst>
                <a:tab pos="814069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po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  <a:spcBef>
                <a:spcPts val="8"/>
              </a:spcBef>
              <a:buClr>
                <a:srgbClr val="232021"/>
              </a:buClr>
              <a:buFont typeface="Arial"/>
              <a:buAutoNum type="arabicPeriod" startAt="10"/>
            </a:pPr>
            <a:endParaRPr sz="1000"/>
          </a:p>
          <a:p>
            <a:pPr marL="469900" indent="-457200">
              <a:lnSpc>
                <a:spcPct val="100000"/>
              </a:lnSpc>
              <a:buClr>
                <a:srgbClr val="232021"/>
              </a:buClr>
              <a:buFont typeface="Arial"/>
              <a:buAutoNum type="arabicPeriod" startAt="10"/>
              <a:tabLst>
                <a:tab pos="46926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„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201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533588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202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İçeriği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4031615" cy="22167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2000" spc="-15" dirty="0">
              <a:solidFill>
                <a:srgbClr val="232021"/>
              </a:solidFill>
              <a:latin typeface="Arial"/>
              <a:cs typeface="Arial"/>
            </a:endParaRP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 Şifreleme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40" dirty="0">
                <a:solidFill>
                  <a:srgbClr val="232021"/>
                </a:solidFill>
                <a:latin typeface="Arial"/>
                <a:cs typeface="Arial"/>
              </a:rPr>
              <a:t>Uygulama Yönleri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Büyük Asal Sayı Bulma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lang="tr-TR" sz="700" dirty="0"/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Saldırılar ve Önlemler</a:t>
            </a:r>
          </a:p>
        </p:txBody>
      </p:sp>
    </p:spTree>
    <p:extLst>
      <p:ext uri="{BB962C8B-B14F-4D97-AF65-F5344CB8AC3E}">
        <p14:creationId xmlns:p14="http://schemas.microsoft.com/office/powerpoint/2010/main" val="394081827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203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65" dirty="0" smtClean="0">
                <a:solidFill>
                  <a:srgbClr val="232021"/>
                </a:solidFill>
                <a:latin typeface="Arial"/>
                <a:cs typeface="Arial"/>
              </a:rPr>
              <a:t>Saldırılar ve Önlemler 1/3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7990840" cy="24295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dirty="0" err="1">
                <a:latin typeface="Arial"/>
                <a:cs typeface="Arial"/>
              </a:rPr>
              <a:t>Kriptosistemler</a:t>
            </a:r>
            <a:r>
              <a:rPr lang="tr-TR" sz="2000" dirty="0">
                <a:latin typeface="Arial"/>
                <a:cs typeface="Arial"/>
              </a:rPr>
              <a:t> </a:t>
            </a:r>
            <a:r>
              <a:rPr lang="tr-TR" sz="2000" dirty="0" smtClean="0">
                <a:latin typeface="Arial"/>
                <a:cs typeface="Arial"/>
              </a:rPr>
              <a:t>üzerine saldırıların </a:t>
            </a:r>
            <a:r>
              <a:rPr lang="tr-TR" sz="2000" dirty="0">
                <a:latin typeface="Arial"/>
                <a:cs typeface="Arial"/>
              </a:rPr>
              <a:t>iki farklı türü vardır</a:t>
            </a:r>
            <a:endParaRPr sz="2000" dirty="0" smtClean="0">
              <a:latin typeface="Arial"/>
              <a:cs typeface="Arial"/>
            </a:endParaRPr>
          </a:p>
          <a:p>
            <a:pPr marL="737870" marR="12700" lvl="1" indent="-368935">
              <a:lnSpc>
                <a:spcPct val="118100"/>
              </a:lnSpc>
              <a:spcBef>
                <a:spcPts val="22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737870" algn="l"/>
              </a:tabLst>
            </a:pPr>
            <a:r>
              <a:rPr lang="tr-TR" sz="2000" b="1" spc="-45" dirty="0" smtClean="0">
                <a:solidFill>
                  <a:srgbClr val="232021"/>
                </a:solidFill>
                <a:latin typeface="Arial"/>
                <a:cs typeface="Arial"/>
              </a:rPr>
              <a:t>Analitik </a:t>
            </a:r>
            <a:r>
              <a:rPr lang="tr-TR" sz="2000" b="1" spc="-45" dirty="0">
                <a:solidFill>
                  <a:srgbClr val="232021"/>
                </a:solidFill>
                <a:latin typeface="Arial"/>
                <a:cs typeface="Arial"/>
              </a:rPr>
              <a:t>saldırılar</a:t>
            </a:r>
            <a:r>
              <a:rPr lang="tr-TR" sz="2000" spc="-4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45" dirty="0" err="1" smtClean="0">
                <a:solidFill>
                  <a:srgbClr val="232021"/>
                </a:solidFill>
                <a:latin typeface="Arial"/>
                <a:cs typeface="Arial"/>
              </a:rPr>
              <a:t>RSA’nın</a:t>
            </a:r>
            <a:r>
              <a:rPr lang="tr-TR" sz="2000" spc="-45" dirty="0" smtClean="0">
                <a:solidFill>
                  <a:srgbClr val="232021"/>
                </a:solidFill>
                <a:latin typeface="Arial"/>
                <a:cs typeface="Arial"/>
              </a:rPr>
              <a:t> altında </a:t>
            </a:r>
            <a:r>
              <a:rPr lang="tr-TR" sz="2000" spc="-45" dirty="0">
                <a:solidFill>
                  <a:srgbClr val="232021"/>
                </a:solidFill>
                <a:latin typeface="Arial"/>
                <a:cs typeface="Arial"/>
              </a:rPr>
              <a:t>yatan problemin matematiksel yapısını kırmaya </a:t>
            </a:r>
            <a:r>
              <a:rPr lang="tr-TR" sz="2000" spc="-45" dirty="0" smtClean="0">
                <a:solidFill>
                  <a:srgbClr val="232021"/>
                </a:solidFill>
                <a:latin typeface="Arial"/>
                <a:cs typeface="Arial"/>
              </a:rPr>
              <a:t>çalışırlar.</a:t>
            </a:r>
            <a:endParaRPr lang="tr-TR" sz="2000" spc="-45" dirty="0">
              <a:solidFill>
                <a:srgbClr val="232021"/>
              </a:solidFill>
              <a:latin typeface="Arial"/>
              <a:cs typeface="Arial"/>
            </a:endParaRPr>
          </a:p>
          <a:p>
            <a:pPr marL="737870" marR="12700" lvl="1" indent="-368935">
              <a:lnSpc>
                <a:spcPct val="118100"/>
              </a:lnSpc>
              <a:spcBef>
                <a:spcPts val="22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73787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uygulama 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saldırıları,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yazılım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veya donanım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gerçekleştirilen RSA  yapısındaki zayıflıkları bulmaya ve bunları kullanmaya çalışan saldırılar yapılmaya çalışır.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54109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204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65" dirty="0" smtClean="0">
                <a:solidFill>
                  <a:srgbClr val="232021"/>
                </a:solidFill>
                <a:latin typeface="Arial"/>
                <a:cs typeface="Arial"/>
              </a:rPr>
              <a:t>Saldırılar ve Önlemler 2/3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9500" y="1480313"/>
            <a:ext cx="9296400" cy="4689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2086610" algn="ctr">
              <a:lnSpc>
                <a:spcPct val="100000"/>
              </a:lnSpc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RSA genellikle bu analitik saldırı vektörleri maruz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kalmaktadır</a:t>
            </a:r>
            <a:endParaRPr sz="2000" dirty="0" smtClean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24"/>
              </a:spcBef>
            </a:pPr>
            <a:endParaRPr sz="800" dirty="0" smtClean="0"/>
          </a:p>
          <a:p>
            <a:pPr marL="737870" indent="-28067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7870" algn="l"/>
              </a:tabLst>
            </a:pPr>
            <a:r>
              <a:rPr lang="tr-TR" sz="2000" b="1" spc="20" dirty="0">
                <a:solidFill>
                  <a:srgbClr val="232021"/>
                </a:solidFill>
                <a:latin typeface="Arial"/>
                <a:cs typeface="Arial"/>
              </a:rPr>
              <a:t>matematiksel </a:t>
            </a:r>
            <a:r>
              <a:rPr lang="tr-TR" sz="2000" b="1" spc="20" dirty="0" smtClean="0">
                <a:solidFill>
                  <a:srgbClr val="232021"/>
                </a:solidFill>
                <a:latin typeface="Arial"/>
                <a:cs typeface="Arial"/>
              </a:rPr>
              <a:t>saldırılar</a:t>
            </a:r>
          </a:p>
          <a:p>
            <a:pPr marL="737870" indent="-28067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7870" algn="l"/>
              </a:tabLst>
            </a:pPr>
            <a:endParaRPr sz="700" dirty="0"/>
          </a:p>
          <a:p>
            <a:pPr marL="1359535" lvl="1" indent="-2686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359535" algn="l"/>
              </a:tabLst>
            </a:pP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En iyi bilinen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saldırı </a:t>
            </a:r>
            <a:r>
              <a:rPr lang="el-GR" sz="2000" spc="15" dirty="0" smtClean="0">
                <a:solidFill>
                  <a:srgbClr val="232021"/>
                </a:solidFill>
                <a:latin typeface="Arial"/>
                <a:cs typeface="Arial"/>
              </a:rPr>
              <a:t>Φ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(n)’i</a:t>
            </a:r>
            <a:r>
              <a:rPr lang="el-GR"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elde etmek için n 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çarpanlarına ayrılmasıdır</a:t>
            </a:r>
            <a:endParaRPr sz="700" dirty="0"/>
          </a:p>
          <a:p>
            <a:pPr marL="1359535" lvl="1" indent="-2686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359535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Yeterince büyük bir modül n kullanılarak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önlenebilir</a:t>
            </a:r>
          </a:p>
          <a:p>
            <a:pPr marL="1359535" lvl="1" indent="-2686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359535" algn="l"/>
              </a:tabLst>
            </a:pP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Geçerli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faktoring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kaydı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 664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bittir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Böylece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, n 1024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ile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 3072 bit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arasında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bir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 bit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uzunluğu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olması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15" dirty="0" err="1">
                <a:solidFill>
                  <a:srgbClr val="232021"/>
                </a:solidFill>
                <a:latin typeface="Arial"/>
                <a:cs typeface="Arial"/>
              </a:rPr>
              <a:t>tavsiye</a:t>
            </a:r>
            <a:r>
              <a:rPr lang="en-US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15" dirty="0" err="1" smtClean="0">
                <a:solidFill>
                  <a:srgbClr val="232021"/>
                </a:solidFill>
                <a:latin typeface="Arial"/>
                <a:cs typeface="Arial"/>
              </a:rPr>
              <a:t>edilir</a:t>
            </a:r>
            <a:endParaRPr lang="tr-TR" sz="2000" spc="1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1359535" lvl="1" indent="-2686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359535" algn="l"/>
              </a:tabLst>
            </a:pPr>
            <a:endParaRPr sz="800" dirty="0"/>
          </a:p>
          <a:p>
            <a:pPr marL="737870" indent="-28067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7870" algn="l"/>
              </a:tabLst>
            </a:pP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protokol </a:t>
            </a: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saldırılar		</a:t>
            </a:r>
          </a:p>
          <a:p>
            <a:pPr marL="1195070" lvl="1" indent="-280670">
              <a:buClr>
                <a:srgbClr val="5C83BE"/>
              </a:buClr>
              <a:buSzPct val="120000"/>
              <a:buFont typeface="Arial"/>
              <a:buChar char="•"/>
              <a:tabLst>
                <a:tab pos="73787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RSA dayanıklılığını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yararlanmak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yani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Özel anahtarı bilmeden</a:t>
            </a:r>
            <a:endParaRPr lang="tr-TR" sz="800" dirty="0"/>
          </a:p>
          <a:p>
            <a:pPr marL="914400" lvl="1">
              <a:buClr>
                <a:srgbClr val="5C83BE"/>
              </a:buClr>
              <a:buSzPct val="120000"/>
              <a:tabLst>
                <a:tab pos="737870" algn="l"/>
              </a:tabLst>
            </a:pP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   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bir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şifreli metni çözmek için yapılan saldırılar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ilgili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şifreli metni başka bir şifreli dönüştürür</a:t>
            </a:r>
          </a:p>
          <a:p>
            <a:pPr marL="914400" lvl="1">
              <a:buClr>
                <a:srgbClr val="5C83BE"/>
              </a:buClr>
              <a:buSzPct val="120000"/>
              <a:tabLst>
                <a:tab pos="737870" algn="l"/>
              </a:tabLst>
            </a:pPr>
            <a:endParaRPr sz="800" dirty="0" smtClean="0"/>
          </a:p>
          <a:p>
            <a:pPr marL="1359535" lvl="1" indent="-2686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359535" algn="l"/>
              </a:tabLst>
            </a:pPr>
            <a:r>
              <a:rPr lang="en-US" sz="2000" spc="-15" dirty="0" err="1">
                <a:solidFill>
                  <a:srgbClr val="232021"/>
                </a:solidFill>
                <a:latin typeface="Arial"/>
                <a:cs typeface="Arial"/>
              </a:rPr>
              <a:t>Uygun</a:t>
            </a:r>
            <a:r>
              <a:rPr lang="en-US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15" dirty="0" err="1">
                <a:solidFill>
                  <a:srgbClr val="232021"/>
                </a:solidFill>
                <a:latin typeface="Arial"/>
                <a:cs typeface="Arial"/>
              </a:rPr>
              <a:t>dolgu</a:t>
            </a:r>
            <a:r>
              <a:rPr lang="en-US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15" dirty="0" err="1">
                <a:solidFill>
                  <a:srgbClr val="232021"/>
                </a:solidFill>
                <a:latin typeface="Arial"/>
                <a:cs typeface="Arial"/>
              </a:rPr>
              <a:t>ile</a:t>
            </a:r>
            <a:r>
              <a:rPr lang="en-US" sz="2000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2000" spc="-15" dirty="0" err="1">
                <a:solidFill>
                  <a:srgbClr val="232021"/>
                </a:solidFill>
                <a:latin typeface="Arial"/>
                <a:cs typeface="Arial"/>
              </a:rPr>
              <a:t>önlenebilir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42508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205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 </a:t>
            </a:r>
            <a:r>
              <a:rPr sz="900" spc="-15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400" spc="220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r>
              <a:rPr lang="tr-TR" sz="2800" b="1" spc="-65" dirty="0" smtClean="0">
                <a:solidFill>
                  <a:srgbClr val="232021"/>
                </a:solidFill>
                <a:latin typeface="Arial"/>
                <a:cs typeface="Arial"/>
              </a:rPr>
              <a:t>Saldırılar ve Önlemler 3/3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435609"/>
            <a:ext cx="7835265" cy="29686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r>
              <a:rPr lang="tr-TR" sz="2000" spc="-40" dirty="0">
                <a:solidFill>
                  <a:srgbClr val="232021"/>
                </a:solidFill>
                <a:latin typeface="Arial"/>
                <a:cs typeface="Arial"/>
              </a:rPr>
              <a:t>Uygulama saldırıları aşağıdakilerden biri </a:t>
            </a:r>
            <a:r>
              <a:rPr lang="tr-TR" sz="2000" spc="-40" dirty="0" smtClean="0">
                <a:solidFill>
                  <a:srgbClr val="232021"/>
                </a:solidFill>
                <a:latin typeface="Arial"/>
                <a:cs typeface="Arial"/>
              </a:rPr>
              <a:t>olabilir</a:t>
            </a:r>
          </a:p>
          <a:p>
            <a:pPr marL="350520" indent="-3384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0520" algn="l"/>
              </a:tabLst>
            </a:pPr>
            <a:endParaRPr sz="700" dirty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lang="tr-TR" sz="2000" b="1" dirty="0">
                <a:latin typeface="Arial"/>
                <a:cs typeface="Arial"/>
              </a:rPr>
              <a:t>Yan kanal analizi</a:t>
            </a:r>
            <a:endParaRPr sz="2000" b="1" dirty="0" smtClean="0">
              <a:latin typeface="Arial"/>
              <a:cs typeface="Arial"/>
            </a:endParaRPr>
          </a:p>
          <a:p>
            <a:pPr marL="1612900" marR="198755" lvl="2" indent="-228600">
              <a:lnSpc>
                <a:spcPct val="118100"/>
              </a:lnSpc>
              <a:spcBef>
                <a:spcPts val="22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161290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Fiziksel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RSA uygulama sızıntı (örneğin, güç tüketimi, EM fışkırma,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vb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) yararlanmak</a:t>
            </a:r>
            <a:endParaRPr sz="800" dirty="0" smtClean="0"/>
          </a:p>
          <a:p>
            <a:pPr marL="1493520" lvl="1" indent="-56705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1493520" algn="l"/>
              </a:tabLst>
            </a:pP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Arıza enjeksiyon (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2000" b="1" spc="-5" dirty="0" err="1">
                <a:solidFill>
                  <a:srgbClr val="232021"/>
                </a:solidFill>
                <a:latin typeface="Arial"/>
                <a:cs typeface="Arial"/>
              </a:rPr>
              <a:t>t-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ec</a:t>
            </a:r>
            <a:r>
              <a:rPr lang="tr-TR" sz="2000" b="1" spc="-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) saldırıları</a:t>
            </a:r>
            <a:endParaRPr sz="2000" dirty="0">
              <a:latin typeface="Arial"/>
              <a:cs typeface="Arial"/>
            </a:endParaRPr>
          </a:p>
          <a:p>
            <a:pPr marL="1612900" marR="12700" lvl="2" indent="-228600">
              <a:lnSpc>
                <a:spcPct val="118100"/>
              </a:lnSpc>
              <a:spcBef>
                <a:spcPts val="220"/>
              </a:spcBef>
              <a:buClr>
                <a:srgbClr val="5C83BE"/>
              </a:buClr>
              <a:buSzPct val="120000"/>
              <a:buFont typeface="Arial"/>
              <a:buChar char="•"/>
              <a:tabLst>
                <a:tab pos="161290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CRT çalışırken bu cihazda arızaları neden olan özel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anahtarında tam bir sızıntıya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yol açabilir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900" y="5474212"/>
            <a:ext cx="906780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800" spc="-40" dirty="0" smtClean="0">
                <a:solidFill>
                  <a:srgbClr val="232021"/>
                </a:solidFill>
                <a:latin typeface="Arial"/>
                <a:cs typeface="Arial"/>
              </a:rPr>
              <a:t>Saldırılar hakkında daha </a:t>
            </a:r>
            <a:r>
              <a:rPr lang="tr-TR" spc="-40" dirty="0">
                <a:solidFill>
                  <a:srgbClr val="232021"/>
                </a:solidFill>
                <a:latin typeface="Arial"/>
                <a:cs typeface="Arial"/>
              </a:rPr>
              <a:t>fazla bilgi Bölüm 7.8 </a:t>
            </a:r>
            <a:r>
              <a:rPr lang="tr-TR" spc="-40" dirty="0" smtClean="0">
                <a:solidFill>
                  <a:srgbClr val="232021"/>
                </a:solidFill>
                <a:latin typeface="Arial"/>
                <a:cs typeface="Arial"/>
              </a:rPr>
              <a:t>de bulunabilir (</a:t>
            </a:r>
            <a:r>
              <a:rPr sz="1800" i="1" spc="-3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nde</a:t>
            </a:r>
            <a:r>
              <a:rPr sz="1800" i="1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i="1" spc="-2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din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i="1" spc="-2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i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i="1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6603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5072380" cy="2661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Şifreleme alanlarına genel bakış 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Simetrik şifrelemenin temelleri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Kripto analiz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şifreleme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odüler aritmetik</a:t>
            </a:r>
            <a:endParaRPr lang="tr-TR" sz="2000" b="1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Kaymalı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veya 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sezar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lang="tr-TR" sz="2000" spc="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10" dirty="0" err="1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tr-TR"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506095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5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odüler</a:t>
            </a:r>
            <a:r>
              <a:rPr lang="tr-TR"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 aritmetiğe kısa bir giriş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9142" y="2219961"/>
            <a:ext cx="7656830" cy="12909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40" dirty="0" smtClean="0">
                <a:solidFill>
                  <a:srgbClr val="232021"/>
                </a:solidFill>
                <a:latin typeface="Arial"/>
                <a:cs typeface="Arial"/>
              </a:rPr>
              <a:t>Neden modüler aritmetik çalışmaya ihtiyacımız var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588645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Asimetrik şifreleme için çok önemlidir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(R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gibi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Bazı tarihsel şifreler modüler aritmetikle güzel bir şekilde ifade edilebilir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lang="tr-TR" sz="1600" dirty="0"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Cae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phe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5060950" cy="3441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5" dirty="0">
                <a:solidFill>
                  <a:srgbClr val="232021"/>
                </a:solidFill>
                <a:latin typeface="Arial"/>
                <a:cs typeface="Arial"/>
              </a:rPr>
              <a:t>Modüler</a:t>
            </a:r>
            <a:r>
              <a:rPr lang="tr-TR" sz="1900" b="1" spc="-25" dirty="0">
                <a:solidFill>
                  <a:srgbClr val="232021"/>
                </a:solidFill>
                <a:latin typeface="Arial"/>
                <a:cs typeface="Arial"/>
              </a:rPr>
              <a:t> aritmetiğe kısa bir giriş</a:t>
            </a:r>
            <a:endParaRPr lang="tr-TR"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35657" y="3343655"/>
            <a:ext cx="1880615" cy="1883663"/>
          </a:xfrm>
          <a:custGeom>
            <a:avLst/>
            <a:gdLst/>
            <a:ahLst/>
            <a:cxnLst/>
            <a:rect l="l" t="t" r="r" b="b"/>
            <a:pathLst>
              <a:path w="1880615" h="1883663">
                <a:moveTo>
                  <a:pt x="1880615" y="990599"/>
                </a:moveTo>
                <a:lnTo>
                  <a:pt x="1880615" y="893063"/>
                </a:lnTo>
                <a:lnTo>
                  <a:pt x="1877567" y="844295"/>
                </a:lnTo>
                <a:lnTo>
                  <a:pt x="1871471" y="798575"/>
                </a:lnTo>
                <a:lnTo>
                  <a:pt x="1853183" y="707135"/>
                </a:lnTo>
                <a:lnTo>
                  <a:pt x="1840991" y="661415"/>
                </a:lnTo>
                <a:lnTo>
                  <a:pt x="1825751" y="618743"/>
                </a:lnTo>
                <a:lnTo>
                  <a:pt x="1789175" y="533399"/>
                </a:lnTo>
                <a:lnTo>
                  <a:pt x="1746503" y="454151"/>
                </a:lnTo>
                <a:lnTo>
                  <a:pt x="1722119" y="414527"/>
                </a:lnTo>
                <a:lnTo>
                  <a:pt x="1694687" y="377951"/>
                </a:lnTo>
                <a:lnTo>
                  <a:pt x="1667255" y="344423"/>
                </a:lnTo>
                <a:lnTo>
                  <a:pt x="1636775" y="307847"/>
                </a:lnTo>
                <a:lnTo>
                  <a:pt x="1572767" y="243839"/>
                </a:lnTo>
                <a:lnTo>
                  <a:pt x="1539239" y="216407"/>
                </a:lnTo>
                <a:lnTo>
                  <a:pt x="1466087" y="161543"/>
                </a:lnTo>
                <a:lnTo>
                  <a:pt x="1429511" y="137159"/>
                </a:lnTo>
                <a:lnTo>
                  <a:pt x="1350263" y="94487"/>
                </a:lnTo>
                <a:lnTo>
                  <a:pt x="1264919" y="57911"/>
                </a:lnTo>
                <a:lnTo>
                  <a:pt x="1222247" y="42671"/>
                </a:lnTo>
                <a:lnTo>
                  <a:pt x="1176527" y="30479"/>
                </a:lnTo>
                <a:lnTo>
                  <a:pt x="1085087" y="12191"/>
                </a:lnTo>
                <a:lnTo>
                  <a:pt x="1036319" y="6095"/>
                </a:lnTo>
                <a:lnTo>
                  <a:pt x="990599" y="3047"/>
                </a:lnTo>
                <a:lnTo>
                  <a:pt x="941831" y="0"/>
                </a:lnTo>
                <a:lnTo>
                  <a:pt x="844295" y="6095"/>
                </a:lnTo>
                <a:lnTo>
                  <a:pt x="798575" y="12191"/>
                </a:lnTo>
                <a:lnTo>
                  <a:pt x="707135" y="30479"/>
                </a:lnTo>
                <a:lnTo>
                  <a:pt x="661415" y="42671"/>
                </a:lnTo>
                <a:lnTo>
                  <a:pt x="618743" y="57911"/>
                </a:lnTo>
                <a:lnTo>
                  <a:pt x="533399" y="94487"/>
                </a:lnTo>
                <a:lnTo>
                  <a:pt x="454151" y="137159"/>
                </a:lnTo>
                <a:lnTo>
                  <a:pt x="414527" y="161543"/>
                </a:lnTo>
                <a:lnTo>
                  <a:pt x="341375" y="216407"/>
                </a:lnTo>
                <a:lnTo>
                  <a:pt x="307847" y="246887"/>
                </a:lnTo>
                <a:lnTo>
                  <a:pt x="243839" y="310895"/>
                </a:lnTo>
                <a:lnTo>
                  <a:pt x="188975" y="377951"/>
                </a:lnTo>
                <a:lnTo>
                  <a:pt x="161543" y="414527"/>
                </a:lnTo>
                <a:lnTo>
                  <a:pt x="112775" y="493775"/>
                </a:lnTo>
                <a:lnTo>
                  <a:pt x="94487" y="533399"/>
                </a:lnTo>
                <a:lnTo>
                  <a:pt x="73151" y="576071"/>
                </a:lnTo>
                <a:lnTo>
                  <a:pt x="42671" y="661415"/>
                </a:lnTo>
                <a:lnTo>
                  <a:pt x="18287" y="752855"/>
                </a:lnTo>
                <a:lnTo>
                  <a:pt x="6095" y="847343"/>
                </a:lnTo>
                <a:lnTo>
                  <a:pt x="0" y="941831"/>
                </a:lnTo>
                <a:lnTo>
                  <a:pt x="6095" y="1039367"/>
                </a:lnTo>
                <a:lnTo>
                  <a:pt x="9143" y="1062227"/>
                </a:lnTo>
                <a:lnTo>
                  <a:pt x="9143" y="941831"/>
                </a:lnTo>
                <a:lnTo>
                  <a:pt x="15239" y="847343"/>
                </a:lnTo>
                <a:lnTo>
                  <a:pt x="21335" y="798575"/>
                </a:lnTo>
                <a:lnTo>
                  <a:pt x="30479" y="752855"/>
                </a:lnTo>
                <a:lnTo>
                  <a:pt x="39623" y="710183"/>
                </a:lnTo>
                <a:lnTo>
                  <a:pt x="51815" y="664463"/>
                </a:lnTo>
                <a:lnTo>
                  <a:pt x="82295" y="579119"/>
                </a:lnTo>
                <a:lnTo>
                  <a:pt x="100583" y="539495"/>
                </a:lnTo>
                <a:lnTo>
                  <a:pt x="121919" y="496823"/>
                </a:lnTo>
                <a:lnTo>
                  <a:pt x="146303" y="460247"/>
                </a:lnTo>
                <a:lnTo>
                  <a:pt x="170687" y="420623"/>
                </a:lnTo>
                <a:lnTo>
                  <a:pt x="195071" y="384047"/>
                </a:lnTo>
                <a:lnTo>
                  <a:pt x="222503" y="350519"/>
                </a:lnTo>
                <a:lnTo>
                  <a:pt x="283463" y="283463"/>
                </a:lnTo>
                <a:lnTo>
                  <a:pt x="313943" y="252983"/>
                </a:lnTo>
                <a:lnTo>
                  <a:pt x="347471" y="222503"/>
                </a:lnTo>
                <a:lnTo>
                  <a:pt x="384047" y="195071"/>
                </a:lnTo>
                <a:lnTo>
                  <a:pt x="457199" y="146303"/>
                </a:lnTo>
                <a:lnTo>
                  <a:pt x="496823" y="121919"/>
                </a:lnTo>
                <a:lnTo>
                  <a:pt x="536447" y="103631"/>
                </a:lnTo>
                <a:lnTo>
                  <a:pt x="579119" y="82295"/>
                </a:lnTo>
                <a:lnTo>
                  <a:pt x="664463" y="51815"/>
                </a:lnTo>
                <a:lnTo>
                  <a:pt x="707135" y="39623"/>
                </a:lnTo>
                <a:lnTo>
                  <a:pt x="798575" y="21335"/>
                </a:lnTo>
                <a:lnTo>
                  <a:pt x="847343" y="15239"/>
                </a:lnTo>
                <a:lnTo>
                  <a:pt x="893063" y="12191"/>
                </a:lnTo>
                <a:lnTo>
                  <a:pt x="941831" y="9143"/>
                </a:lnTo>
                <a:lnTo>
                  <a:pt x="990599" y="12191"/>
                </a:lnTo>
                <a:lnTo>
                  <a:pt x="1036319" y="15239"/>
                </a:lnTo>
                <a:lnTo>
                  <a:pt x="1082039" y="21335"/>
                </a:lnTo>
                <a:lnTo>
                  <a:pt x="1173479" y="39623"/>
                </a:lnTo>
                <a:lnTo>
                  <a:pt x="1219199" y="51815"/>
                </a:lnTo>
                <a:lnTo>
                  <a:pt x="1304543" y="82295"/>
                </a:lnTo>
                <a:lnTo>
                  <a:pt x="1344167" y="103631"/>
                </a:lnTo>
                <a:lnTo>
                  <a:pt x="1383791" y="121919"/>
                </a:lnTo>
                <a:lnTo>
                  <a:pt x="1463039" y="170687"/>
                </a:lnTo>
                <a:lnTo>
                  <a:pt x="1499615" y="195071"/>
                </a:lnTo>
                <a:lnTo>
                  <a:pt x="1533143" y="222503"/>
                </a:lnTo>
                <a:lnTo>
                  <a:pt x="1600199" y="283463"/>
                </a:lnTo>
                <a:lnTo>
                  <a:pt x="1661159" y="350519"/>
                </a:lnTo>
                <a:lnTo>
                  <a:pt x="1688591" y="384047"/>
                </a:lnTo>
                <a:lnTo>
                  <a:pt x="1712975" y="420623"/>
                </a:lnTo>
                <a:lnTo>
                  <a:pt x="1737359" y="460247"/>
                </a:lnTo>
                <a:lnTo>
                  <a:pt x="1758695" y="496823"/>
                </a:lnTo>
                <a:lnTo>
                  <a:pt x="1780031" y="539495"/>
                </a:lnTo>
                <a:lnTo>
                  <a:pt x="1798319" y="579119"/>
                </a:lnTo>
                <a:lnTo>
                  <a:pt x="1816607" y="621791"/>
                </a:lnTo>
                <a:lnTo>
                  <a:pt x="1831847" y="664463"/>
                </a:lnTo>
                <a:lnTo>
                  <a:pt x="1844039" y="710183"/>
                </a:lnTo>
                <a:lnTo>
                  <a:pt x="1862327" y="801623"/>
                </a:lnTo>
                <a:lnTo>
                  <a:pt x="1868423" y="847343"/>
                </a:lnTo>
                <a:lnTo>
                  <a:pt x="1871471" y="893063"/>
                </a:lnTo>
                <a:lnTo>
                  <a:pt x="1871471" y="1085087"/>
                </a:lnTo>
                <a:lnTo>
                  <a:pt x="1877567" y="1039367"/>
                </a:lnTo>
                <a:lnTo>
                  <a:pt x="1880615" y="990599"/>
                </a:lnTo>
                <a:close/>
              </a:path>
              <a:path w="1880615" h="1883663">
                <a:moveTo>
                  <a:pt x="1871471" y="1085087"/>
                </a:moveTo>
                <a:lnTo>
                  <a:pt x="1871471" y="990599"/>
                </a:lnTo>
                <a:lnTo>
                  <a:pt x="1868423" y="1036319"/>
                </a:lnTo>
                <a:lnTo>
                  <a:pt x="1862327" y="1085087"/>
                </a:lnTo>
                <a:lnTo>
                  <a:pt x="1844039" y="1176527"/>
                </a:lnTo>
                <a:lnTo>
                  <a:pt x="1831847" y="1219199"/>
                </a:lnTo>
                <a:lnTo>
                  <a:pt x="1816607" y="1261871"/>
                </a:lnTo>
                <a:lnTo>
                  <a:pt x="1780031" y="1347215"/>
                </a:lnTo>
                <a:lnTo>
                  <a:pt x="1737359" y="1426463"/>
                </a:lnTo>
                <a:lnTo>
                  <a:pt x="1688591" y="1499615"/>
                </a:lnTo>
                <a:lnTo>
                  <a:pt x="1658111" y="1536191"/>
                </a:lnTo>
                <a:lnTo>
                  <a:pt x="1630679" y="1569719"/>
                </a:lnTo>
                <a:lnTo>
                  <a:pt x="1600199" y="1600199"/>
                </a:lnTo>
                <a:lnTo>
                  <a:pt x="1533143" y="1661159"/>
                </a:lnTo>
                <a:lnTo>
                  <a:pt x="1499615" y="1688591"/>
                </a:lnTo>
                <a:lnTo>
                  <a:pt x="1463039" y="1716023"/>
                </a:lnTo>
                <a:lnTo>
                  <a:pt x="1423415" y="1740407"/>
                </a:lnTo>
                <a:lnTo>
                  <a:pt x="1344167" y="1783079"/>
                </a:lnTo>
                <a:lnTo>
                  <a:pt x="1304543" y="1801367"/>
                </a:lnTo>
                <a:lnTo>
                  <a:pt x="1219199" y="1831847"/>
                </a:lnTo>
                <a:lnTo>
                  <a:pt x="1127759" y="1856231"/>
                </a:lnTo>
                <a:lnTo>
                  <a:pt x="1036319" y="1868423"/>
                </a:lnTo>
                <a:lnTo>
                  <a:pt x="987551" y="1871471"/>
                </a:lnTo>
                <a:lnTo>
                  <a:pt x="941831" y="1874519"/>
                </a:lnTo>
                <a:lnTo>
                  <a:pt x="893063" y="1871471"/>
                </a:lnTo>
                <a:lnTo>
                  <a:pt x="847343" y="1868423"/>
                </a:lnTo>
                <a:lnTo>
                  <a:pt x="798575" y="1862327"/>
                </a:lnTo>
                <a:lnTo>
                  <a:pt x="752855" y="1856231"/>
                </a:lnTo>
                <a:lnTo>
                  <a:pt x="707135" y="1844039"/>
                </a:lnTo>
                <a:lnTo>
                  <a:pt x="664463" y="1831847"/>
                </a:lnTo>
                <a:lnTo>
                  <a:pt x="579119" y="1801367"/>
                </a:lnTo>
                <a:lnTo>
                  <a:pt x="536447" y="1783079"/>
                </a:lnTo>
                <a:lnTo>
                  <a:pt x="457199" y="1740407"/>
                </a:lnTo>
                <a:lnTo>
                  <a:pt x="420623" y="1716023"/>
                </a:lnTo>
                <a:lnTo>
                  <a:pt x="347471" y="1661159"/>
                </a:lnTo>
                <a:lnTo>
                  <a:pt x="313943" y="1630679"/>
                </a:lnTo>
                <a:lnTo>
                  <a:pt x="252983" y="1569719"/>
                </a:lnTo>
                <a:lnTo>
                  <a:pt x="222503" y="1536191"/>
                </a:lnTo>
                <a:lnTo>
                  <a:pt x="167639" y="1463039"/>
                </a:lnTo>
                <a:lnTo>
                  <a:pt x="146303" y="1426463"/>
                </a:lnTo>
                <a:lnTo>
                  <a:pt x="121919" y="1386839"/>
                </a:lnTo>
                <a:lnTo>
                  <a:pt x="100583" y="1347215"/>
                </a:lnTo>
                <a:lnTo>
                  <a:pt x="82295" y="1304543"/>
                </a:lnTo>
                <a:lnTo>
                  <a:pt x="51815" y="1219199"/>
                </a:lnTo>
                <a:lnTo>
                  <a:pt x="39623" y="1173479"/>
                </a:lnTo>
                <a:lnTo>
                  <a:pt x="30479" y="1130807"/>
                </a:lnTo>
                <a:lnTo>
                  <a:pt x="21335" y="1085087"/>
                </a:lnTo>
                <a:lnTo>
                  <a:pt x="15239" y="1036319"/>
                </a:lnTo>
                <a:lnTo>
                  <a:pt x="9143" y="941831"/>
                </a:lnTo>
                <a:lnTo>
                  <a:pt x="9143" y="1062227"/>
                </a:lnTo>
                <a:lnTo>
                  <a:pt x="30479" y="1176527"/>
                </a:lnTo>
                <a:lnTo>
                  <a:pt x="42671" y="1222247"/>
                </a:lnTo>
                <a:lnTo>
                  <a:pt x="73151" y="1307591"/>
                </a:lnTo>
                <a:lnTo>
                  <a:pt x="94487" y="1350263"/>
                </a:lnTo>
                <a:lnTo>
                  <a:pt x="112775" y="1389887"/>
                </a:lnTo>
                <a:lnTo>
                  <a:pt x="161543" y="1469135"/>
                </a:lnTo>
                <a:lnTo>
                  <a:pt x="216407" y="1542287"/>
                </a:lnTo>
                <a:lnTo>
                  <a:pt x="243839" y="1575815"/>
                </a:lnTo>
                <a:lnTo>
                  <a:pt x="307847" y="1639823"/>
                </a:lnTo>
                <a:lnTo>
                  <a:pt x="344423" y="1667255"/>
                </a:lnTo>
                <a:lnTo>
                  <a:pt x="377951" y="1697735"/>
                </a:lnTo>
                <a:lnTo>
                  <a:pt x="414527" y="1722119"/>
                </a:lnTo>
                <a:lnTo>
                  <a:pt x="493775" y="1770887"/>
                </a:lnTo>
                <a:lnTo>
                  <a:pt x="533399" y="1792223"/>
                </a:lnTo>
                <a:lnTo>
                  <a:pt x="576071" y="1810511"/>
                </a:lnTo>
                <a:lnTo>
                  <a:pt x="661415" y="1840991"/>
                </a:lnTo>
                <a:lnTo>
                  <a:pt x="752855" y="1865375"/>
                </a:lnTo>
                <a:lnTo>
                  <a:pt x="844295" y="1877567"/>
                </a:lnTo>
                <a:lnTo>
                  <a:pt x="893063" y="1883663"/>
                </a:lnTo>
                <a:lnTo>
                  <a:pt x="990599" y="1883663"/>
                </a:lnTo>
                <a:lnTo>
                  <a:pt x="1036319" y="1877567"/>
                </a:lnTo>
                <a:lnTo>
                  <a:pt x="1085087" y="1871471"/>
                </a:lnTo>
                <a:lnTo>
                  <a:pt x="1130807" y="1865375"/>
                </a:lnTo>
                <a:lnTo>
                  <a:pt x="1222247" y="1840991"/>
                </a:lnTo>
                <a:lnTo>
                  <a:pt x="1307591" y="1810511"/>
                </a:lnTo>
                <a:lnTo>
                  <a:pt x="1350263" y="1789175"/>
                </a:lnTo>
                <a:lnTo>
                  <a:pt x="1389887" y="1770887"/>
                </a:lnTo>
                <a:lnTo>
                  <a:pt x="1429511" y="1746503"/>
                </a:lnTo>
                <a:lnTo>
                  <a:pt x="1502663" y="1697735"/>
                </a:lnTo>
                <a:lnTo>
                  <a:pt x="1539239" y="1667255"/>
                </a:lnTo>
                <a:lnTo>
                  <a:pt x="1572767" y="1639823"/>
                </a:lnTo>
                <a:lnTo>
                  <a:pt x="1636775" y="1575815"/>
                </a:lnTo>
                <a:lnTo>
                  <a:pt x="1667255" y="1542287"/>
                </a:lnTo>
                <a:lnTo>
                  <a:pt x="1722119" y="1469135"/>
                </a:lnTo>
                <a:lnTo>
                  <a:pt x="1746503" y="1429511"/>
                </a:lnTo>
                <a:lnTo>
                  <a:pt x="1789175" y="1350263"/>
                </a:lnTo>
                <a:lnTo>
                  <a:pt x="1825751" y="1264919"/>
                </a:lnTo>
                <a:lnTo>
                  <a:pt x="1840991" y="1222247"/>
                </a:lnTo>
                <a:lnTo>
                  <a:pt x="1853183" y="1176527"/>
                </a:lnTo>
                <a:lnTo>
                  <a:pt x="1871471" y="10850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18497" y="3054098"/>
            <a:ext cx="28067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15577" y="3197354"/>
            <a:ext cx="115887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017905" algn="l"/>
              </a:tabLst>
            </a:pPr>
            <a:r>
              <a:rPr sz="1800" spc="-14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1	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54234" y="3557018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70642" y="4059939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27386" y="4636011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15577" y="5071876"/>
            <a:ext cx="123190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1091565" algn="l"/>
              </a:tabLst>
            </a:pPr>
            <a:r>
              <a:rPr sz="1800" dirty="0" smtClean="0">
                <a:solidFill>
                  <a:srgbClr val="232021"/>
                </a:solidFill>
                <a:latin typeface="Arial"/>
                <a:cs typeface="Arial"/>
              </a:rPr>
              <a:t>7	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91649" y="5212084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55913" y="4709163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09608" y="4133091"/>
            <a:ext cx="1530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82760" y="3557018"/>
            <a:ext cx="28067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77489" y="3276600"/>
            <a:ext cx="0" cy="143255"/>
          </a:xfrm>
          <a:custGeom>
            <a:avLst/>
            <a:gdLst/>
            <a:ahLst/>
            <a:cxnLst/>
            <a:rect l="l" t="t" r="r" b="b"/>
            <a:pathLst>
              <a:path h="143255">
                <a:moveTo>
                  <a:pt x="0" y="0"/>
                </a:moveTo>
                <a:lnTo>
                  <a:pt x="0" y="143255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277489" y="5148071"/>
            <a:ext cx="0" cy="146303"/>
          </a:xfrm>
          <a:custGeom>
            <a:avLst/>
            <a:gdLst/>
            <a:ahLst/>
            <a:cxnLst/>
            <a:rect l="l" t="t" r="r" b="b"/>
            <a:pathLst>
              <a:path h="146303">
                <a:moveTo>
                  <a:pt x="0" y="0"/>
                </a:moveTo>
                <a:lnTo>
                  <a:pt x="0" y="146303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40074" y="4213859"/>
            <a:ext cx="146303" cy="0"/>
          </a:xfrm>
          <a:custGeom>
            <a:avLst/>
            <a:gdLst/>
            <a:ahLst/>
            <a:cxnLst/>
            <a:rect l="l" t="t" r="r" b="b"/>
            <a:pathLst>
              <a:path w="146303">
                <a:moveTo>
                  <a:pt x="146303" y="0"/>
                </a:moveTo>
                <a:lnTo>
                  <a:pt x="0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68601" y="4287011"/>
            <a:ext cx="143255" cy="0"/>
          </a:xfrm>
          <a:custGeom>
            <a:avLst/>
            <a:gdLst/>
            <a:ahLst/>
            <a:cxnLst/>
            <a:rect l="l" t="t" r="r" b="b"/>
            <a:pathLst>
              <a:path w="143255">
                <a:moveTo>
                  <a:pt x="143255" y="0"/>
                </a:moveTo>
                <a:lnTo>
                  <a:pt x="0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77489" y="3493008"/>
            <a:ext cx="649223" cy="15270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71394" y="3489959"/>
            <a:ext cx="658367" cy="1569719"/>
          </a:xfrm>
          <a:custGeom>
            <a:avLst/>
            <a:gdLst/>
            <a:ahLst/>
            <a:cxnLst/>
            <a:rect l="l" t="t" r="r" b="b"/>
            <a:pathLst>
              <a:path w="658367" h="1569719">
                <a:moveTo>
                  <a:pt x="658367" y="557783"/>
                </a:moveTo>
                <a:lnTo>
                  <a:pt x="658367" y="530351"/>
                </a:lnTo>
                <a:lnTo>
                  <a:pt x="655319" y="499871"/>
                </a:lnTo>
                <a:lnTo>
                  <a:pt x="646175" y="445007"/>
                </a:lnTo>
                <a:lnTo>
                  <a:pt x="627887" y="390143"/>
                </a:lnTo>
                <a:lnTo>
                  <a:pt x="594359" y="316991"/>
                </a:lnTo>
                <a:lnTo>
                  <a:pt x="563879" y="268223"/>
                </a:lnTo>
                <a:lnTo>
                  <a:pt x="545591" y="243839"/>
                </a:lnTo>
                <a:lnTo>
                  <a:pt x="530351" y="222503"/>
                </a:lnTo>
                <a:lnTo>
                  <a:pt x="466343" y="161543"/>
                </a:lnTo>
                <a:lnTo>
                  <a:pt x="420623" y="128015"/>
                </a:lnTo>
                <a:lnTo>
                  <a:pt x="371855" y="94487"/>
                </a:lnTo>
                <a:lnTo>
                  <a:pt x="316991" y="67055"/>
                </a:lnTo>
                <a:lnTo>
                  <a:pt x="259079" y="42671"/>
                </a:lnTo>
                <a:lnTo>
                  <a:pt x="201167" y="24383"/>
                </a:lnTo>
                <a:lnTo>
                  <a:pt x="137159" y="9143"/>
                </a:lnTo>
                <a:lnTo>
                  <a:pt x="39623" y="0"/>
                </a:lnTo>
                <a:lnTo>
                  <a:pt x="0" y="0"/>
                </a:lnTo>
                <a:lnTo>
                  <a:pt x="0" y="326135"/>
                </a:lnTo>
                <a:lnTo>
                  <a:pt x="6095" y="326135"/>
                </a:lnTo>
                <a:lnTo>
                  <a:pt x="6095" y="9143"/>
                </a:lnTo>
                <a:lnTo>
                  <a:pt x="12191" y="3047"/>
                </a:lnTo>
                <a:lnTo>
                  <a:pt x="12191" y="9143"/>
                </a:lnTo>
                <a:lnTo>
                  <a:pt x="39623" y="9143"/>
                </a:lnTo>
                <a:lnTo>
                  <a:pt x="73151" y="12191"/>
                </a:lnTo>
                <a:lnTo>
                  <a:pt x="103631" y="15239"/>
                </a:lnTo>
                <a:lnTo>
                  <a:pt x="137159" y="18287"/>
                </a:lnTo>
                <a:lnTo>
                  <a:pt x="167639" y="27431"/>
                </a:lnTo>
                <a:lnTo>
                  <a:pt x="167639" y="24383"/>
                </a:lnTo>
                <a:lnTo>
                  <a:pt x="228599" y="42671"/>
                </a:lnTo>
                <a:lnTo>
                  <a:pt x="286511" y="64007"/>
                </a:lnTo>
                <a:lnTo>
                  <a:pt x="365759" y="103631"/>
                </a:lnTo>
                <a:lnTo>
                  <a:pt x="414527" y="134111"/>
                </a:lnTo>
                <a:lnTo>
                  <a:pt x="460247" y="170687"/>
                </a:lnTo>
                <a:lnTo>
                  <a:pt x="502919" y="210311"/>
                </a:lnTo>
                <a:lnTo>
                  <a:pt x="502919" y="207263"/>
                </a:lnTo>
                <a:lnTo>
                  <a:pt x="539495" y="249935"/>
                </a:lnTo>
                <a:lnTo>
                  <a:pt x="557783" y="274319"/>
                </a:lnTo>
                <a:lnTo>
                  <a:pt x="557783" y="277875"/>
                </a:lnTo>
                <a:lnTo>
                  <a:pt x="573023" y="295655"/>
                </a:lnTo>
                <a:lnTo>
                  <a:pt x="609599" y="368807"/>
                </a:lnTo>
                <a:lnTo>
                  <a:pt x="621791" y="396239"/>
                </a:lnTo>
                <a:lnTo>
                  <a:pt x="621791" y="404367"/>
                </a:lnTo>
                <a:lnTo>
                  <a:pt x="627887" y="420623"/>
                </a:lnTo>
                <a:lnTo>
                  <a:pt x="637031" y="448055"/>
                </a:lnTo>
                <a:lnTo>
                  <a:pt x="643127" y="475487"/>
                </a:lnTo>
                <a:lnTo>
                  <a:pt x="649223" y="530351"/>
                </a:lnTo>
                <a:lnTo>
                  <a:pt x="649223" y="557783"/>
                </a:lnTo>
                <a:lnTo>
                  <a:pt x="658367" y="557783"/>
                </a:lnTo>
                <a:close/>
              </a:path>
              <a:path w="658367" h="1569719">
                <a:moveTo>
                  <a:pt x="225551" y="926591"/>
                </a:moveTo>
                <a:lnTo>
                  <a:pt x="225551" y="905255"/>
                </a:lnTo>
                <a:lnTo>
                  <a:pt x="0" y="1271015"/>
                </a:lnTo>
                <a:lnTo>
                  <a:pt x="9143" y="1283125"/>
                </a:lnTo>
                <a:lnTo>
                  <a:pt x="9143" y="1267967"/>
                </a:lnTo>
                <a:lnTo>
                  <a:pt x="11224" y="1270722"/>
                </a:lnTo>
                <a:lnTo>
                  <a:pt x="216407" y="941273"/>
                </a:lnTo>
                <a:lnTo>
                  <a:pt x="216407" y="923543"/>
                </a:lnTo>
                <a:lnTo>
                  <a:pt x="225551" y="926591"/>
                </a:lnTo>
                <a:close/>
              </a:path>
              <a:path w="658367" h="1569719">
                <a:moveTo>
                  <a:pt x="12191" y="9143"/>
                </a:moveTo>
                <a:lnTo>
                  <a:pt x="12191" y="3047"/>
                </a:lnTo>
                <a:lnTo>
                  <a:pt x="6095" y="9143"/>
                </a:lnTo>
                <a:lnTo>
                  <a:pt x="12191" y="9143"/>
                </a:lnTo>
                <a:close/>
              </a:path>
              <a:path w="658367" h="1569719">
                <a:moveTo>
                  <a:pt x="12191" y="316991"/>
                </a:moveTo>
                <a:lnTo>
                  <a:pt x="12191" y="9143"/>
                </a:lnTo>
                <a:lnTo>
                  <a:pt x="6095" y="9143"/>
                </a:lnTo>
                <a:lnTo>
                  <a:pt x="6095" y="316991"/>
                </a:lnTo>
                <a:lnTo>
                  <a:pt x="12191" y="316991"/>
                </a:lnTo>
                <a:close/>
              </a:path>
              <a:path w="658367" h="1569719">
                <a:moveTo>
                  <a:pt x="625635" y="703027"/>
                </a:moveTo>
                <a:lnTo>
                  <a:pt x="591311" y="630935"/>
                </a:lnTo>
                <a:lnTo>
                  <a:pt x="566927" y="591311"/>
                </a:lnTo>
                <a:lnTo>
                  <a:pt x="539495" y="551687"/>
                </a:lnTo>
                <a:lnTo>
                  <a:pt x="509015" y="518159"/>
                </a:lnTo>
                <a:lnTo>
                  <a:pt x="472439" y="484631"/>
                </a:lnTo>
                <a:lnTo>
                  <a:pt x="435863" y="454151"/>
                </a:lnTo>
                <a:lnTo>
                  <a:pt x="396239" y="426719"/>
                </a:lnTo>
                <a:lnTo>
                  <a:pt x="353567" y="402335"/>
                </a:lnTo>
                <a:lnTo>
                  <a:pt x="262127" y="359663"/>
                </a:lnTo>
                <a:lnTo>
                  <a:pt x="213359" y="344423"/>
                </a:lnTo>
                <a:lnTo>
                  <a:pt x="164591" y="332231"/>
                </a:lnTo>
                <a:lnTo>
                  <a:pt x="112775" y="323087"/>
                </a:lnTo>
                <a:lnTo>
                  <a:pt x="60959" y="316991"/>
                </a:lnTo>
                <a:lnTo>
                  <a:pt x="6095" y="316991"/>
                </a:lnTo>
                <a:lnTo>
                  <a:pt x="12191" y="320039"/>
                </a:lnTo>
                <a:lnTo>
                  <a:pt x="12191" y="326135"/>
                </a:lnTo>
                <a:lnTo>
                  <a:pt x="57911" y="326135"/>
                </a:lnTo>
                <a:lnTo>
                  <a:pt x="109727" y="332231"/>
                </a:lnTo>
                <a:lnTo>
                  <a:pt x="161543" y="341375"/>
                </a:lnTo>
                <a:lnTo>
                  <a:pt x="210311" y="353567"/>
                </a:lnTo>
                <a:lnTo>
                  <a:pt x="259079" y="368807"/>
                </a:lnTo>
                <a:lnTo>
                  <a:pt x="304799" y="387095"/>
                </a:lnTo>
                <a:lnTo>
                  <a:pt x="350519" y="408431"/>
                </a:lnTo>
                <a:lnTo>
                  <a:pt x="350519" y="410391"/>
                </a:lnTo>
                <a:lnTo>
                  <a:pt x="390143" y="435863"/>
                </a:lnTo>
                <a:lnTo>
                  <a:pt x="429767" y="463295"/>
                </a:lnTo>
                <a:lnTo>
                  <a:pt x="429767" y="460247"/>
                </a:lnTo>
                <a:lnTo>
                  <a:pt x="466343" y="490727"/>
                </a:lnTo>
                <a:lnTo>
                  <a:pt x="533399" y="557783"/>
                </a:lnTo>
                <a:lnTo>
                  <a:pt x="560831" y="594359"/>
                </a:lnTo>
                <a:lnTo>
                  <a:pt x="585215" y="633983"/>
                </a:lnTo>
                <a:lnTo>
                  <a:pt x="606551" y="676655"/>
                </a:lnTo>
                <a:lnTo>
                  <a:pt x="621162" y="717564"/>
                </a:lnTo>
                <a:lnTo>
                  <a:pt x="625635" y="703027"/>
                </a:lnTo>
                <a:close/>
              </a:path>
              <a:path w="658367" h="1569719">
                <a:moveTo>
                  <a:pt x="12191" y="326135"/>
                </a:moveTo>
                <a:lnTo>
                  <a:pt x="12191" y="320039"/>
                </a:lnTo>
                <a:lnTo>
                  <a:pt x="6095" y="316991"/>
                </a:lnTo>
                <a:lnTo>
                  <a:pt x="6095" y="326135"/>
                </a:lnTo>
                <a:lnTo>
                  <a:pt x="12191" y="326135"/>
                </a:lnTo>
                <a:close/>
              </a:path>
              <a:path w="658367" h="1569719">
                <a:moveTo>
                  <a:pt x="11224" y="1270722"/>
                </a:moveTo>
                <a:lnTo>
                  <a:pt x="9143" y="1267967"/>
                </a:lnTo>
                <a:lnTo>
                  <a:pt x="9143" y="1274063"/>
                </a:lnTo>
                <a:lnTo>
                  <a:pt x="11224" y="1270722"/>
                </a:lnTo>
                <a:close/>
              </a:path>
              <a:path w="658367" h="1569719">
                <a:moveTo>
                  <a:pt x="225551" y="1554479"/>
                </a:moveTo>
                <a:lnTo>
                  <a:pt x="11224" y="1270722"/>
                </a:lnTo>
                <a:lnTo>
                  <a:pt x="9143" y="1274063"/>
                </a:lnTo>
                <a:lnTo>
                  <a:pt x="9143" y="1283125"/>
                </a:lnTo>
                <a:lnTo>
                  <a:pt x="216407" y="1557610"/>
                </a:lnTo>
                <a:lnTo>
                  <a:pt x="225551" y="1554479"/>
                </a:lnTo>
                <a:close/>
              </a:path>
              <a:path w="658367" h="1569719">
                <a:moveTo>
                  <a:pt x="225551" y="926591"/>
                </a:moveTo>
                <a:lnTo>
                  <a:pt x="216407" y="923543"/>
                </a:lnTo>
                <a:lnTo>
                  <a:pt x="216407" y="941273"/>
                </a:lnTo>
                <a:lnTo>
                  <a:pt x="225551" y="926591"/>
                </a:lnTo>
                <a:close/>
              </a:path>
              <a:path w="658367" h="1569719">
                <a:moveTo>
                  <a:pt x="225551" y="1074038"/>
                </a:moveTo>
                <a:lnTo>
                  <a:pt x="225551" y="926591"/>
                </a:lnTo>
                <a:lnTo>
                  <a:pt x="216407" y="941273"/>
                </a:lnTo>
                <a:lnTo>
                  <a:pt x="216407" y="1088135"/>
                </a:lnTo>
                <a:lnTo>
                  <a:pt x="219455" y="1087119"/>
                </a:lnTo>
                <a:lnTo>
                  <a:pt x="219455" y="1075943"/>
                </a:lnTo>
                <a:lnTo>
                  <a:pt x="225551" y="1074038"/>
                </a:lnTo>
                <a:close/>
              </a:path>
              <a:path w="658367" h="1569719">
                <a:moveTo>
                  <a:pt x="658367" y="874775"/>
                </a:moveTo>
                <a:lnTo>
                  <a:pt x="658367" y="557783"/>
                </a:lnTo>
                <a:lnTo>
                  <a:pt x="655319" y="603503"/>
                </a:lnTo>
                <a:lnTo>
                  <a:pt x="649223" y="646175"/>
                </a:lnTo>
                <a:lnTo>
                  <a:pt x="649223" y="874775"/>
                </a:lnTo>
                <a:lnTo>
                  <a:pt x="646175" y="917447"/>
                </a:lnTo>
                <a:lnTo>
                  <a:pt x="640079" y="960119"/>
                </a:lnTo>
                <a:lnTo>
                  <a:pt x="630935" y="1002791"/>
                </a:lnTo>
                <a:lnTo>
                  <a:pt x="618743" y="1042415"/>
                </a:lnTo>
                <a:lnTo>
                  <a:pt x="582167" y="1121663"/>
                </a:lnTo>
                <a:lnTo>
                  <a:pt x="557783" y="1158239"/>
                </a:lnTo>
                <a:lnTo>
                  <a:pt x="502919" y="1225295"/>
                </a:lnTo>
                <a:lnTo>
                  <a:pt x="469391" y="1255775"/>
                </a:lnTo>
                <a:lnTo>
                  <a:pt x="432815" y="1286255"/>
                </a:lnTo>
                <a:lnTo>
                  <a:pt x="396239" y="1313687"/>
                </a:lnTo>
                <a:lnTo>
                  <a:pt x="356615" y="1338071"/>
                </a:lnTo>
                <a:lnTo>
                  <a:pt x="356615" y="1335023"/>
                </a:lnTo>
                <a:lnTo>
                  <a:pt x="313943" y="1359407"/>
                </a:lnTo>
                <a:lnTo>
                  <a:pt x="268223" y="1377695"/>
                </a:lnTo>
                <a:lnTo>
                  <a:pt x="216407" y="1395983"/>
                </a:lnTo>
                <a:lnTo>
                  <a:pt x="216407" y="1542373"/>
                </a:lnTo>
                <a:lnTo>
                  <a:pt x="222503" y="1550444"/>
                </a:lnTo>
                <a:lnTo>
                  <a:pt x="222503" y="1402079"/>
                </a:lnTo>
                <a:lnTo>
                  <a:pt x="225551" y="1399031"/>
                </a:lnTo>
                <a:lnTo>
                  <a:pt x="225551" y="1401127"/>
                </a:lnTo>
                <a:lnTo>
                  <a:pt x="271271" y="1386839"/>
                </a:lnTo>
                <a:lnTo>
                  <a:pt x="316991" y="1365503"/>
                </a:lnTo>
                <a:lnTo>
                  <a:pt x="359663" y="1344167"/>
                </a:lnTo>
                <a:lnTo>
                  <a:pt x="402335" y="1319783"/>
                </a:lnTo>
                <a:lnTo>
                  <a:pt x="475487" y="1264919"/>
                </a:lnTo>
                <a:lnTo>
                  <a:pt x="509015" y="1231391"/>
                </a:lnTo>
                <a:lnTo>
                  <a:pt x="539495" y="1197863"/>
                </a:lnTo>
                <a:lnTo>
                  <a:pt x="566927" y="1161287"/>
                </a:lnTo>
                <a:lnTo>
                  <a:pt x="609599" y="1088135"/>
                </a:lnTo>
                <a:lnTo>
                  <a:pt x="627887" y="1045463"/>
                </a:lnTo>
                <a:lnTo>
                  <a:pt x="640079" y="1005839"/>
                </a:lnTo>
                <a:lnTo>
                  <a:pt x="649223" y="963167"/>
                </a:lnTo>
                <a:lnTo>
                  <a:pt x="655319" y="920495"/>
                </a:lnTo>
                <a:lnTo>
                  <a:pt x="658367" y="874775"/>
                </a:lnTo>
                <a:close/>
              </a:path>
              <a:path w="658367" h="1569719">
                <a:moveTo>
                  <a:pt x="225551" y="1569719"/>
                </a:moveTo>
                <a:lnTo>
                  <a:pt x="225551" y="1554479"/>
                </a:lnTo>
                <a:lnTo>
                  <a:pt x="216407" y="1557527"/>
                </a:lnTo>
                <a:lnTo>
                  <a:pt x="225551" y="1569719"/>
                </a:lnTo>
                <a:close/>
              </a:path>
              <a:path w="658367" h="1569719">
                <a:moveTo>
                  <a:pt x="630935" y="718565"/>
                </a:moveTo>
                <a:lnTo>
                  <a:pt x="630935" y="716279"/>
                </a:lnTo>
                <a:lnTo>
                  <a:pt x="621791" y="719327"/>
                </a:lnTo>
                <a:lnTo>
                  <a:pt x="621162" y="717564"/>
                </a:lnTo>
                <a:lnTo>
                  <a:pt x="582167" y="804671"/>
                </a:lnTo>
                <a:lnTo>
                  <a:pt x="557783" y="841247"/>
                </a:lnTo>
                <a:lnTo>
                  <a:pt x="502919" y="908303"/>
                </a:lnTo>
                <a:lnTo>
                  <a:pt x="469391" y="938783"/>
                </a:lnTo>
                <a:lnTo>
                  <a:pt x="432815" y="969263"/>
                </a:lnTo>
                <a:lnTo>
                  <a:pt x="396239" y="996695"/>
                </a:lnTo>
                <a:lnTo>
                  <a:pt x="356615" y="1021079"/>
                </a:lnTo>
                <a:lnTo>
                  <a:pt x="313943" y="1042415"/>
                </a:lnTo>
                <a:lnTo>
                  <a:pt x="268223" y="1060703"/>
                </a:lnTo>
                <a:lnTo>
                  <a:pt x="219455" y="1075943"/>
                </a:lnTo>
                <a:lnTo>
                  <a:pt x="225551" y="1082039"/>
                </a:lnTo>
                <a:lnTo>
                  <a:pt x="225551" y="1085087"/>
                </a:lnTo>
                <a:lnTo>
                  <a:pt x="271271" y="1069847"/>
                </a:lnTo>
                <a:lnTo>
                  <a:pt x="316991" y="1051559"/>
                </a:lnTo>
                <a:lnTo>
                  <a:pt x="402335" y="1002791"/>
                </a:lnTo>
                <a:lnTo>
                  <a:pt x="475487" y="947927"/>
                </a:lnTo>
                <a:lnTo>
                  <a:pt x="509015" y="914399"/>
                </a:lnTo>
                <a:lnTo>
                  <a:pt x="539495" y="880871"/>
                </a:lnTo>
                <a:lnTo>
                  <a:pt x="566927" y="847343"/>
                </a:lnTo>
                <a:lnTo>
                  <a:pt x="588263" y="807719"/>
                </a:lnTo>
                <a:lnTo>
                  <a:pt x="609599" y="771143"/>
                </a:lnTo>
                <a:lnTo>
                  <a:pt x="627887" y="728471"/>
                </a:lnTo>
                <a:lnTo>
                  <a:pt x="630935" y="718565"/>
                </a:lnTo>
                <a:close/>
              </a:path>
              <a:path w="658367" h="1569719">
                <a:moveTo>
                  <a:pt x="225551" y="1085087"/>
                </a:moveTo>
                <a:lnTo>
                  <a:pt x="225551" y="1082039"/>
                </a:lnTo>
                <a:lnTo>
                  <a:pt x="219455" y="1075943"/>
                </a:lnTo>
                <a:lnTo>
                  <a:pt x="219455" y="1087119"/>
                </a:lnTo>
                <a:lnTo>
                  <a:pt x="225551" y="1085087"/>
                </a:lnTo>
                <a:close/>
              </a:path>
              <a:path w="658367" h="1569719">
                <a:moveTo>
                  <a:pt x="225551" y="1401127"/>
                </a:moveTo>
                <a:lnTo>
                  <a:pt x="225551" y="1399031"/>
                </a:lnTo>
                <a:lnTo>
                  <a:pt x="222503" y="1402079"/>
                </a:lnTo>
                <a:lnTo>
                  <a:pt x="225551" y="1401127"/>
                </a:lnTo>
                <a:close/>
              </a:path>
              <a:path w="658367" h="1569719">
                <a:moveTo>
                  <a:pt x="225551" y="1554479"/>
                </a:moveTo>
                <a:lnTo>
                  <a:pt x="225551" y="1401127"/>
                </a:lnTo>
                <a:lnTo>
                  <a:pt x="222503" y="1402079"/>
                </a:lnTo>
                <a:lnTo>
                  <a:pt x="222503" y="1550444"/>
                </a:lnTo>
                <a:lnTo>
                  <a:pt x="225551" y="1554479"/>
                </a:lnTo>
                <a:close/>
              </a:path>
              <a:path w="658367" h="1569719">
                <a:moveTo>
                  <a:pt x="350519" y="410391"/>
                </a:moveTo>
                <a:lnTo>
                  <a:pt x="350519" y="408431"/>
                </a:lnTo>
                <a:lnTo>
                  <a:pt x="347471" y="408431"/>
                </a:lnTo>
                <a:lnTo>
                  <a:pt x="350519" y="410391"/>
                </a:lnTo>
                <a:close/>
              </a:path>
              <a:path w="658367" h="1569719">
                <a:moveTo>
                  <a:pt x="557783" y="277875"/>
                </a:moveTo>
                <a:lnTo>
                  <a:pt x="557783" y="274319"/>
                </a:lnTo>
                <a:lnTo>
                  <a:pt x="554735" y="274319"/>
                </a:lnTo>
                <a:lnTo>
                  <a:pt x="557783" y="277875"/>
                </a:lnTo>
                <a:close/>
              </a:path>
              <a:path w="658367" h="1569719">
                <a:moveTo>
                  <a:pt x="621791" y="404367"/>
                </a:moveTo>
                <a:lnTo>
                  <a:pt x="621791" y="396239"/>
                </a:lnTo>
                <a:lnTo>
                  <a:pt x="618743" y="396239"/>
                </a:lnTo>
                <a:lnTo>
                  <a:pt x="621791" y="404367"/>
                </a:lnTo>
                <a:close/>
              </a:path>
              <a:path w="658367" h="1569719">
                <a:moveTo>
                  <a:pt x="630935" y="716279"/>
                </a:moveTo>
                <a:lnTo>
                  <a:pt x="625635" y="703027"/>
                </a:lnTo>
                <a:lnTo>
                  <a:pt x="621162" y="717564"/>
                </a:lnTo>
                <a:lnTo>
                  <a:pt x="621791" y="719327"/>
                </a:lnTo>
                <a:lnTo>
                  <a:pt x="630935" y="716279"/>
                </a:lnTo>
                <a:close/>
              </a:path>
              <a:path w="658367" h="1569719">
                <a:moveTo>
                  <a:pt x="658367" y="557783"/>
                </a:moveTo>
                <a:lnTo>
                  <a:pt x="649223" y="557783"/>
                </a:lnTo>
                <a:lnTo>
                  <a:pt x="646175" y="600455"/>
                </a:lnTo>
                <a:lnTo>
                  <a:pt x="640079" y="643127"/>
                </a:lnTo>
                <a:lnTo>
                  <a:pt x="630935" y="685799"/>
                </a:lnTo>
                <a:lnTo>
                  <a:pt x="625635" y="703027"/>
                </a:lnTo>
                <a:lnTo>
                  <a:pt x="630935" y="716279"/>
                </a:lnTo>
                <a:lnTo>
                  <a:pt x="630935" y="718565"/>
                </a:lnTo>
                <a:lnTo>
                  <a:pt x="640079" y="688847"/>
                </a:lnTo>
                <a:lnTo>
                  <a:pt x="649223" y="646175"/>
                </a:lnTo>
                <a:lnTo>
                  <a:pt x="655319" y="603503"/>
                </a:lnTo>
                <a:lnTo>
                  <a:pt x="658367" y="5577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012833" y="1140969"/>
            <a:ext cx="7189470" cy="9810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Genel konuşursak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5" dirty="0" smtClean="0">
                <a:solidFill>
                  <a:srgbClr val="232021"/>
                </a:solidFill>
                <a:latin typeface="Arial"/>
                <a:cs typeface="Arial"/>
              </a:rPr>
              <a:t>birçok şifreleme sistemi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sayı kümelerine dayanır şöyle ki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AutoNum type="arabicPeriod"/>
              <a:tabLst>
                <a:tab pos="356870" algn="l"/>
              </a:tabLst>
            </a:pP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ayrı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sayılı kümeler oldukça faydalıdır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AutoNum type="arabicPeriod"/>
            </a:pPr>
            <a:endParaRPr sz="600" dirty="0"/>
          </a:p>
          <a:p>
            <a:pPr marL="356870" indent="-344805">
              <a:lnSpc>
                <a:spcPts val="2265"/>
              </a:lnSpc>
              <a:buClr>
                <a:srgbClr val="5C83BE"/>
              </a:buClr>
              <a:buSzPct val="118750"/>
              <a:buFont typeface="Arial"/>
              <a:buAutoNum type="arabicPeriod"/>
              <a:tabLst>
                <a:tab pos="356870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sonlu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ör. sadece sonlu sayılarla hesaplayabilirsek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0854" y="2518666"/>
            <a:ext cx="8308340" cy="620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25000"/>
              </a:lnSpc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çok mu soyut gözüküyor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?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--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- 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şimdi sonlu kümelere ayrık sayılarla bakalım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saate oldukça aşinayızdır.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0854" y="5545332"/>
            <a:ext cx="8382000" cy="986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25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Enteresan bir şekilde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saat sürekli artmasına rağmen biz belli bir sayı kümenin dışına çıkmayız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2502535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3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3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…: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5060950" cy="3441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5" dirty="0">
                <a:solidFill>
                  <a:srgbClr val="232021"/>
                </a:solidFill>
                <a:latin typeface="Arial"/>
                <a:cs typeface="Arial"/>
              </a:rPr>
              <a:t>Modüler</a:t>
            </a:r>
            <a:r>
              <a:rPr lang="tr-TR" sz="1900" b="1" spc="-25" dirty="0">
                <a:solidFill>
                  <a:srgbClr val="232021"/>
                </a:solidFill>
                <a:latin typeface="Arial"/>
                <a:cs typeface="Arial"/>
              </a:rPr>
              <a:t> aritmetiğe kısa bir giriş</a:t>
            </a:r>
            <a:endParaRPr lang="tr-TR"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8870" y="5153664"/>
            <a:ext cx="2316480" cy="1031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12072" y="5191764"/>
            <a:ext cx="1217930" cy="986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/>
          </a:p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/>
          </a:p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62892" y="2532888"/>
            <a:ext cx="5172452" cy="2197607"/>
          </a:xfrm>
          <a:custGeom>
            <a:avLst/>
            <a:gdLst/>
            <a:ahLst/>
            <a:cxnLst/>
            <a:rect l="l" t="t" r="r" b="b"/>
            <a:pathLst>
              <a:path w="5172452" h="2197607">
                <a:moveTo>
                  <a:pt x="5172452" y="2197607"/>
                </a:moveTo>
                <a:lnTo>
                  <a:pt x="5172452" y="0"/>
                </a:lnTo>
                <a:lnTo>
                  <a:pt x="0" y="0"/>
                </a:lnTo>
                <a:lnTo>
                  <a:pt x="0" y="2197607"/>
                </a:lnTo>
                <a:lnTo>
                  <a:pt x="12191" y="2197607"/>
                </a:lnTo>
                <a:lnTo>
                  <a:pt x="12191" y="24383"/>
                </a:lnTo>
                <a:lnTo>
                  <a:pt x="24383" y="12191"/>
                </a:lnTo>
                <a:lnTo>
                  <a:pt x="24383" y="24383"/>
                </a:lnTo>
                <a:lnTo>
                  <a:pt x="5148068" y="24383"/>
                </a:lnTo>
                <a:lnTo>
                  <a:pt x="5148068" y="12191"/>
                </a:lnTo>
                <a:lnTo>
                  <a:pt x="5160260" y="24383"/>
                </a:lnTo>
                <a:lnTo>
                  <a:pt x="5160260" y="2197607"/>
                </a:lnTo>
                <a:lnTo>
                  <a:pt x="5172452" y="2197607"/>
                </a:lnTo>
                <a:close/>
              </a:path>
              <a:path w="5172452" h="2197607">
                <a:moveTo>
                  <a:pt x="24383" y="24383"/>
                </a:moveTo>
                <a:lnTo>
                  <a:pt x="24383" y="12191"/>
                </a:lnTo>
                <a:lnTo>
                  <a:pt x="12191" y="24383"/>
                </a:lnTo>
                <a:lnTo>
                  <a:pt x="24383" y="24383"/>
                </a:lnTo>
                <a:close/>
              </a:path>
              <a:path w="5172452" h="2197607">
                <a:moveTo>
                  <a:pt x="24383" y="2173223"/>
                </a:moveTo>
                <a:lnTo>
                  <a:pt x="24383" y="24383"/>
                </a:lnTo>
                <a:lnTo>
                  <a:pt x="12191" y="24383"/>
                </a:lnTo>
                <a:lnTo>
                  <a:pt x="12191" y="2173223"/>
                </a:lnTo>
                <a:lnTo>
                  <a:pt x="24383" y="2173223"/>
                </a:lnTo>
                <a:close/>
              </a:path>
              <a:path w="5172452" h="2197607">
                <a:moveTo>
                  <a:pt x="5160260" y="2173223"/>
                </a:moveTo>
                <a:lnTo>
                  <a:pt x="12191" y="2173223"/>
                </a:lnTo>
                <a:lnTo>
                  <a:pt x="24383" y="2185415"/>
                </a:lnTo>
                <a:lnTo>
                  <a:pt x="24383" y="2197607"/>
                </a:lnTo>
                <a:lnTo>
                  <a:pt x="5148068" y="2197607"/>
                </a:lnTo>
                <a:lnTo>
                  <a:pt x="5148068" y="2185415"/>
                </a:lnTo>
                <a:lnTo>
                  <a:pt x="5160260" y="2173223"/>
                </a:lnTo>
                <a:close/>
              </a:path>
              <a:path w="5172452" h="2197607">
                <a:moveTo>
                  <a:pt x="24383" y="2197607"/>
                </a:moveTo>
                <a:lnTo>
                  <a:pt x="24383" y="2185415"/>
                </a:lnTo>
                <a:lnTo>
                  <a:pt x="12191" y="2173223"/>
                </a:lnTo>
                <a:lnTo>
                  <a:pt x="12191" y="2197607"/>
                </a:lnTo>
                <a:lnTo>
                  <a:pt x="24383" y="2197607"/>
                </a:lnTo>
                <a:close/>
              </a:path>
              <a:path w="5172452" h="2197607">
                <a:moveTo>
                  <a:pt x="5160260" y="24383"/>
                </a:moveTo>
                <a:lnTo>
                  <a:pt x="5148068" y="12191"/>
                </a:lnTo>
                <a:lnTo>
                  <a:pt x="5148068" y="24383"/>
                </a:lnTo>
                <a:lnTo>
                  <a:pt x="5160260" y="24383"/>
                </a:lnTo>
                <a:close/>
              </a:path>
              <a:path w="5172452" h="2197607">
                <a:moveTo>
                  <a:pt x="5160260" y="2173223"/>
                </a:moveTo>
                <a:lnTo>
                  <a:pt x="5160260" y="24383"/>
                </a:lnTo>
                <a:lnTo>
                  <a:pt x="5148068" y="24383"/>
                </a:lnTo>
                <a:lnTo>
                  <a:pt x="5148068" y="2173223"/>
                </a:lnTo>
                <a:lnTo>
                  <a:pt x="5160260" y="2173223"/>
                </a:lnTo>
                <a:close/>
              </a:path>
              <a:path w="5172452" h="2197607">
                <a:moveTo>
                  <a:pt x="5160260" y="2197607"/>
                </a:moveTo>
                <a:lnTo>
                  <a:pt x="5160260" y="2173223"/>
                </a:lnTo>
                <a:lnTo>
                  <a:pt x="5148068" y="2185415"/>
                </a:lnTo>
                <a:lnTo>
                  <a:pt x="5148068" y="2197607"/>
                </a:lnTo>
                <a:lnTo>
                  <a:pt x="5160260" y="21976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0849" y="976437"/>
            <a:ext cx="8037830" cy="41046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935" marR="299085" indent="-35687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0" dirty="0" smtClean="0">
                <a:solidFill>
                  <a:srgbClr val="232021"/>
                </a:solidFill>
                <a:latin typeface="Arial"/>
                <a:cs typeface="Arial"/>
              </a:rPr>
              <a:t>saate bulunan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12)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gibi sayılarla sonlu bir kümeyi hesaplamak için bir aritmetik sistem geliştirelim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68935" marR="12700" indent="-356870">
              <a:lnSpc>
                <a:spcPct val="118400"/>
              </a:lnSpc>
              <a:spcBef>
                <a:spcPts val="24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Çarpma ve toplama gibi işlemlerden sonra elde edilen sayıların yine küme içerisinde kalması çok önemlidir.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örneğin asla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den büyük olamaz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200"/>
              </a:lnSpc>
              <a:spcBef>
                <a:spcPts val="8"/>
              </a:spcBef>
              <a:buClr>
                <a:srgbClr val="5C83BE"/>
              </a:buClr>
              <a:buFont typeface="Arial"/>
              <a:buChar char="•"/>
            </a:pPr>
            <a:endParaRPr sz="1200" dirty="0"/>
          </a:p>
          <a:p>
            <a:pPr marL="1685925">
              <a:lnSpc>
                <a:spcPct val="100000"/>
              </a:lnSpc>
            </a:pPr>
            <a:endParaRPr lang="tr-TR" sz="1600" b="1" spc="-1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1685925">
              <a:lnSpc>
                <a:spcPct val="100000"/>
              </a:lnSpc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Def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on: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odu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us</a:t>
            </a:r>
            <a:r>
              <a:rPr sz="1600" b="1" spc="-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975485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eger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&gt;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4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R="26670" algn="ctr">
              <a:lnSpc>
                <a:spcPct val="100000"/>
              </a:lnSpc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975485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if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-a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ab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i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2374900" lvl="1" indent="-28702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37426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” 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odu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us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374900" lvl="1" indent="-28702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37426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“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” 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400"/>
              </a:lnSpc>
              <a:spcBef>
                <a:spcPts val="4"/>
              </a:spcBef>
            </a:pPr>
            <a:endParaRPr sz="1400" dirty="0"/>
          </a:p>
          <a:p>
            <a:pPr marL="140335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Modüler azalma için bir örnek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452247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dirty="0" smtClean="0">
                <a:latin typeface="Arial"/>
                <a:cs typeface="Arial"/>
              </a:rPr>
              <a:t>Modüler aritmetiğin özellikleri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0849" y="1678941"/>
            <a:ext cx="8268334" cy="12680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65430" indent="-25336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65430" algn="l"/>
              </a:tabLst>
            </a:pPr>
            <a:r>
              <a:rPr lang="tr-TR"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Kalan tek değildir</a:t>
            </a:r>
            <a:endParaRPr sz="1600" dirty="0">
              <a:latin typeface="Arial"/>
              <a:cs typeface="Arial"/>
            </a:endParaRPr>
          </a:p>
          <a:p>
            <a:pPr marL="12700" marR="12700" indent="0">
              <a:lnSpc>
                <a:spcPct val="125000"/>
              </a:lnSpc>
              <a:spcBef>
                <a:spcPts val="420"/>
              </a:spcBef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Şurası ilginçtir ki verilen bir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mod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m’de kalan a değerine karşılık sonsuz değer denk gelmektedir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7303" y="3020062"/>
            <a:ext cx="1614170" cy="1031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295910" algn="l"/>
              </a:tabLst>
            </a:pPr>
            <a:r>
              <a:rPr sz="1900" spc="5" dirty="0" smtClean="0">
                <a:solidFill>
                  <a:srgbClr val="5C83BE"/>
                </a:solidFill>
                <a:latin typeface="Arial"/>
                <a:cs typeface="Arial"/>
              </a:rPr>
              <a:t>•	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295910" algn="l"/>
              </a:tabLst>
            </a:pPr>
            <a:r>
              <a:rPr sz="1900" spc="5" dirty="0" smtClean="0">
                <a:solidFill>
                  <a:srgbClr val="5C83BE"/>
                </a:solidFill>
                <a:latin typeface="Arial"/>
                <a:cs typeface="Arial"/>
              </a:rPr>
              <a:t>•	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/>
          </a:p>
          <a:p>
            <a:pPr marL="12700">
              <a:lnSpc>
                <a:spcPct val="100000"/>
              </a:lnSpc>
              <a:tabLst>
                <a:tab pos="295910" algn="l"/>
              </a:tabLst>
            </a:pPr>
            <a:r>
              <a:rPr sz="1900" spc="5" dirty="0" smtClean="0">
                <a:solidFill>
                  <a:srgbClr val="5C83BE"/>
                </a:solidFill>
                <a:latin typeface="Arial"/>
                <a:cs typeface="Arial"/>
              </a:rPr>
              <a:t>•	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84056" y="3058162"/>
            <a:ext cx="4424680" cy="986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→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geçerli kalandır çünkü 9 böler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(3-12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→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geçerli kalandır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çünkü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9 böler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(21-12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→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geçerli kalandır çünkü 9 böler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(-6-12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2833" y="1605789"/>
            <a:ext cx="7854315" cy="9632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65430" indent="-25336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65430" algn="l"/>
              </a:tabLst>
            </a:pPr>
            <a:r>
              <a:rPr lang="tr-TR" sz="1600" b="1" spc="40" dirty="0" smtClean="0">
                <a:solidFill>
                  <a:srgbClr val="232021"/>
                </a:solidFill>
                <a:latin typeface="Arial"/>
                <a:cs typeface="Arial"/>
              </a:rPr>
              <a:t>Hangi kalanı seçmeliyiz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 marL="12700" marR="12700" indent="0">
              <a:lnSpc>
                <a:spcPct val="125000"/>
              </a:lnSpc>
              <a:spcBef>
                <a:spcPts val="420"/>
              </a:spcBef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Genel olarak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lang="tr-TR"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 en küçük pozitif sayı r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yi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alırız.</a:t>
            </a:r>
            <a:r>
              <a:rPr lang="tr-TR" sz="1600" spc="-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0" dirty="0" smtClean="0">
                <a:solidFill>
                  <a:srgbClr val="232021"/>
                </a:solidFill>
                <a:latin typeface="Arial"/>
                <a:cs typeface="Arial"/>
              </a:rPr>
              <a:t>Bu sayı şöyle hesaplanabilir: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9286" y="2708658"/>
            <a:ext cx="3226435" cy="13239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12700" algn="r">
              <a:lnSpc>
                <a:spcPct val="100000"/>
              </a:lnSpc>
            </a:pP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quo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26"/>
              </a:spcBef>
            </a:pPr>
            <a:endParaRPr sz="950"/>
          </a:p>
          <a:p>
            <a:pPr marL="1853564" algn="ctr">
              <a:lnSpc>
                <a:spcPct val="100000"/>
              </a:lnSpc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q 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 marL="295910" indent="-28384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95910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0"/>
              </a:spcBef>
            </a:pPr>
            <a:endParaRPr sz="900"/>
          </a:p>
          <a:p>
            <a:pPr marL="1767839" algn="ct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1649" y="2708658"/>
            <a:ext cx="1748789" cy="5924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nde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4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26"/>
              </a:spcBef>
            </a:pPr>
            <a:endParaRPr sz="950"/>
          </a:p>
          <a:p>
            <a:pPr marL="149860">
              <a:lnSpc>
                <a:spcPct val="100000"/>
              </a:lnSpc>
            </a:pP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≤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r ≤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4842" y="3777491"/>
            <a:ext cx="75501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→ 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2838" y="4448051"/>
            <a:ext cx="7814309" cy="620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25000"/>
              </a:lnSpc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dikkat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oritmik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olarak şifreleme fonksiyonumuzu hesaplamak için herhangi bir geçerli kalan kümesini almakta serbestiz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35337" y="622555"/>
            <a:ext cx="452247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dirty="0">
                <a:latin typeface="Arial"/>
                <a:cs typeface="Arial"/>
              </a:rPr>
              <a:t>Modüler aritmetiğin özellikleri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31313" y="2700527"/>
            <a:ext cx="1438655" cy="417575"/>
          </a:xfrm>
          <a:custGeom>
            <a:avLst/>
            <a:gdLst/>
            <a:ahLst/>
            <a:cxnLst/>
            <a:rect l="l" t="t" r="r" b="b"/>
            <a:pathLst>
              <a:path w="1438655" h="417575">
                <a:moveTo>
                  <a:pt x="33660" y="403926"/>
                </a:moveTo>
                <a:lnTo>
                  <a:pt x="12446" y="411390"/>
                </a:lnTo>
                <a:lnTo>
                  <a:pt x="0" y="417575"/>
                </a:lnTo>
                <a:lnTo>
                  <a:pt x="20888" y="410233"/>
                </a:lnTo>
                <a:lnTo>
                  <a:pt x="33660" y="403926"/>
                </a:lnTo>
                <a:close/>
              </a:path>
              <a:path w="1438655" h="417575">
                <a:moveTo>
                  <a:pt x="12446" y="411390"/>
                </a:moveTo>
                <a:lnTo>
                  <a:pt x="12191" y="411479"/>
                </a:lnTo>
                <a:lnTo>
                  <a:pt x="12446" y="411390"/>
                </a:lnTo>
                <a:close/>
              </a:path>
              <a:path w="1438655" h="417575">
                <a:moveTo>
                  <a:pt x="20888" y="410233"/>
                </a:moveTo>
                <a:lnTo>
                  <a:pt x="12191" y="413290"/>
                </a:lnTo>
                <a:lnTo>
                  <a:pt x="12191" y="414527"/>
                </a:lnTo>
                <a:lnTo>
                  <a:pt x="20888" y="410233"/>
                </a:lnTo>
                <a:close/>
              </a:path>
              <a:path w="1438655" h="417575">
                <a:moveTo>
                  <a:pt x="524255" y="9143"/>
                </a:moveTo>
                <a:lnTo>
                  <a:pt x="515111" y="15239"/>
                </a:lnTo>
                <a:lnTo>
                  <a:pt x="509015" y="21335"/>
                </a:lnTo>
                <a:lnTo>
                  <a:pt x="502919" y="39623"/>
                </a:lnTo>
                <a:lnTo>
                  <a:pt x="502919" y="167639"/>
                </a:lnTo>
                <a:lnTo>
                  <a:pt x="12446" y="411390"/>
                </a:lnTo>
                <a:lnTo>
                  <a:pt x="33660" y="403926"/>
                </a:lnTo>
                <a:lnTo>
                  <a:pt x="505967" y="170687"/>
                </a:lnTo>
                <a:lnTo>
                  <a:pt x="505967" y="39623"/>
                </a:lnTo>
                <a:lnTo>
                  <a:pt x="512063" y="21335"/>
                </a:lnTo>
                <a:lnTo>
                  <a:pt x="512063" y="24383"/>
                </a:lnTo>
                <a:lnTo>
                  <a:pt x="518159" y="15239"/>
                </a:lnTo>
                <a:lnTo>
                  <a:pt x="524255" y="9143"/>
                </a:lnTo>
                <a:close/>
              </a:path>
              <a:path w="1438655" h="417575">
                <a:moveTo>
                  <a:pt x="524255" y="280415"/>
                </a:moveTo>
                <a:lnTo>
                  <a:pt x="518159" y="274319"/>
                </a:lnTo>
                <a:lnTo>
                  <a:pt x="512063" y="265175"/>
                </a:lnTo>
                <a:lnTo>
                  <a:pt x="509015" y="259079"/>
                </a:lnTo>
                <a:lnTo>
                  <a:pt x="505967" y="249935"/>
                </a:lnTo>
                <a:lnTo>
                  <a:pt x="505967" y="237743"/>
                </a:lnTo>
                <a:lnTo>
                  <a:pt x="33660" y="403926"/>
                </a:lnTo>
                <a:lnTo>
                  <a:pt x="20888" y="410233"/>
                </a:lnTo>
                <a:lnTo>
                  <a:pt x="502919" y="240791"/>
                </a:lnTo>
                <a:lnTo>
                  <a:pt x="502919" y="249935"/>
                </a:lnTo>
                <a:lnTo>
                  <a:pt x="509015" y="268223"/>
                </a:lnTo>
                <a:lnTo>
                  <a:pt x="515111" y="274319"/>
                </a:lnTo>
                <a:lnTo>
                  <a:pt x="524255" y="280415"/>
                </a:lnTo>
                <a:close/>
              </a:path>
              <a:path w="1438655" h="417575">
                <a:moveTo>
                  <a:pt x="1417319" y="9143"/>
                </a:moveTo>
                <a:lnTo>
                  <a:pt x="1411223" y="3047"/>
                </a:lnTo>
                <a:lnTo>
                  <a:pt x="1402079" y="0"/>
                </a:lnTo>
                <a:lnTo>
                  <a:pt x="542543" y="0"/>
                </a:lnTo>
                <a:lnTo>
                  <a:pt x="533399" y="3047"/>
                </a:lnTo>
                <a:lnTo>
                  <a:pt x="524255" y="9143"/>
                </a:lnTo>
                <a:lnTo>
                  <a:pt x="542543" y="3047"/>
                </a:lnTo>
                <a:lnTo>
                  <a:pt x="1399031" y="3047"/>
                </a:lnTo>
                <a:lnTo>
                  <a:pt x="1417319" y="9143"/>
                </a:lnTo>
                <a:close/>
              </a:path>
              <a:path w="1438655" h="417575">
                <a:moveTo>
                  <a:pt x="1417319" y="280415"/>
                </a:moveTo>
                <a:lnTo>
                  <a:pt x="1417319" y="277367"/>
                </a:lnTo>
                <a:lnTo>
                  <a:pt x="1408175" y="283463"/>
                </a:lnTo>
                <a:lnTo>
                  <a:pt x="1399031" y="286511"/>
                </a:lnTo>
                <a:lnTo>
                  <a:pt x="542543" y="286511"/>
                </a:lnTo>
                <a:lnTo>
                  <a:pt x="533399" y="283463"/>
                </a:lnTo>
                <a:lnTo>
                  <a:pt x="524255" y="277367"/>
                </a:lnTo>
                <a:lnTo>
                  <a:pt x="524255" y="280415"/>
                </a:lnTo>
                <a:lnTo>
                  <a:pt x="533399" y="286511"/>
                </a:lnTo>
                <a:lnTo>
                  <a:pt x="542543" y="289559"/>
                </a:lnTo>
                <a:lnTo>
                  <a:pt x="1402079" y="289559"/>
                </a:lnTo>
                <a:lnTo>
                  <a:pt x="1411223" y="286511"/>
                </a:lnTo>
                <a:lnTo>
                  <a:pt x="1417319" y="280415"/>
                </a:lnTo>
                <a:close/>
              </a:path>
              <a:path w="1438655" h="417575">
                <a:moveTo>
                  <a:pt x="1438655" y="249935"/>
                </a:moveTo>
                <a:lnTo>
                  <a:pt x="1438655" y="39623"/>
                </a:lnTo>
                <a:lnTo>
                  <a:pt x="1432559" y="21335"/>
                </a:lnTo>
                <a:lnTo>
                  <a:pt x="1426463" y="15239"/>
                </a:lnTo>
                <a:lnTo>
                  <a:pt x="1417319" y="9143"/>
                </a:lnTo>
                <a:lnTo>
                  <a:pt x="1423415" y="15239"/>
                </a:lnTo>
                <a:lnTo>
                  <a:pt x="1429511" y="24383"/>
                </a:lnTo>
                <a:lnTo>
                  <a:pt x="1429511" y="21335"/>
                </a:lnTo>
                <a:lnTo>
                  <a:pt x="1435607" y="39623"/>
                </a:lnTo>
                <a:lnTo>
                  <a:pt x="1435607" y="259079"/>
                </a:lnTo>
                <a:lnTo>
                  <a:pt x="1438655" y="249935"/>
                </a:lnTo>
                <a:close/>
              </a:path>
              <a:path w="1438655" h="417575">
                <a:moveTo>
                  <a:pt x="1435607" y="259079"/>
                </a:moveTo>
                <a:lnTo>
                  <a:pt x="1435607" y="249935"/>
                </a:lnTo>
                <a:lnTo>
                  <a:pt x="1432559" y="259079"/>
                </a:lnTo>
                <a:lnTo>
                  <a:pt x="1429511" y="265175"/>
                </a:lnTo>
                <a:lnTo>
                  <a:pt x="1423415" y="274319"/>
                </a:lnTo>
                <a:lnTo>
                  <a:pt x="1417319" y="280415"/>
                </a:lnTo>
                <a:lnTo>
                  <a:pt x="1426463" y="274319"/>
                </a:lnTo>
                <a:lnTo>
                  <a:pt x="1432559" y="268223"/>
                </a:lnTo>
                <a:lnTo>
                  <a:pt x="1435607" y="2590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85138" y="2700527"/>
            <a:ext cx="862583" cy="417575"/>
          </a:xfrm>
          <a:custGeom>
            <a:avLst/>
            <a:gdLst/>
            <a:ahLst/>
            <a:cxnLst/>
            <a:rect l="l" t="t" r="r" b="b"/>
            <a:pathLst>
              <a:path w="862583" h="417575">
                <a:moveTo>
                  <a:pt x="201167" y="290512"/>
                </a:moveTo>
                <a:lnTo>
                  <a:pt x="201167" y="289559"/>
                </a:lnTo>
                <a:lnTo>
                  <a:pt x="196489" y="289559"/>
                </a:lnTo>
                <a:lnTo>
                  <a:pt x="0" y="417575"/>
                </a:lnTo>
                <a:lnTo>
                  <a:pt x="12191" y="413667"/>
                </a:lnTo>
                <a:lnTo>
                  <a:pt x="12191" y="411479"/>
                </a:lnTo>
                <a:lnTo>
                  <a:pt x="21333" y="408528"/>
                </a:lnTo>
                <a:lnTo>
                  <a:pt x="201167" y="290512"/>
                </a:lnTo>
                <a:close/>
              </a:path>
              <a:path w="862583" h="417575">
                <a:moveTo>
                  <a:pt x="21333" y="408528"/>
                </a:moveTo>
                <a:lnTo>
                  <a:pt x="12191" y="411479"/>
                </a:lnTo>
                <a:lnTo>
                  <a:pt x="12191" y="413667"/>
                </a:lnTo>
                <a:lnTo>
                  <a:pt x="14756" y="412844"/>
                </a:lnTo>
                <a:lnTo>
                  <a:pt x="21333" y="408528"/>
                </a:lnTo>
                <a:close/>
              </a:path>
              <a:path w="862583" h="417575">
                <a:moveTo>
                  <a:pt x="14756" y="412844"/>
                </a:moveTo>
                <a:lnTo>
                  <a:pt x="12191" y="413667"/>
                </a:lnTo>
                <a:lnTo>
                  <a:pt x="12191" y="414527"/>
                </a:lnTo>
                <a:lnTo>
                  <a:pt x="14756" y="412844"/>
                </a:lnTo>
                <a:close/>
              </a:path>
              <a:path w="862583" h="417575">
                <a:moveTo>
                  <a:pt x="859535" y="259079"/>
                </a:moveTo>
                <a:lnTo>
                  <a:pt x="859535" y="249935"/>
                </a:lnTo>
                <a:lnTo>
                  <a:pt x="856487" y="259079"/>
                </a:lnTo>
                <a:lnTo>
                  <a:pt x="850391" y="265175"/>
                </a:lnTo>
                <a:lnTo>
                  <a:pt x="844295" y="274319"/>
                </a:lnTo>
                <a:lnTo>
                  <a:pt x="838199" y="280415"/>
                </a:lnTo>
                <a:lnTo>
                  <a:pt x="838199" y="277367"/>
                </a:lnTo>
                <a:lnTo>
                  <a:pt x="832103" y="283463"/>
                </a:lnTo>
                <a:lnTo>
                  <a:pt x="822959" y="286511"/>
                </a:lnTo>
                <a:lnTo>
                  <a:pt x="399287" y="286511"/>
                </a:lnTo>
                <a:lnTo>
                  <a:pt x="21333" y="408528"/>
                </a:lnTo>
                <a:lnTo>
                  <a:pt x="14756" y="412844"/>
                </a:lnTo>
                <a:lnTo>
                  <a:pt x="399287" y="289559"/>
                </a:lnTo>
                <a:lnTo>
                  <a:pt x="822959" y="289559"/>
                </a:lnTo>
                <a:lnTo>
                  <a:pt x="832103" y="286511"/>
                </a:lnTo>
                <a:lnTo>
                  <a:pt x="841247" y="280415"/>
                </a:lnTo>
                <a:lnTo>
                  <a:pt x="853439" y="268223"/>
                </a:lnTo>
                <a:lnTo>
                  <a:pt x="859535" y="259079"/>
                </a:lnTo>
                <a:close/>
              </a:path>
              <a:path w="862583" h="417575">
                <a:moveTo>
                  <a:pt x="82295" y="15239"/>
                </a:moveTo>
                <a:lnTo>
                  <a:pt x="76199" y="21335"/>
                </a:lnTo>
                <a:lnTo>
                  <a:pt x="70103" y="30479"/>
                </a:lnTo>
                <a:lnTo>
                  <a:pt x="67055" y="39623"/>
                </a:lnTo>
                <a:lnTo>
                  <a:pt x="67055" y="249935"/>
                </a:lnTo>
                <a:lnTo>
                  <a:pt x="70103" y="259079"/>
                </a:lnTo>
                <a:lnTo>
                  <a:pt x="70103" y="39623"/>
                </a:lnTo>
                <a:lnTo>
                  <a:pt x="73151" y="30479"/>
                </a:lnTo>
                <a:lnTo>
                  <a:pt x="79247" y="21335"/>
                </a:lnTo>
                <a:lnTo>
                  <a:pt x="79247" y="24383"/>
                </a:lnTo>
                <a:lnTo>
                  <a:pt x="82295" y="15239"/>
                </a:lnTo>
                <a:close/>
              </a:path>
              <a:path w="862583" h="417575">
                <a:moveTo>
                  <a:pt x="82295" y="274319"/>
                </a:moveTo>
                <a:lnTo>
                  <a:pt x="79247" y="265175"/>
                </a:lnTo>
                <a:lnTo>
                  <a:pt x="73151" y="259079"/>
                </a:lnTo>
                <a:lnTo>
                  <a:pt x="70103" y="249935"/>
                </a:lnTo>
                <a:lnTo>
                  <a:pt x="70103" y="259079"/>
                </a:lnTo>
                <a:lnTo>
                  <a:pt x="76199" y="268223"/>
                </a:lnTo>
                <a:lnTo>
                  <a:pt x="82295" y="274319"/>
                </a:lnTo>
                <a:close/>
              </a:path>
              <a:path w="862583" h="417575">
                <a:moveTo>
                  <a:pt x="862583" y="249935"/>
                </a:moveTo>
                <a:lnTo>
                  <a:pt x="862583" y="39623"/>
                </a:lnTo>
                <a:lnTo>
                  <a:pt x="859535" y="30479"/>
                </a:lnTo>
                <a:lnTo>
                  <a:pt x="853439" y="21335"/>
                </a:lnTo>
                <a:lnTo>
                  <a:pt x="841247" y="9143"/>
                </a:lnTo>
                <a:lnTo>
                  <a:pt x="832103" y="3047"/>
                </a:lnTo>
                <a:lnTo>
                  <a:pt x="822959" y="0"/>
                </a:lnTo>
                <a:lnTo>
                  <a:pt x="106679" y="0"/>
                </a:lnTo>
                <a:lnTo>
                  <a:pt x="97535" y="3047"/>
                </a:lnTo>
                <a:lnTo>
                  <a:pt x="88391" y="9143"/>
                </a:lnTo>
                <a:lnTo>
                  <a:pt x="82295" y="15239"/>
                </a:lnTo>
                <a:lnTo>
                  <a:pt x="91439" y="9143"/>
                </a:lnTo>
                <a:lnTo>
                  <a:pt x="97535" y="6095"/>
                </a:lnTo>
                <a:lnTo>
                  <a:pt x="106679" y="3047"/>
                </a:lnTo>
                <a:lnTo>
                  <a:pt x="822959" y="3047"/>
                </a:lnTo>
                <a:lnTo>
                  <a:pt x="832103" y="6095"/>
                </a:lnTo>
                <a:lnTo>
                  <a:pt x="838199" y="9143"/>
                </a:lnTo>
                <a:lnTo>
                  <a:pt x="844295" y="15239"/>
                </a:lnTo>
                <a:lnTo>
                  <a:pt x="850391" y="24383"/>
                </a:lnTo>
                <a:lnTo>
                  <a:pt x="850391" y="21335"/>
                </a:lnTo>
                <a:lnTo>
                  <a:pt x="856487" y="30479"/>
                </a:lnTo>
                <a:lnTo>
                  <a:pt x="859535" y="39623"/>
                </a:lnTo>
                <a:lnTo>
                  <a:pt x="859535" y="259079"/>
                </a:lnTo>
                <a:lnTo>
                  <a:pt x="862583" y="249935"/>
                </a:lnTo>
                <a:close/>
              </a:path>
              <a:path w="862583" h="417575">
                <a:moveTo>
                  <a:pt x="201167" y="286511"/>
                </a:moveTo>
                <a:lnTo>
                  <a:pt x="106679" y="286511"/>
                </a:lnTo>
                <a:lnTo>
                  <a:pt x="97535" y="283463"/>
                </a:lnTo>
                <a:lnTo>
                  <a:pt x="91439" y="277367"/>
                </a:lnTo>
                <a:lnTo>
                  <a:pt x="91439" y="280415"/>
                </a:lnTo>
                <a:lnTo>
                  <a:pt x="82295" y="274319"/>
                </a:lnTo>
                <a:lnTo>
                  <a:pt x="88391" y="280415"/>
                </a:lnTo>
                <a:lnTo>
                  <a:pt x="97535" y="286511"/>
                </a:lnTo>
                <a:lnTo>
                  <a:pt x="106679" y="289559"/>
                </a:lnTo>
                <a:lnTo>
                  <a:pt x="196489" y="289559"/>
                </a:lnTo>
                <a:lnTo>
                  <a:pt x="201167" y="286511"/>
                </a:lnTo>
                <a:close/>
              </a:path>
              <a:path w="862583" h="417575">
                <a:moveTo>
                  <a:pt x="207263" y="286511"/>
                </a:moveTo>
                <a:lnTo>
                  <a:pt x="201167" y="286511"/>
                </a:lnTo>
                <a:lnTo>
                  <a:pt x="196489" y="289559"/>
                </a:lnTo>
                <a:lnTo>
                  <a:pt x="201167" y="289559"/>
                </a:lnTo>
                <a:lnTo>
                  <a:pt x="201167" y="290512"/>
                </a:lnTo>
                <a:lnTo>
                  <a:pt x="207263" y="286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12833" y="1176021"/>
            <a:ext cx="111125" cy="3003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37094" y="1214121"/>
            <a:ext cx="3728720" cy="241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1905"/>
              </a:lnSpc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Modüler bölme işlemi nasıl yapılır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2838" y="1579881"/>
            <a:ext cx="7958455" cy="24491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İlk olarak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şunu belirtelim ki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bölme yapmaktan çok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ersini alarak çarpmayı tercih ederiz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454659" algn="ctr">
              <a:lnSpc>
                <a:spcPct val="100000"/>
              </a:lnSpc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575" i="1" spc="7" baseline="2645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575" i="1" spc="0" baseline="26455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575" i="1" spc="-209" baseline="264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2700">
              <a:lnSpc>
                <a:spcPct val="100000"/>
              </a:lnSpc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575" i="1" spc="7" baseline="2645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575" i="1" spc="0" baseline="2645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575" i="1" spc="187" baseline="264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sayısı a sayısının tersidir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dirty="0" smtClean="0">
                <a:solidFill>
                  <a:srgbClr val="232021"/>
                </a:solidFill>
                <a:latin typeface="Arial"/>
                <a:cs typeface="Arial"/>
              </a:rPr>
              <a:t>ve şöyle tanımlanır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457200" algn="ctr">
              <a:lnSpc>
                <a:spcPct val="100000"/>
              </a:lnSpc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575" i="1" spc="7" baseline="2645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575" i="1" spc="0" baseline="2645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575" i="1" spc="-22" baseline="264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2700">
              <a:lnSpc>
                <a:spcPct val="100000"/>
              </a:lnSpc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nedir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368935">
              <a:lnSpc>
                <a:spcPct val="100000"/>
              </a:lnSpc>
            </a:pP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da 7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nin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tersi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çünkü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böylece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452755" algn="ctr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5337" y="622555"/>
            <a:ext cx="4522470" cy="3441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dirty="0">
                <a:latin typeface="Arial"/>
                <a:cs typeface="Arial"/>
              </a:rPr>
              <a:t>Modüler aritmetiğin özellikleri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2833" y="4339847"/>
            <a:ext cx="111125" cy="3003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900" spc="5" dirty="0" smtClean="0">
                <a:solidFill>
                  <a:srgbClr val="5C83BE"/>
                </a:solidFill>
                <a:latin typeface="Arial"/>
                <a:cs typeface="Arial"/>
              </a:rPr>
              <a:t>•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7094" y="4377947"/>
            <a:ext cx="284480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Ters hesaplama nasıl yapılır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2838" y="4743708"/>
            <a:ext cx="8241665" cy="196151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i="1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sayısının</a:t>
            </a:r>
            <a:r>
              <a:rPr lang="tr-TR"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 tersi vardır eğer sadece ve sadece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72085" algn="ct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yukarıdaki örneğe dikkat edildiğinde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d(5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bundan dolayı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lo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da 5 in tersi vardır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</a:p>
          <a:p>
            <a:pPr marL="368935" marR="12700" indent="-356870">
              <a:lnSpc>
                <a:spcPct val="125000"/>
              </a:lnSpc>
              <a:spcBef>
                <a:spcPts val="480"/>
              </a:spcBef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ograph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 kitabının 6. ünitesinde bu konu daha ayrıntılı anlatılmıştır.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9917" y="1722119"/>
            <a:ext cx="8311892" cy="5001767"/>
          </a:xfrm>
          <a:custGeom>
            <a:avLst/>
            <a:gdLst/>
            <a:ahLst/>
            <a:cxnLst/>
            <a:rect l="l" t="t" r="r" b="b"/>
            <a:pathLst>
              <a:path w="8311892" h="5001767">
                <a:moveTo>
                  <a:pt x="8311892" y="5001767"/>
                </a:moveTo>
                <a:lnTo>
                  <a:pt x="8311892" y="0"/>
                </a:lnTo>
                <a:lnTo>
                  <a:pt x="0" y="0"/>
                </a:lnTo>
                <a:lnTo>
                  <a:pt x="0" y="5001767"/>
                </a:lnTo>
                <a:lnTo>
                  <a:pt x="12191" y="5001767"/>
                </a:lnTo>
                <a:lnTo>
                  <a:pt x="12191" y="24383"/>
                </a:lnTo>
                <a:lnTo>
                  <a:pt x="24383" y="12191"/>
                </a:lnTo>
                <a:lnTo>
                  <a:pt x="24383" y="24383"/>
                </a:lnTo>
                <a:lnTo>
                  <a:pt x="8287508" y="24383"/>
                </a:lnTo>
                <a:lnTo>
                  <a:pt x="8287508" y="12191"/>
                </a:lnTo>
                <a:lnTo>
                  <a:pt x="8299700" y="24383"/>
                </a:lnTo>
                <a:lnTo>
                  <a:pt x="8299700" y="5001767"/>
                </a:lnTo>
                <a:lnTo>
                  <a:pt x="8311892" y="5001767"/>
                </a:lnTo>
                <a:close/>
              </a:path>
              <a:path w="8311892" h="5001767">
                <a:moveTo>
                  <a:pt x="24383" y="24383"/>
                </a:moveTo>
                <a:lnTo>
                  <a:pt x="24383" y="12191"/>
                </a:lnTo>
                <a:lnTo>
                  <a:pt x="12191" y="24383"/>
                </a:lnTo>
                <a:lnTo>
                  <a:pt x="24383" y="24383"/>
                </a:lnTo>
                <a:close/>
              </a:path>
              <a:path w="8311892" h="5001767">
                <a:moveTo>
                  <a:pt x="24383" y="4974335"/>
                </a:moveTo>
                <a:lnTo>
                  <a:pt x="24383" y="24383"/>
                </a:lnTo>
                <a:lnTo>
                  <a:pt x="12191" y="24383"/>
                </a:lnTo>
                <a:lnTo>
                  <a:pt x="12191" y="4974335"/>
                </a:lnTo>
                <a:lnTo>
                  <a:pt x="24383" y="4974335"/>
                </a:lnTo>
                <a:close/>
              </a:path>
              <a:path w="8311892" h="5001767">
                <a:moveTo>
                  <a:pt x="8299700" y="4974335"/>
                </a:moveTo>
                <a:lnTo>
                  <a:pt x="12191" y="4974335"/>
                </a:lnTo>
                <a:lnTo>
                  <a:pt x="24383" y="4986527"/>
                </a:lnTo>
                <a:lnTo>
                  <a:pt x="24383" y="5001767"/>
                </a:lnTo>
                <a:lnTo>
                  <a:pt x="8287508" y="5001767"/>
                </a:lnTo>
                <a:lnTo>
                  <a:pt x="8287508" y="4986527"/>
                </a:lnTo>
                <a:lnTo>
                  <a:pt x="8299700" y="4974335"/>
                </a:lnTo>
                <a:close/>
              </a:path>
              <a:path w="8311892" h="5001767">
                <a:moveTo>
                  <a:pt x="24383" y="5001767"/>
                </a:moveTo>
                <a:lnTo>
                  <a:pt x="24383" y="4986527"/>
                </a:lnTo>
                <a:lnTo>
                  <a:pt x="12191" y="4974335"/>
                </a:lnTo>
                <a:lnTo>
                  <a:pt x="12191" y="5001767"/>
                </a:lnTo>
                <a:lnTo>
                  <a:pt x="24383" y="5001767"/>
                </a:lnTo>
                <a:close/>
              </a:path>
              <a:path w="8311892" h="5001767">
                <a:moveTo>
                  <a:pt x="8299700" y="24383"/>
                </a:moveTo>
                <a:lnTo>
                  <a:pt x="8287508" y="12191"/>
                </a:lnTo>
                <a:lnTo>
                  <a:pt x="8287508" y="24383"/>
                </a:lnTo>
                <a:lnTo>
                  <a:pt x="8299700" y="24383"/>
                </a:lnTo>
                <a:close/>
              </a:path>
              <a:path w="8311892" h="5001767">
                <a:moveTo>
                  <a:pt x="8299700" y="4974335"/>
                </a:moveTo>
                <a:lnTo>
                  <a:pt x="8299700" y="24383"/>
                </a:lnTo>
                <a:lnTo>
                  <a:pt x="8287508" y="24383"/>
                </a:lnTo>
                <a:lnTo>
                  <a:pt x="8287508" y="4974335"/>
                </a:lnTo>
                <a:lnTo>
                  <a:pt x="8299700" y="4974335"/>
                </a:lnTo>
                <a:close/>
              </a:path>
              <a:path w="8311892" h="5001767">
                <a:moveTo>
                  <a:pt x="8299700" y="5001767"/>
                </a:moveTo>
                <a:lnTo>
                  <a:pt x="8299700" y="4974335"/>
                </a:lnTo>
                <a:lnTo>
                  <a:pt x="8287508" y="4986527"/>
                </a:lnTo>
                <a:lnTo>
                  <a:pt x="8287508" y="5001767"/>
                </a:lnTo>
                <a:lnTo>
                  <a:pt x="8299700" y="50017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76262" y="369570"/>
            <a:ext cx="8455660" cy="11080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52780" indent="-381000">
              <a:buClr>
                <a:srgbClr val="5C83BE"/>
              </a:buClr>
              <a:buSzPct val="118421"/>
              <a:buFont typeface="Arial"/>
              <a:buChar char="•"/>
              <a:tabLst>
                <a:tab pos="652780" algn="l"/>
              </a:tabLst>
            </a:pPr>
            <a:r>
              <a:rPr lang="tr-TR" sz="1900" b="1" spc="-65" dirty="0">
                <a:solidFill>
                  <a:srgbClr val="232021"/>
                </a:solidFill>
                <a:latin typeface="Arial"/>
                <a:cs typeface="Arial"/>
              </a:rPr>
              <a:t>Modüler aritmetiğe cebirsel bakış</a:t>
            </a:r>
            <a:r>
              <a:rPr lang="tr-TR" sz="1900" b="1" spc="-10" dirty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1900" b="1" spc="8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dirty="0">
                <a:solidFill>
                  <a:srgbClr val="232021"/>
                </a:solidFill>
                <a:latin typeface="Arial"/>
                <a:cs typeface="Arial"/>
              </a:rPr>
              <a:t>halka</a:t>
            </a:r>
            <a:r>
              <a:rPr lang="tr-TR" sz="1900" b="1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b="1" i="1" dirty="0" err="1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lang="tr-TR" b="1" i="1" baseline="-20833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b="1" i="1" spc="-15" baseline="-20833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900" dirty="0">
              <a:latin typeface="Arial"/>
              <a:cs typeface="Arial"/>
            </a:endParaRPr>
          </a:p>
          <a:p>
            <a:pPr marL="12700" marR="12700">
              <a:lnSpc>
                <a:spcPct val="125600"/>
              </a:lnSpc>
              <a:spcBef>
                <a:spcPts val="195"/>
              </a:spcBef>
            </a:pPr>
            <a:r>
              <a:rPr sz="1800" spc="2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-9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v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odula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ts</a:t>
            </a:r>
            <a:r>
              <a:rPr sz="18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ope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ion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t.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doin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-8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odul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m </a:t>
            </a:r>
            <a:r>
              <a:rPr sz="18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ob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the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int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ing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800" b="1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i="1" spc="-15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th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ollo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ope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0849" y="1721613"/>
            <a:ext cx="8171815" cy="49523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664845" indent="-6527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8638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Kapatma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65" dirty="0" smtClean="0">
                <a:solidFill>
                  <a:srgbClr val="232021"/>
                </a:solidFill>
                <a:latin typeface="Arial"/>
                <a:cs typeface="Arial"/>
              </a:rPr>
              <a:t>herhangi iki sayıyı toplayıp çarpabiliriz sonuç yine halka içindedir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664845" marR="2036445" indent="-652780">
              <a:lnSpc>
                <a:spcPts val="2620"/>
              </a:lnSpc>
              <a:spcBef>
                <a:spcPts val="114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8638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Toplama ve çarpmada birleşme özelliği vardır ör: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45" dirty="0" smtClean="0">
                <a:solidFill>
                  <a:srgbClr val="232021"/>
                </a:solidFill>
                <a:latin typeface="Symbol"/>
                <a:cs typeface="Symbol"/>
              </a:rPr>
              <a:t></a:t>
            </a:r>
            <a:r>
              <a:rPr sz="1700" spc="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575" i="1" baseline="-21164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için 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+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endParaRPr sz="1600" dirty="0">
              <a:latin typeface="Arial"/>
              <a:cs typeface="Arial"/>
            </a:endParaRPr>
          </a:p>
          <a:p>
            <a:pPr marL="664845">
              <a:lnSpc>
                <a:spcPct val="100000"/>
              </a:lnSpc>
              <a:spcBef>
                <a:spcPts val="365"/>
              </a:spcBef>
            </a:pPr>
            <a:r>
              <a:rPr lang="tr-TR" sz="1600" i="1" dirty="0" smtClean="0">
                <a:solidFill>
                  <a:srgbClr val="232021"/>
                </a:solidFill>
                <a:latin typeface="Arial"/>
                <a:cs typeface="Arial"/>
              </a:rPr>
              <a:t>     </a:t>
            </a: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994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r>
              <a:rPr sz="17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994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r>
              <a:rPr sz="17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994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r>
              <a:rPr sz="17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700" spc="994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r>
              <a:rPr sz="17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2"/>
              </a:spcBef>
            </a:pPr>
            <a:endParaRPr sz="650" dirty="0"/>
          </a:p>
          <a:p>
            <a:pPr marL="390525">
              <a:lnSpc>
                <a:spcPct val="100000"/>
              </a:lnSpc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 toplamada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 değişim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özelliği de vardır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i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endParaRPr sz="1600" dirty="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39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86385" algn="l"/>
              </a:tabLst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dağılma kuralı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×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(b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(a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×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b)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(a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×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şeklindedir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45" dirty="0" smtClean="0">
                <a:solidFill>
                  <a:srgbClr val="232021"/>
                </a:solidFill>
                <a:latin typeface="Symbol"/>
                <a:cs typeface="Symbol"/>
              </a:rPr>
              <a:t></a:t>
            </a:r>
            <a:r>
              <a:rPr sz="170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575" baseline="-21164" dirty="0">
              <a:latin typeface="Arial"/>
              <a:cs typeface="Arial"/>
            </a:endParaRPr>
          </a:p>
          <a:p>
            <a:pPr marL="12065" marR="1134110">
              <a:lnSpc>
                <a:spcPts val="2590"/>
              </a:lnSpc>
              <a:spcBef>
                <a:spcPts val="140"/>
              </a:spcBef>
              <a:buClr>
                <a:srgbClr val="5C83BE"/>
              </a:buClr>
              <a:buSzPct val="118750"/>
              <a:tabLst>
                <a:tab pos="286385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      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toplama için etkisiz eleman sıfırdır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45" dirty="0" smtClean="0">
                <a:solidFill>
                  <a:srgbClr val="232021"/>
                </a:solidFill>
                <a:latin typeface="Symbol"/>
                <a:cs typeface="Symbol"/>
              </a:rPr>
              <a:t></a:t>
            </a:r>
            <a:r>
              <a:rPr sz="1700" spc="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m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60" dirty="0" smtClean="0">
                <a:solidFill>
                  <a:srgbClr val="232021"/>
                </a:solidFill>
                <a:latin typeface="Symbol"/>
                <a:cs typeface="Symbol"/>
              </a:rPr>
              <a:t></a:t>
            </a:r>
            <a:r>
              <a:rPr sz="17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 marL="664845" marR="1390015" indent="-652780">
              <a:lnSpc>
                <a:spcPts val="2590"/>
              </a:lnSpc>
              <a:spcBef>
                <a:spcPts val="2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86385" algn="l"/>
              </a:tabLst>
            </a:pP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45" dirty="0" smtClean="0">
                <a:solidFill>
                  <a:srgbClr val="232021"/>
                </a:solidFill>
                <a:latin typeface="Symbol"/>
                <a:cs typeface="Symbol"/>
              </a:rPr>
              <a:t></a:t>
            </a:r>
            <a:r>
              <a:rPr sz="1700" spc="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575" i="1" spc="-60" baseline="-21164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her zaman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toplamaya göre tersi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vardır.</a:t>
            </a:r>
            <a:r>
              <a:rPr lang="tr-TR" sz="1600" spc="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Şöyle ki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            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(-a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700" spc="-60" dirty="0" smtClean="0">
                <a:solidFill>
                  <a:srgbClr val="232021"/>
                </a:solidFill>
                <a:latin typeface="Symbol"/>
                <a:cs typeface="Symbol"/>
              </a:rPr>
              <a:t></a:t>
            </a:r>
            <a:r>
              <a:rPr sz="1700" spc="3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17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86385" algn="l"/>
              </a:tabLst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    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çarpmaya göre etkisiz eleman 1 </a:t>
            </a:r>
            <a:r>
              <a:rPr lang="tr-TR" sz="1600" b="1" dirty="0" err="1" smtClean="0">
                <a:solidFill>
                  <a:srgbClr val="232021"/>
                </a:solidFill>
                <a:latin typeface="Arial"/>
                <a:cs typeface="Arial"/>
              </a:rPr>
              <a:t>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45" dirty="0" smtClean="0">
                <a:solidFill>
                  <a:srgbClr val="232021"/>
                </a:solidFill>
                <a:latin typeface="Symbol"/>
                <a:cs typeface="Symbol"/>
              </a:rPr>
              <a:t></a:t>
            </a:r>
            <a:r>
              <a:rPr sz="1700" spc="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    </a:t>
            </a:r>
            <a:r>
              <a:rPr lang="tr-TR" sz="2400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için</a:t>
            </a:r>
            <a:endParaRPr sz="2400" baseline="-21164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36"/>
              </a:spcBef>
              <a:buClr>
                <a:srgbClr val="5C83BE"/>
              </a:buClr>
              <a:buFont typeface="Arial"/>
              <a:buChar char="•"/>
            </a:pPr>
            <a:endParaRPr sz="500" dirty="0" smtClean="0"/>
          </a:p>
          <a:p>
            <a:pPr marR="5034280" algn="ctr">
              <a:lnSpc>
                <a:spcPct val="100000"/>
              </a:lnSpc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994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r>
              <a:rPr sz="17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60" dirty="0" smtClean="0">
                <a:solidFill>
                  <a:srgbClr val="232021"/>
                </a:solidFill>
                <a:latin typeface="Symbol"/>
                <a:cs typeface="Symbol"/>
              </a:rPr>
              <a:t></a:t>
            </a:r>
            <a:r>
              <a:rPr sz="17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 marL="287020" indent="-274320">
              <a:lnSpc>
                <a:spcPct val="100000"/>
              </a:lnSpc>
              <a:spcBef>
                <a:spcPts val="35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86385" algn="l"/>
              </a:tabLst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çarpmaya göre ters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575" b="1" i="1" spc="7" baseline="2645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575" b="1" i="1" spc="0" baseline="2645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575" baseline="26455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12"/>
              </a:spcBef>
            </a:pPr>
            <a:endParaRPr sz="500" dirty="0"/>
          </a:p>
          <a:p>
            <a:pPr marR="5074285" algn="ctr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994" dirty="0" smtClean="0">
                <a:solidFill>
                  <a:srgbClr val="232021"/>
                </a:solidFill>
                <a:latin typeface="Symbol"/>
                <a:cs typeface="Symbol"/>
              </a:rPr>
              <a:t></a:t>
            </a:r>
            <a:r>
              <a:rPr sz="17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575" i="1" spc="7" baseline="2645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575" i="1" spc="0" baseline="2645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575" i="1" spc="-22" baseline="264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60" dirty="0" smtClean="0">
                <a:solidFill>
                  <a:srgbClr val="232021"/>
                </a:solidFill>
                <a:latin typeface="Symbol"/>
                <a:cs typeface="Symbol"/>
              </a:rPr>
              <a:t></a:t>
            </a:r>
            <a:r>
              <a:rPr sz="1700" spc="3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26"/>
              </a:spcBef>
            </a:pPr>
            <a:endParaRPr sz="650" dirty="0"/>
          </a:p>
          <a:p>
            <a:pPr marL="287020">
              <a:lnSpc>
                <a:spcPct val="100000"/>
              </a:lnSpc>
            </a:pP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575" i="1" spc="-6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575" i="1" spc="-60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deki bazı değerler için vardır hepsi için olmayabilir.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442722"/>
            <a:ext cx="6918325" cy="3822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Modüler aritmetiğe cebirsel bakış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900" b="1" spc="8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dirty="0" smtClean="0">
                <a:solidFill>
                  <a:srgbClr val="232021"/>
                </a:solidFill>
                <a:latin typeface="Arial"/>
                <a:cs typeface="Arial"/>
              </a:rPr>
              <a:t>halka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800" b="1" i="1" spc="0" baseline="-20833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i="1" spc="-15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9409" y="1129285"/>
            <a:ext cx="8428355" cy="2401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1920" marR="153035" indent="0" algn="just">
              <a:lnSpc>
                <a:spcPct val="125000"/>
              </a:lnSpc>
            </a:pPr>
            <a:endParaRPr lang="tr-TR" spc="-5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121920" marR="153035" indent="0" algn="just">
              <a:lnSpc>
                <a:spcPct val="125000"/>
              </a:lnSpc>
            </a:pP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Kısaca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lang="tr-TR" sz="1800" spc="0" dirty="0" smtClean="0">
                <a:solidFill>
                  <a:srgbClr val="232021"/>
                </a:solidFill>
                <a:latin typeface="Arial"/>
                <a:cs typeface="Arial"/>
              </a:rPr>
              <a:t> halka üzerinde toplama çıkarma çarpma işlemlerini yapabildiğimiz bir yapıdır</a:t>
            </a:r>
            <a:r>
              <a:rPr lang="tr-TR" spc="-6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pc="-65" dirty="0" smtClean="0">
                <a:solidFill>
                  <a:srgbClr val="232021"/>
                </a:solidFill>
                <a:latin typeface="Arial"/>
                <a:cs typeface="Arial"/>
              </a:rPr>
              <a:t>fakat sadece bazı elemanları bölebiliriz</a:t>
            </a:r>
            <a:r>
              <a:rPr sz="1800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yani çarpmaya göre tersi olanları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35"/>
              </a:spcBef>
            </a:pPr>
            <a:endParaRPr sz="1300" dirty="0"/>
          </a:p>
          <a:p>
            <a:pPr marL="927100" marR="12700" indent="-914400">
              <a:lnSpc>
                <a:spcPct val="118700"/>
              </a:lnSpc>
              <a:buClr>
                <a:srgbClr val="5C83BE"/>
              </a:buClr>
              <a:buSzPct val="119444"/>
              <a:buFont typeface="Arial"/>
              <a:buChar char="•"/>
              <a:tabLst>
                <a:tab pos="377825" algn="l"/>
              </a:tabLst>
            </a:pP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Eğer sadece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8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lang="tr-TR"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i="1" dirty="0">
                <a:solidFill>
                  <a:srgbClr val="232021"/>
                </a:solidFill>
                <a:latin typeface="Arial"/>
                <a:cs typeface="Arial"/>
              </a:rPr>
              <a:t>ise </a:t>
            </a:r>
            <a:r>
              <a:rPr lang="tr-TR" i="1" dirty="0" err="1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lang="tr-TR" i="1" baseline="-20833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i="1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i="1" dirty="0" smtClean="0">
                <a:solidFill>
                  <a:srgbClr val="232021"/>
                </a:solidFill>
                <a:latin typeface="Arial"/>
                <a:cs typeface="Arial"/>
              </a:rPr>
              <a:t>  </a:t>
            </a:r>
            <a:r>
              <a:rPr lang="tr-TR" dirty="0" smtClean="0">
                <a:solidFill>
                  <a:srgbClr val="232021"/>
                </a:solidFill>
                <a:latin typeface="Arial"/>
                <a:cs typeface="Arial"/>
              </a:rPr>
              <a:t>deki bir sayının çarpmaya göre tersi vardır.</a:t>
            </a:r>
            <a:endParaRPr sz="1800" dirty="0">
              <a:latin typeface="Arial"/>
              <a:cs typeface="Arial"/>
            </a:endParaRPr>
          </a:p>
          <a:p>
            <a:pPr marL="439420">
              <a:lnSpc>
                <a:spcPct val="100000"/>
              </a:lnSpc>
            </a:pPr>
            <a:endParaRPr lang="tr-TR" sz="500" dirty="0"/>
          </a:p>
          <a:p>
            <a:pPr marL="439420">
              <a:lnSpc>
                <a:spcPct val="100000"/>
              </a:lnSpc>
            </a:pP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800" spc="-20" dirty="0" smtClean="0">
                <a:solidFill>
                  <a:srgbClr val="232021"/>
                </a:solidFill>
                <a:latin typeface="Arial"/>
                <a:cs typeface="Arial"/>
              </a:rPr>
              <a:t>o zaman 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800" i="1" spc="-15" dirty="0" smtClean="0">
                <a:solidFill>
                  <a:srgbClr val="232021"/>
                </a:solidFill>
                <a:latin typeface="Arial"/>
                <a:cs typeface="Arial"/>
              </a:rPr>
              <a:t>  </a:t>
            </a:r>
            <a:r>
              <a:rPr lang="tr-TR" sz="1800" spc="-15" dirty="0" err="1" smtClean="0">
                <a:solidFill>
                  <a:srgbClr val="232021"/>
                </a:solidFill>
                <a:latin typeface="Arial"/>
                <a:cs typeface="Arial"/>
              </a:rPr>
              <a:t>nin</a:t>
            </a:r>
            <a:r>
              <a:rPr lang="tr-TR" sz="1800" spc="-15" dirty="0" smtClean="0">
                <a:solidFill>
                  <a:srgbClr val="232021"/>
                </a:solidFill>
                <a:latin typeface="Arial"/>
                <a:cs typeface="Arial"/>
              </a:rPr>
              <a:t> aralarında asal olduğunu söyleyebiliriz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49409" y="4231897"/>
            <a:ext cx="8340090" cy="10153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377825" algn="l"/>
              </a:tabLst>
            </a:pPr>
            <a:r>
              <a:rPr sz="2150" dirty="0" smtClean="0">
                <a:solidFill>
                  <a:srgbClr val="5C83BE"/>
                </a:solidFill>
                <a:latin typeface="Arial"/>
                <a:cs typeface="Arial"/>
              </a:rPr>
              <a:t>•	</a:t>
            </a: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Ör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pc="75" dirty="0" smtClean="0">
                <a:solidFill>
                  <a:srgbClr val="232021"/>
                </a:solidFill>
                <a:latin typeface="Arial"/>
                <a:cs typeface="Arial"/>
              </a:rPr>
              <a:t>şu halkaya dikkat edersek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r>
              <a:rPr sz="1800" i="1" spc="225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{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}</a:t>
            </a:r>
            <a:endParaRPr sz="1800" dirty="0">
              <a:latin typeface="Arial"/>
              <a:cs typeface="Arial"/>
            </a:endParaRPr>
          </a:p>
          <a:p>
            <a:pPr marL="378460" marR="12700" indent="0">
              <a:lnSpc>
                <a:spcPts val="2710"/>
              </a:lnSpc>
              <a:spcBef>
                <a:spcPts val="90"/>
              </a:spcBef>
            </a:pPr>
            <a:r>
              <a:rPr lang="tr-TR" spc="-20" dirty="0" smtClean="0">
                <a:solidFill>
                  <a:srgbClr val="232021"/>
                </a:solidFill>
                <a:latin typeface="Arial"/>
                <a:cs typeface="Arial"/>
              </a:rPr>
              <a:t>0, 3 ve 6 </a:t>
            </a:r>
            <a:r>
              <a:rPr lang="tr-TR" spc="-20" dirty="0" err="1" smtClean="0">
                <a:solidFill>
                  <a:srgbClr val="232021"/>
                </a:solidFill>
                <a:latin typeface="Arial"/>
                <a:cs typeface="Arial"/>
              </a:rPr>
              <a:t>nın</a:t>
            </a:r>
            <a:r>
              <a:rPr lang="tr-TR" spc="-20" dirty="0" smtClean="0">
                <a:solidFill>
                  <a:srgbClr val="232021"/>
                </a:solidFill>
                <a:latin typeface="Arial"/>
                <a:cs typeface="Arial"/>
              </a:rPr>
              <a:t> tersi yoktur</a:t>
            </a:r>
            <a:r>
              <a:rPr sz="18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pc="10" dirty="0" smtClean="0">
                <a:solidFill>
                  <a:srgbClr val="232021"/>
                </a:solidFill>
                <a:latin typeface="Arial"/>
                <a:cs typeface="Arial"/>
              </a:rPr>
              <a:t>çünkü bu sayılar 9 la aralarında asaldır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lang="tr-TR" spc="-20" dirty="0" smtClean="0">
                <a:solidFill>
                  <a:srgbClr val="232021"/>
                </a:solidFill>
                <a:latin typeface="Arial"/>
                <a:cs typeface="Arial"/>
              </a:rPr>
              <a:t>Diğer elemanların tersi ise şu şekildedir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9813" y="1158239"/>
            <a:ext cx="8525252" cy="1063751"/>
          </a:xfrm>
          <a:custGeom>
            <a:avLst/>
            <a:gdLst/>
            <a:ahLst/>
            <a:cxnLst/>
            <a:rect l="l" t="t" r="r" b="b"/>
            <a:pathLst>
              <a:path w="8525252" h="1063751">
                <a:moveTo>
                  <a:pt x="8525252" y="1063751"/>
                </a:moveTo>
                <a:lnTo>
                  <a:pt x="8525252" y="0"/>
                </a:lnTo>
                <a:lnTo>
                  <a:pt x="0" y="0"/>
                </a:lnTo>
                <a:lnTo>
                  <a:pt x="0" y="1063751"/>
                </a:lnTo>
                <a:lnTo>
                  <a:pt x="12191" y="1063751"/>
                </a:lnTo>
                <a:lnTo>
                  <a:pt x="12191" y="24383"/>
                </a:lnTo>
                <a:lnTo>
                  <a:pt x="24383" y="12191"/>
                </a:lnTo>
                <a:lnTo>
                  <a:pt x="24383" y="24383"/>
                </a:lnTo>
                <a:lnTo>
                  <a:pt x="8500868" y="24383"/>
                </a:lnTo>
                <a:lnTo>
                  <a:pt x="8500868" y="12191"/>
                </a:lnTo>
                <a:lnTo>
                  <a:pt x="8513060" y="24383"/>
                </a:lnTo>
                <a:lnTo>
                  <a:pt x="8513060" y="1063751"/>
                </a:lnTo>
                <a:lnTo>
                  <a:pt x="8525252" y="1063751"/>
                </a:lnTo>
                <a:close/>
              </a:path>
              <a:path w="8525252" h="1063751">
                <a:moveTo>
                  <a:pt x="24383" y="24383"/>
                </a:moveTo>
                <a:lnTo>
                  <a:pt x="24383" y="12191"/>
                </a:lnTo>
                <a:lnTo>
                  <a:pt x="12191" y="24383"/>
                </a:lnTo>
                <a:lnTo>
                  <a:pt x="24383" y="24383"/>
                </a:lnTo>
                <a:close/>
              </a:path>
              <a:path w="8525252" h="1063751">
                <a:moveTo>
                  <a:pt x="24383" y="1039367"/>
                </a:moveTo>
                <a:lnTo>
                  <a:pt x="24383" y="24383"/>
                </a:lnTo>
                <a:lnTo>
                  <a:pt x="12191" y="24383"/>
                </a:lnTo>
                <a:lnTo>
                  <a:pt x="12191" y="1039367"/>
                </a:lnTo>
                <a:lnTo>
                  <a:pt x="24383" y="1039367"/>
                </a:lnTo>
                <a:close/>
              </a:path>
              <a:path w="8525252" h="1063751">
                <a:moveTo>
                  <a:pt x="8513060" y="1039367"/>
                </a:moveTo>
                <a:lnTo>
                  <a:pt x="12191" y="1039367"/>
                </a:lnTo>
                <a:lnTo>
                  <a:pt x="24383" y="1051559"/>
                </a:lnTo>
                <a:lnTo>
                  <a:pt x="24383" y="1063751"/>
                </a:lnTo>
                <a:lnTo>
                  <a:pt x="8500868" y="1063751"/>
                </a:lnTo>
                <a:lnTo>
                  <a:pt x="8500868" y="1051559"/>
                </a:lnTo>
                <a:lnTo>
                  <a:pt x="8513060" y="1039367"/>
                </a:lnTo>
                <a:close/>
              </a:path>
              <a:path w="8525252" h="1063751">
                <a:moveTo>
                  <a:pt x="24383" y="1063751"/>
                </a:moveTo>
                <a:lnTo>
                  <a:pt x="24383" y="1051559"/>
                </a:lnTo>
                <a:lnTo>
                  <a:pt x="12191" y="1039367"/>
                </a:lnTo>
                <a:lnTo>
                  <a:pt x="12191" y="1063751"/>
                </a:lnTo>
                <a:lnTo>
                  <a:pt x="24383" y="1063751"/>
                </a:lnTo>
                <a:close/>
              </a:path>
              <a:path w="8525252" h="1063751">
                <a:moveTo>
                  <a:pt x="8513060" y="24383"/>
                </a:moveTo>
                <a:lnTo>
                  <a:pt x="8500868" y="12191"/>
                </a:lnTo>
                <a:lnTo>
                  <a:pt x="8500868" y="24383"/>
                </a:lnTo>
                <a:lnTo>
                  <a:pt x="8513060" y="24383"/>
                </a:lnTo>
                <a:close/>
              </a:path>
              <a:path w="8525252" h="1063751">
                <a:moveTo>
                  <a:pt x="8513060" y="1039367"/>
                </a:moveTo>
                <a:lnTo>
                  <a:pt x="8513060" y="24383"/>
                </a:lnTo>
                <a:lnTo>
                  <a:pt x="8500868" y="24383"/>
                </a:lnTo>
                <a:lnTo>
                  <a:pt x="8500868" y="1039367"/>
                </a:lnTo>
                <a:lnTo>
                  <a:pt x="8513060" y="1039367"/>
                </a:lnTo>
                <a:close/>
              </a:path>
              <a:path w="8525252" h="1063751">
                <a:moveTo>
                  <a:pt x="8513060" y="1063751"/>
                </a:moveTo>
                <a:lnTo>
                  <a:pt x="8513060" y="1039367"/>
                </a:lnTo>
                <a:lnTo>
                  <a:pt x="8500868" y="1051559"/>
                </a:lnTo>
                <a:lnTo>
                  <a:pt x="8500868" y="1063751"/>
                </a:lnTo>
                <a:lnTo>
                  <a:pt x="8513060" y="10637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29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51115" y="5270358"/>
          <a:ext cx="6917033" cy="7130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54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36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8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6526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i="1" spc="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i="1" spc="0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i="1" spc="-6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</a:t>
                      </a:r>
                      <a:r>
                        <a:rPr sz="1900" spc="2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m</a:t>
                      </a:r>
                      <a:r>
                        <a:rPr sz="18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i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3105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800" i="1" spc="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i="1" spc="0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i="1" spc="-6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</a:t>
                      </a:r>
                      <a:r>
                        <a:rPr sz="1900" spc="2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800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m</a:t>
                      </a:r>
                      <a:r>
                        <a:rPr sz="18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i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3585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800" i="1" spc="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i="1" spc="0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i="1" spc="-30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</a:t>
                      </a:r>
                      <a:r>
                        <a:rPr sz="1900" spc="2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1800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m</a:t>
                      </a:r>
                      <a:r>
                        <a:rPr sz="18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i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6526">
                <a:tc>
                  <a:txBody>
                    <a:bodyPr/>
                    <a:lstStyle/>
                    <a:p>
                      <a:pPr marL="25400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800" i="1" spc="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i="1" spc="0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i="1" spc="-6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</a:t>
                      </a:r>
                      <a:r>
                        <a:rPr sz="1900" spc="2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800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m</a:t>
                      </a:r>
                      <a:r>
                        <a:rPr sz="18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i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13105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1800" i="1" spc="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i="1" spc="0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i="1" spc="-6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</a:t>
                      </a:r>
                      <a:r>
                        <a:rPr sz="1900" spc="2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800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m</a:t>
                      </a:r>
                      <a:r>
                        <a:rPr sz="18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i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43585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sz="1800" i="1" spc="7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-</a:t>
                      </a:r>
                      <a:r>
                        <a:rPr sz="1800" i="1" spc="0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i="1" spc="-30" baseline="25462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900" spc="0" dirty="0" smtClean="0">
                          <a:solidFill>
                            <a:srgbClr val="232021"/>
                          </a:solidFill>
                          <a:latin typeface="Symbol"/>
                          <a:cs typeface="Symbol"/>
                        </a:rPr>
                        <a:t></a:t>
                      </a:r>
                      <a:r>
                        <a:rPr sz="1900" spc="20" dirty="0" smtClean="0">
                          <a:solidFill>
                            <a:srgbClr val="2320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sz="1800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m</a:t>
                      </a:r>
                      <a:r>
                        <a:rPr sz="18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i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5550" y="1816609"/>
            <a:ext cx="5072380" cy="2661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dirty="0" smtClean="0">
                <a:latin typeface="Arial"/>
                <a:cs typeface="Arial"/>
              </a:rPr>
              <a:t>Şifreleme alanlarına genel bakış 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Simetrik şifrelemenin temelleri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Kripto analiz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şifreleme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odüler aritmetik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Kaymalı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veya 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sezar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lang="tr-TR" sz="2000" spc="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10" dirty="0" err="1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tr-TR"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30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</a:t>
            </a:r>
            <a:r>
              <a:rPr lang="tr-TR" sz="28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İeriği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5400040" cy="2661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Şifreleme alanlarına genel bakış 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Simetrik şifrelemenin temelleri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Kripto analiz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şifreleme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odüler aritmetik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Kaymalı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veya </a:t>
            </a:r>
            <a:r>
              <a:rPr lang="tr-TR" sz="2000" b="1" spc="-20" dirty="0" err="1" smtClean="0">
                <a:solidFill>
                  <a:srgbClr val="232021"/>
                </a:solidFill>
                <a:latin typeface="Arial"/>
                <a:cs typeface="Arial"/>
              </a:rPr>
              <a:t>sezar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lang="tr-TR" sz="2000" b="1" spc="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20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2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b="1" spc="10" dirty="0" err="1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lang="tr-TR" sz="2000" b="1" spc="-20" dirty="0" err="1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tr-TR" sz="20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lang="tr-TR" sz="2000" b="1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31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488442"/>
            <a:ext cx="4339964" cy="4704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kaymalı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veya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ezar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729" y="1389381"/>
            <a:ext cx="8251190" cy="13900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indent="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İlk şifrelerin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Cae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tarafından kullanıldığı iddia edilir.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Düz metindeki her harfin yerine bir harf yazılır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12700" marR="12700" indent="0">
              <a:lnSpc>
                <a:spcPts val="2880"/>
              </a:lnSpc>
              <a:spcBef>
                <a:spcPts val="19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Değişim kuralı oldukça basit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70" dirty="0" smtClean="0">
                <a:solidFill>
                  <a:srgbClr val="232021"/>
                </a:solidFill>
                <a:latin typeface="Arial"/>
                <a:cs typeface="Arial"/>
              </a:rPr>
              <a:t>belirlenen bir </a:t>
            </a:r>
            <a:r>
              <a:rPr lang="tr-TR" sz="1600" i="1" spc="-170" dirty="0" smtClean="0">
                <a:solidFill>
                  <a:srgbClr val="232021"/>
                </a:solidFill>
                <a:latin typeface="Arial"/>
                <a:cs typeface="Arial"/>
              </a:rPr>
              <a:t> k</a:t>
            </a:r>
            <a:r>
              <a:rPr lang="tr-TR" sz="1600" spc="-170" dirty="0" smtClean="0">
                <a:solidFill>
                  <a:srgbClr val="232021"/>
                </a:solidFill>
                <a:latin typeface="Arial"/>
                <a:cs typeface="Arial"/>
              </a:rPr>
              <a:t>  anahtar değeriyle her  harften 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sonraki harf alınır.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9242" y="4571495"/>
            <a:ext cx="8208009" cy="169481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Örnek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 için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0"/>
              </a:spcBef>
            </a:pPr>
            <a:endParaRPr sz="900" dirty="0"/>
          </a:p>
          <a:p>
            <a:pPr marL="127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Düz metin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ATTAC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K</a:t>
            </a:r>
            <a:r>
              <a:rPr sz="1600" spc="-509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 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2700">
              <a:lnSpc>
                <a:spcPct val="100000"/>
              </a:lnSpc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Şifreli metin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Courier New"/>
                <a:cs typeface="Courier New"/>
              </a:rPr>
              <a:t>haah</a:t>
            </a:r>
            <a:r>
              <a:rPr sz="1600" spc="0" dirty="0" smtClean="0">
                <a:solidFill>
                  <a:srgbClr val="232021"/>
                </a:solidFill>
                <a:latin typeface="Courier New"/>
                <a:cs typeface="Courier New"/>
              </a:rPr>
              <a:t>r</a:t>
            </a:r>
            <a:r>
              <a:rPr sz="1600" spc="-509" dirty="0" smtClean="0">
                <a:solidFill>
                  <a:srgbClr val="232021"/>
                </a:solidFill>
                <a:latin typeface="Courier New"/>
                <a:cs typeface="Courier New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endParaRPr lang="tr-TR" sz="1600" spc="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Burada işlemler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mod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26 da yapılmaktadır yani 26 değerini aşan durumda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mod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26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daki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değeri alınır.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286770" y="3117469"/>
          <a:ext cx="6095984" cy="11521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7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93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93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9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6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091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78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939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9391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939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9391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786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289559"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70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J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28701">
                      <a:solidFill>
                        <a:srgbClr val="000000"/>
                      </a:solidFill>
                      <a:prstDash val="solid"/>
                    </a:lnR>
                    <a:lnT w="3174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511"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70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0">
                        <a:lnSpc>
                          <a:spcPct val="100000"/>
                        </a:lnSpc>
                      </a:pPr>
                      <a:r>
                        <a:rPr sz="1400" spc="-10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2870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25653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pPr marR="889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70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54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825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Q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27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17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V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6525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W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Z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28701">
                      <a:solidFill>
                        <a:srgbClr val="000000"/>
                      </a:solidFill>
                      <a:prstDash val="solid"/>
                    </a:lnR>
                    <a:lnT w="25653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6511"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70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2870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3174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488442"/>
            <a:ext cx="4115307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Kaymalı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veya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Sezar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40849" y="3983231"/>
            <a:ext cx="7037070" cy="1397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;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kaymalı şifre güvenli midir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Hayır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Birkaç saldırı mümkün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32485" lvl="1" indent="-28384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3248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Sonsuz anahtar arama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anahtar uzayı sadece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26</a:t>
            </a:r>
            <a:r>
              <a:rPr sz="1600" spc="8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32485" lvl="1" indent="-28384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3248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Harf sıklığı analizi, yer değiştirme şifresinde olduğu gibi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5277" y="2124455"/>
            <a:ext cx="6650732" cy="1094231"/>
          </a:xfrm>
          <a:custGeom>
            <a:avLst/>
            <a:gdLst/>
            <a:ahLst/>
            <a:cxnLst/>
            <a:rect l="l" t="t" r="r" b="b"/>
            <a:pathLst>
              <a:path w="6650732" h="1094231">
                <a:moveTo>
                  <a:pt x="6650732" y="1094231"/>
                </a:moveTo>
                <a:lnTo>
                  <a:pt x="6650732" y="0"/>
                </a:lnTo>
                <a:lnTo>
                  <a:pt x="0" y="0"/>
                </a:lnTo>
                <a:lnTo>
                  <a:pt x="0" y="1094231"/>
                </a:lnTo>
                <a:lnTo>
                  <a:pt x="12191" y="1094231"/>
                </a:lnTo>
                <a:lnTo>
                  <a:pt x="12191" y="24383"/>
                </a:lnTo>
                <a:lnTo>
                  <a:pt x="24383" y="12191"/>
                </a:lnTo>
                <a:lnTo>
                  <a:pt x="24383" y="24383"/>
                </a:lnTo>
                <a:lnTo>
                  <a:pt x="6623300" y="24383"/>
                </a:lnTo>
                <a:lnTo>
                  <a:pt x="6623300" y="12191"/>
                </a:lnTo>
                <a:lnTo>
                  <a:pt x="6635492" y="24383"/>
                </a:lnTo>
                <a:lnTo>
                  <a:pt x="6635492" y="1094231"/>
                </a:lnTo>
                <a:lnTo>
                  <a:pt x="6650732" y="1094231"/>
                </a:lnTo>
                <a:close/>
              </a:path>
              <a:path w="6650732" h="1094231">
                <a:moveTo>
                  <a:pt x="24383" y="24383"/>
                </a:moveTo>
                <a:lnTo>
                  <a:pt x="24383" y="12191"/>
                </a:lnTo>
                <a:lnTo>
                  <a:pt x="12191" y="24383"/>
                </a:lnTo>
                <a:lnTo>
                  <a:pt x="24383" y="24383"/>
                </a:lnTo>
                <a:close/>
              </a:path>
              <a:path w="6650732" h="1094231">
                <a:moveTo>
                  <a:pt x="24383" y="1066799"/>
                </a:moveTo>
                <a:lnTo>
                  <a:pt x="24383" y="24383"/>
                </a:lnTo>
                <a:lnTo>
                  <a:pt x="12191" y="24383"/>
                </a:lnTo>
                <a:lnTo>
                  <a:pt x="12191" y="1066799"/>
                </a:lnTo>
                <a:lnTo>
                  <a:pt x="24383" y="1066799"/>
                </a:lnTo>
                <a:close/>
              </a:path>
              <a:path w="6650732" h="1094231">
                <a:moveTo>
                  <a:pt x="6635492" y="1066799"/>
                </a:moveTo>
                <a:lnTo>
                  <a:pt x="12191" y="1066799"/>
                </a:lnTo>
                <a:lnTo>
                  <a:pt x="24383" y="1078991"/>
                </a:lnTo>
                <a:lnTo>
                  <a:pt x="24383" y="1094231"/>
                </a:lnTo>
                <a:lnTo>
                  <a:pt x="6623300" y="1094231"/>
                </a:lnTo>
                <a:lnTo>
                  <a:pt x="6623300" y="1078991"/>
                </a:lnTo>
                <a:lnTo>
                  <a:pt x="6635492" y="1066799"/>
                </a:lnTo>
                <a:close/>
              </a:path>
              <a:path w="6650732" h="1094231">
                <a:moveTo>
                  <a:pt x="24383" y="1094231"/>
                </a:moveTo>
                <a:lnTo>
                  <a:pt x="24383" y="1078991"/>
                </a:lnTo>
                <a:lnTo>
                  <a:pt x="12191" y="1066799"/>
                </a:lnTo>
                <a:lnTo>
                  <a:pt x="12191" y="1094231"/>
                </a:lnTo>
                <a:lnTo>
                  <a:pt x="24383" y="1094231"/>
                </a:lnTo>
                <a:close/>
              </a:path>
              <a:path w="6650732" h="1094231">
                <a:moveTo>
                  <a:pt x="6635492" y="24383"/>
                </a:moveTo>
                <a:lnTo>
                  <a:pt x="6623300" y="12191"/>
                </a:lnTo>
                <a:lnTo>
                  <a:pt x="6623300" y="24383"/>
                </a:lnTo>
                <a:lnTo>
                  <a:pt x="6635492" y="24383"/>
                </a:lnTo>
                <a:close/>
              </a:path>
              <a:path w="6650732" h="1094231">
                <a:moveTo>
                  <a:pt x="6635492" y="1066799"/>
                </a:moveTo>
                <a:lnTo>
                  <a:pt x="6635492" y="24383"/>
                </a:lnTo>
                <a:lnTo>
                  <a:pt x="6623300" y="24383"/>
                </a:lnTo>
                <a:lnTo>
                  <a:pt x="6623300" y="1066799"/>
                </a:lnTo>
                <a:lnTo>
                  <a:pt x="6635492" y="1066799"/>
                </a:lnTo>
                <a:close/>
              </a:path>
              <a:path w="6650732" h="1094231">
                <a:moveTo>
                  <a:pt x="6635492" y="1094231"/>
                </a:moveTo>
                <a:lnTo>
                  <a:pt x="6635492" y="1066799"/>
                </a:lnTo>
                <a:lnTo>
                  <a:pt x="6623300" y="1078991"/>
                </a:lnTo>
                <a:lnTo>
                  <a:pt x="6623300" y="1094231"/>
                </a:lnTo>
                <a:lnTo>
                  <a:pt x="6635492" y="109423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2729" y="1389381"/>
            <a:ext cx="4593590" cy="1024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935" indent="-356870" algn="ctr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23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Şifrelemenin zekice matematiksel tarifi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30"/>
              </a:spcBef>
            </a:pPr>
            <a:endParaRPr sz="7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R="76835" algn="ct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ε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{0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32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13167" y="2486662"/>
            <a:ext cx="1322705" cy="666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80670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80670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3576" y="2402842"/>
            <a:ext cx="2181225" cy="777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50000"/>
              </a:lnSpc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6 x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- k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488442"/>
            <a:ext cx="228219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2729" y="4053335"/>
            <a:ext cx="8222615" cy="27311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Şifreleme işleminde tersini almaya ihtiyaç duyduğumuz için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, aşağıdaki ifadeye göre sadece tersi olan sayılar kullanılır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368935" marR="3386454" indent="3206115">
              <a:lnSpc>
                <a:spcPts val="2880"/>
              </a:lnSpc>
              <a:spcBef>
                <a:spcPts val="195"/>
              </a:spcBef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d(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bu şartı sağlayan 12 değer vardır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68935" marR="12700" indent="-356870">
              <a:lnSpc>
                <a:spcPts val="2400"/>
              </a:lnSpc>
              <a:spcBef>
                <a:spcPts val="384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Bundan dolayı anahtar uzayı sadece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ograph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Yine aşağıdakileri içeren birkaç saldırı vardır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832485" marR="136525" lvl="1" indent="-283845">
              <a:lnSpc>
                <a:spcPct val="1184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83248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Detaylı anahtar uzayı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 harf sıklığı analizi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yer değiştirme şifresine karşı benzer saldırılar.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05821" y="2761488"/>
            <a:ext cx="6650732" cy="1091183"/>
          </a:xfrm>
          <a:custGeom>
            <a:avLst/>
            <a:gdLst/>
            <a:ahLst/>
            <a:cxnLst/>
            <a:rect l="l" t="t" r="r" b="b"/>
            <a:pathLst>
              <a:path w="6650732" h="1091183">
                <a:moveTo>
                  <a:pt x="6650732" y="1091183"/>
                </a:moveTo>
                <a:lnTo>
                  <a:pt x="6650732" y="0"/>
                </a:lnTo>
                <a:lnTo>
                  <a:pt x="0" y="0"/>
                </a:lnTo>
                <a:lnTo>
                  <a:pt x="0" y="1091183"/>
                </a:lnTo>
                <a:lnTo>
                  <a:pt x="15239" y="1091183"/>
                </a:lnTo>
                <a:lnTo>
                  <a:pt x="15239" y="24383"/>
                </a:lnTo>
                <a:lnTo>
                  <a:pt x="27431" y="12191"/>
                </a:lnTo>
                <a:lnTo>
                  <a:pt x="27431" y="24383"/>
                </a:lnTo>
                <a:lnTo>
                  <a:pt x="6626348" y="24383"/>
                </a:lnTo>
                <a:lnTo>
                  <a:pt x="6626348" y="12191"/>
                </a:lnTo>
                <a:lnTo>
                  <a:pt x="6638540" y="24383"/>
                </a:lnTo>
                <a:lnTo>
                  <a:pt x="6638540" y="1091183"/>
                </a:lnTo>
                <a:lnTo>
                  <a:pt x="6650732" y="1091183"/>
                </a:lnTo>
                <a:close/>
              </a:path>
              <a:path w="6650732" h="1091183">
                <a:moveTo>
                  <a:pt x="27431" y="24383"/>
                </a:moveTo>
                <a:lnTo>
                  <a:pt x="27431" y="12191"/>
                </a:lnTo>
                <a:lnTo>
                  <a:pt x="15239" y="24383"/>
                </a:lnTo>
                <a:lnTo>
                  <a:pt x="27431" y="24383"/>
                </a:lnTo>
                <a:close/>
              </a:path>
              <a:path w="6650732" h="1091183">
                <a:moveTo>
                  <a:pt x="27431" y="1066799"/>
                </a:moveTo>
                <a:lnTo>
                  <a:pt x="27431" y="24383"/>
                </a:lnTo>
                <a:lnTo>
                  <a:pt x="15239" y="24383"/>
                </a:lnTo>
                <a:lnTo>
                  <a:pt x="15239" y="1066799"/>
                </a:lnTo>
                <a:lnTo>
                  <a:pt x="27431" y="1066799"/>
                </a:lnTo>
                <a:close/>
              </a:path>
              <a:path w="6650732" h="1091183">
                <a:moveTo>
                  <a:pt x="6638540" y="1066799"/>
                </a:moveTo>
                <a:lnTo>
                  <a:pt x="15239" y="1066799"/>
                </a:lnTo>
                <a:lnTo>
                  <a:pt x="27431" y="1078991"/>
                </a:lnTo>
                <a:lnTo>
                  <a:pt x="27431" y="1091183"/>
                </a:lnTo>
                <a:lnTo>
                  <a:pt x="6626348" y="1091183"/>
                </a:lnTo>
                <a:lnTo>
                  <a:pt x="6626348" y="1078991"/>
                </a:lnTo>
                <a:lnTo>
                  <a:pt x="6638540" y="1066799"/>
                </a:lnTo>
                <a:close/>
              </a:path>
              <a:path w="6650732" h="1091183">
                <a:moveTo>
                  <a:pt x="27431" y="1091183"/>
                </a:moveTo>
                <a:lnTo>
                  <a:pt x="27431" y="1078991"/>
                </a:lnTo>
                <a:lnTo>
                  <a:pt x="15239" y="1066799"/>
                </a:lnTo>
                <a:lnTo>
                  <a:pt x="15239" y="1091183"/>
                </a:lnTo>
                <a:lnTo>
                  <a:pt x="27431" y="1091183"/>
                </a:lnTo>
                <a:close/>
              </a:path>
              <a:path w="6650732" h="1091183">
                <a:moveTo>
                  <a:pt x="6638540" y="24383"/>
                </a:moveTo>
                <a:lnTo>
                  <a:pt x="6626348" y="12191"/>
                </a:lnTo>
                <a:lnTo>
                  <a:pt x="6626348" y="24383"/>
                </a:lnTo>
                <a:lnTo>
                  <a:pt x="6638540" y="24383"/>
                </a:lnTo>
                <a:close/>
              </a:path>
              <a:path w="6650732" h="1091183">
                <a:moveTo>
                  <a:pt x="6638540" y="1066799"/>
                </a:moveTo>
                <a:lnTo>
                  <a:pt x="6638540" y="24383"/>
                </a:lnTo>
                <a:lnTo>
                  <a:pt x="6626348" y="24383"/>
                </a:lnTo>
                <a:lnTo>
                  <a:pt x="6626348" y="1066799"/>
                </a:lnTo>
                <a:lnTo>
                  <a:pt x="6638540" y="1066799"/>
                </a:lnTo>
                <a:close/>
              </a:path>
              <a:path w="6650732" h="1091183">
                <a:moveTo>
                  <a:pt x="6638540" y="1091183"/>
                </a:moveTo>
                <a:lnTo>
                  <a:pt x="6638540" y="1066799"/>
                </a:lnTo>
                <a:lnTo>
                  <a:pt x="6626348" y="1078991"/>
                </a:lnTo>
                <a:lnTo>
                  <a:pt x="6626348" y="1091183"/>
                </a:lnTo>
                <a:lnTo>
                  <a:pt x="6638540" y="109118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42729" y="1336102"/>
            <a:ext cx="7911465" cy="17151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68935" marR="12700" indent="-35687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Kaymalı şifrenin gelişmiş hali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düz metne sadece anahtar değerini eklemekten ziyade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başka  bir anahtar değeriyle de toplarız.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368935" indent="-35687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8935" algn="l"/>
              </a:tabLst>
            </a:pPr>
            <a:r>
              <a:rPr lang="tr-TR" sz="1600" spc="40" dirty="0" smtClean="0">
                <a:solidFill>
                  <a:srgbClr val="232021"/>
                </a:solidFill>
                <a:latin typeface="Arial"/>
                <a:cs typeface="Arial"/>
              </a:rPr>
              <a:t>Burada iki parçadan oluşan bir anahtar değeri kullanırız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16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963294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ε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{0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}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33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3711" y="3123694"/>
            <a:ext cx="1322705" cy="666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80670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/>
          </a:p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80670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4120" y="3161794"/>
            <a:ext cx="2614295" cy="6559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/>
          </a:p>
          <a:p>
            <a:pPr marL="12700">
              <a:lnSpc>
                <a:spcPct val="100000"/>
              </a:lnSpc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≡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575" i="1" spc="7" baseline="2645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575" i="1" spc="-22" baseline="2645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( 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7895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5265" y="1962911"/>
            <a:ext cx="265175" cy="82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44474" y="2045207"/>
            <a:ext cx="533400" cy="82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006733" y="2127504"/>
            <a:ext cx="798576" cy="822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8989" y="2209800"/>
            <a:ext cx="1063752" cy="822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8197" y="2292095"/>
            <a:ext cx="1335024" cy="82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290453" y="2374392"/>
            <a:ext cx="1600200" cy="822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49661" y="2456688"/>
            <a:ext cx="1868423" cy="822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11917" y="2538983"/>
            <a:ext cx="2136648" cy="822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4173" y="2621279"/>
            <a:ext cx="2401823" cy="822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3381" y="2703576"/>
            <a:ext cx="2670048" cy="822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8141" y="2785872"/>
            <a:ext cx="2715767" cy="822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5573" y="2868167"/>
            <a:ext cx="2715767" cy="822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3005" y="2950464"/>
            <a:ext cx="2715767" cy="822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03485" y="3032760"/>
            <a:ext cx="2712720" cy="822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30917" y="3115055"/>
            <a:ext cx="2715767" cy="822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58349" y="3197351"/>
            <a:ext cx="2715767" cy="822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85781" y="3279647"/>
            <a:ext cx="2715767" cy="82296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16261" y="3361944"/>
            <a:ext cx="2715767" cy="8229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43693" y="3444240"/>
            <a:ext cx="2715767" cy="822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71125" y="3526535"/>
            <a:ext cx="2715767" cy="822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01605" y="3608832"/>
            <a:ext cx="2712720" cy="822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629037" y="3691128"/>
            <a:ext cx="2715767" cy="8229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6469" y="3773423"/>
            <a:ext cx="2715767" cy="822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6949" y="3855720"/>
            <a:ext cx="2712720" cy="822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14381" y="3938015"/>
            <a:ext cx="2715767" cy="822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741813" y="4020311"/>
            <a:ext cx="2715767" cy="822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769245" y="4102608"/>
            <a:ext cx="2715767" cy="822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799725" y="4184903"/>
            <a:ext cx="2715767" cy="822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27157" y="4267200"/>
            <a:ext cx="2715767" cy="822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54589" y="4349496"/>
            <a:ext cx="2715767" cy="822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885069" y="4431791"/>
            <a:ext cx="2712720" cy="8229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12501" y="4514088"/>
            <a:ext cx="2715767" cy="8229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39933" y="4596384"/>
            <a:ext cx="2715767" cy="8229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970413" y="4678679"/>
            <a:ext cx="2712720" cy="822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97845" y="4760976"/>
            <a:ext cx="2715767" cy="8229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25277" y="4843271"/>
            <a:ext cx="2715767" cy="8229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052709" y="4925567"/>
            <a:ext cx="2715767" cy="8229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83189" y="5007864"/>
            <a:ext cx="2715767" cy="8229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110621" y="5090159"/>
            <a:ext cx="2715767" cy="8229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138053" y="5172455"/>
            <a:ext cx="2715767" cy="822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168533" y="5254752"/>
            <a:ext cx="2712720" cy="8229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195965" y="5337047"/>
            <a:ext cx="2715767" cy="822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223397" y="5419344"/>
            <a:ext cx="2715767" cy="822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50829" y="5501640"/>
            <a:ext cx="2715767" cy="8229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81309" y="5583935"/>
            <a:ext cx="2715767" cy="8229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308741" y="5666232"/>
            <a:ext cx="2700524" cy="8229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336173" y="5748528"/>
            <a:ext cx="2545079" cy="82296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366653" y="5830823"/>
            <a:ext cx="2276855" cy="8229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394085" y="5913120"/>
            <a:ext cx="2008632" cy="8229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421517" y="5995415"/>
            <a:ext cx="1743455" cy="8229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451997" y="6077711"/>
            <a:ext cx="1475232" cy="82296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479429" y="6160008"/>
            <a:ext cx="1207008" cy="8229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506861" y="6242303"/>
            <a:ext cx="941832" cy="8229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34293" y="6324600"/>
            <a:ext cx="673608" cy="82296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564773" y="6406896"/>
            <a:ext cx="405384" cy="12496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1503566" y="744728"/>
            <a:ext cx="7879080" cy="850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67839" marR="12700" indent="-1755775">
              <a:lnSpc>
                <a:spcPct val="100000"/>
              </a:lnSpc>
            </a:pP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Und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800" b="1" spc="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dirty="0">
                <a:solidFill>
                  <a:srgbClr val="232021"/>
                </a:solidFill>
                <a:latin typeface="Arial"/>
                <a:cs typeface="Arial"/>
              </a:rPr>
              <a:t>Öğrenci ve Uygulamacılar İçin Ders kitabı</a:t>
            </a:r>
            <a:endParaRPr lang="tr-TR" sz="2800" dirty="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2929007" y="1604265"/>
            <a:ext cx="5907919" cy="1839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3"/>
              </a:spcBef>
            </a:pPr>
            <a:endParaRPr sz="900" dirty="0"/>
          </a:p>
          <a:p>
            <a:pPr marL="292735">
              <a:lnSpc>
                <a:spcPct val="100000"/>
              </a:lnSpc>
            </a:pPr>
            <a:endParaRPr sz="647" dirty="0">
              <a:latin typeface="Times New Roman"/>
              <a:cs typeface="Times New Roman"/>
            </a:endParaRPr>
          </a:p>
          <a:p>
            <a:pPr marR="4445" algn="ctr">
              <a:lnSpc>
                <a:spcPct val="100000"/>
              </a:lnSpc>
              <a:spcBef>
                <a:spcPts val="365"/>
              </a:spcBef>
            </a:pP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www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c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-text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boo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k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7"/>
              </a:rPr>
              <a:t>om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12"/>
              </a:spcBef>
            </a:pPr>
            <a:endParaRPr sz="1300" dirty="0"/>
          </a:p>
          <a:p>
            <a:pPr algn="ctr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 2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(akan)</a:t>
            </a:r>
            <a:r>
              <a:rPr lang="tr-TR" sz="2800" b="1" spc="-35" dirty="0" smtClean="0">
                <a:solidFill>
                  <a:srgbClr val="232021"/>
                </a:solidFill>
                <a:latin typeface="Arial"/>
                <a:cs typeface="Arial"/>
              </a:rPr>
              <a:t> Şifreleme</a:t>
            </a:r>
            <a:endParaRPr sz="2800" dirty="0">
              <a:latin typeface="Arial"/>
              <a:cs typeface="Arial"/>
            </a:endParaRPr>
          </a:p>
          <a:p>
            <a:pPr marL="0" algn="ctr"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1174382" y="6627373"/>
            <a:ext cx="766254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-25" dirty="0">
                <a:solidFill>
                  <a:srgbClr val="232021"/>
                </a:solidFill>
                <a:latin typeface="Arial"/>
                <a:cs typeface="Arial"/>
              </a:rPr>
              <a:t>Çeviren: Selman YAKUT</a:t>
            </a:r>
            <a:endParaRPr lang="tr-TR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62862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36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4806302" cy="31259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0" dirty="0" smtClean="0">
                <a:solidFill>
                  <a:srgbClr val="232021"/>
                </a:solidFill>
                <a:latin typeface="Arial"/>
                <a:cs typeface="Arial"/>
              </a:rPr>
              <a:t>Akan (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spc="-2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2000" spc="-1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şifrelemeye giriş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Rastgele sayı üreteci (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andom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nu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 gene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Tek kullanımlık blok notlar(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ne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Linner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 geri beslemeli kaymalı kaydediciler (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Linea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eedba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hi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egi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iu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20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ode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20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spc="-20" dirty="0" smtClean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 smtClean="0">
                <a:solidFill>
                  <a:srgbClr val="232021"/>
                </a:solidFill>
                <a:latin typeface="Arial"/>
                <a:cs typeface="Arial"/>
              </a:rPr>
              <a:t>şifre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9655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37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4615180" cy="26687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b="1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dirty="0">
                <a:solidFill>
                  <a:srgbClr val="232021"/>
                </a:solidFill>
                <a:latin typeface="Arial"/>
                <a:cs typeface="Arial"/>
              </a:rPr>
              <a:t>şifrelemeye giriş</a:t>
            </a:r>
            <a:endParaRPr lang="tr-TR" sz="2000" b="1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Rastgele sayı üreteci (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andom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nu</a:t>
            </a:r>
            <a:r>
              <a:rPr lang="tr-TR" sz="2000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gene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Tek kullanımlık blok notlar(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ne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8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Linea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2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eedba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20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hi</a:t>
            </a:r>
            <a:r>
              <a:rPr lang="tr-TR" sz="2000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egi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iu</a:t>
            </a:r>
            <a:r>
              <a:rPr lang="tr-TR" sz="2000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5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ode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2000" spc="-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şifre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6354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515810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Şifrelemede </a:t>
            </a:r>
            <a:r>
              <a:rPr sz="19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am Şifrelemenin Yeri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04209" y="1575815"/>
            <a:ext cx="1810511" cy="441959"/>
          </a:xfrm>
          <a:custGeom>
            <a:avLst/>
            <a:gdLst/>
            <a:ahLst/>
            <a:cxnLst/>
            <a:rect l="l" t="t" r="r" b="b"/>
            <a:pathLst>
              <a:path w="1810511" h="441959">
                <a:moveTo>
                  <a:pt x="1810511" y="219455"/>
                </a:moveTo>
                <a:lnTo>
                  <a:pt x="1804415" y="176783"/>
                </a:lnTo>
                <a:lnTo>
                  <a:pt x="1786127" y="134111"/>
                </a:lnTo>
                <a:lnTo>
                  <a:pt x="1743455" y="79247"/>
                </a:lnTo>
                <a:lnTo>
                  <a:pt x="1722119" y="64007"/>
                </a:lnTo>
                <a:lnTo>
                  <a:pt x="1703831" y="48767"/>
                </a:lnTo>
                <a:lnTo>
                  <a:pt x="1630679" y="18287"/>
                </a:lnTo>
                <a:lnTo>
                  <a:pt x="1575815" y="3047"/>
                </a:lnTo>
                <a:lnTo>
                  <a:pt x="1545335" y="0"/>
                </a:lnTo>
                <a:lnTo>
                  <a:pt x="265175" y="0"/>
                </a:lnTo>
                <a:lnTo>
                  <a:pt x="207263" y="9143"/>
                </a:lnTo>
                <a:lnTo>
                  <a:pt x="131063" y="36575"/>
                </a:lnTo>
                <a:lnTo>
                  <a:pt x="88391" y="64007"/>
                </a:lnTo>
                <a:lnTo>
                  <a:pt x="67055" y="79247"/>
                </a:lnTo>
                <a:lnTo>
                  <a:pt x="36575" y="115823"/>
                </a:lnTo>
                <a:lnTo>
                  <a:pt x="24383" y="134111"/>
                </a:lnTo>
                <a:lnTo>
                  <a:pt x="6095" y="176783"/>
                </a:lnTo>
                <a:lnTo>
                  <a:pt x="0" y="219455"/>
                </a:lnTo>
                <a:lnTo>
                  <a:pt x="3047" y="243839"/>
                </a:lnTo>
                <a:lnTo>
                  <a:pt x="6095" y="265175"/>
                </a:lnTo>
                <a:lnTo>
                  <a:pt x="9143" y="272287"/>
                </a:lnTo>
                <a:lnTo>
                  <a:pt x="9143" y="219455"/>
                </a:lnTo>
                <a:lnTo>
                  <a:pt x="9334" y="220979"/>
                </a:lnTo>
                <a:lnTo>
                  <a:pt x="12191" y="198119"/>
                </a:lnTo>
                <a:lnTo>
                  <a:pt x="12191" y="201167"/>
                </a:lnTo>
                <a:lnTo>
                  <a:pt x="15239" y="179831"/>
                </a:lnTo>
                <a:lnTo>
                  <a:pt x="21335" y="158495"/>
                </a:lnTo>
                <a:lnTo>
                  <a:pt x="42671" y="126491"/>
                </a:lnTo>
                <a:lnTo>
                  <a:pt x="42671" y="121919"/>
                </a:lnTo>
                <a:lnTo>
                  <a:pt x="57911" y="103631"/>
                </a:lnTo>
                <a:lnTo>
                  <a:pt x="73151" y="90931"/>
                </a:lnTo>
                <a:lnTo>
                  <a:pt x="73151" y="88391"/>
                </a:lnTo>
                <a:lnTo>
                  <a:pt x="91439" y="75329"/>
                </a:lnTo>
                <a:lnTo>
                  <a:pt x="91439" y="73151"/>
                </a:lnTo>
                <a:lnTo>
                  <a:pt x="112775" y="57911"/>
                </a:lnTo>
                <a:lnTo>
                  <a:pt x="182879" y="27431"/>
                </a:lnTo>
                <a:lnTo>
                  <a:pt x="265175" y="12191"/>
                </a:lnTo>
                <a:lnTo>
                  <a:pt x="295655" y="9143"/>
                </a:lnTo>
                <a:lnTo>
                  <a:pt x="1514855" y="9143"/>
                </a:lnTo>
                <a:lnTo>
                  <a:pt x="1600199" y="18287"/>
                </a:lnTo>
                <a:lnTo>
                  <a:pt x="1676399" y="45719"/>
                </a:lnTo>
                <a:lnTo>
                  <a:pt x="1719071" y="73151"/>
                </a:lnTo>
                <a:lnTo>
                  <a:pt x="1752599" y="103631"/>
                </a:lnTo>
                <a:lnTo>
                  <a:pt x="1780031" y="140207"/>
                </a:lnTo>
                <a:lnTo>
                  <a:pt x="1780031" y="144779"/>
                </a:lnTo>
                <a:lnTo>
                  <a:pt x="1789175" y="158495"/>
                </a:lnTo>
                <a:lnTo>
                  <a:pt x="1795271" y="179831"/>
                </a:lnTo>
                <a:lnTo>
                  <a:pt x="1798319" y="201167"/>
                </a:lnTo>
                <a:lnTo>
                  <a:pt x="1798319" y="198119"/>
                </a:lnTo>
                <a:lnTo>
                  <a:pt x="1801177" y="220979"/>
                </a:lnTo>
                <a:lnTo>
                  <a:pt x="1801367" y="219455"/>
                </a:lnTo>
                <a:lnTo>
                  <a:pt x="1801367" y="275843"/>
                </a:lnTo>
                <a:lnTo>
                  <a:pt x="1804415" y="265175"/>
                </a:lnTo>
                <a:lnTo>
                  <a:pt x="1807463" y="243839"/>
                </a:lnTo>
                <a:lnTo>
                  <a:pt x="1810511" y="219455"/>
                </a:lnTo>
                <a:close/>
              </a:path>
              <a:path w="1810511" h="441959">
                <a:moveTo>
                  <a:pt x="9334" y="220979"/>
                </a:moveTo>
                <a:lnTo>
                  <a:pt x="9143" y="219455"/>
                </a:lnTo>
                <a:lnTo>
                  <a:pt x="9143" y="222503"/>
                </a:lnTo>
                <a:lnTo>
                  <a:pt x="9334" y="220979"/>
                </a:lnTo>
                <a:close/>
              </a:path>
              <a:path w="1810511" h="441959">
                <a:moveTo>
                  <a:pt x="45719" y="320039"/>
                </a:moveTo>
                <a:lnTo>
                  <a:pt x="21335" y="283463"/>
                </a:lnTo>
                <a:lnTo>
                  <a:pt x="15239" y="262127"/>
                </a:lnTo>
                <a:lnTo>
                  <a:pt x="12191" y="240791"/>
                </a:lnTo>
                <a:lnTo>
                  <a:pt x="12191" y="243839"/>
                </a:lnTo>
                <a:lnTo>
                  <a:pt x="9334" y="220979"/>
                </a:lnTo>
                <a:lnTo>
                  <a:pt x="9143" y="222503"/>
                </a:lnTo>
                <a:lnTo>
                  <a:pt x="9143" y="272287"/>
                </a:lnTo>
                <a:lnTo>
                  <a:pt x="24383" y="307847"/>
                </a:lnTo>
                <a:lnTo>
                  <a:pt x="36575" y="326135"/>
                </a:lnTo>
                <a:lnTo>
                  <a:pt x="42671" y="333451"/>
                </a:lnTo>
                <a:lnTo>
                  <a:pt x="42671" y="320039"/>
                </a:lnTo>
                <a:lnTo>
                  <a:pt x="45719" y="320039"/>
                </a:lnTo>
                <a:close/>
              </a:path>
              <a:path w="1810511" h="441959">
                <a:moveTo>
                  <a:pt x="45719" y="121919"/>
                </a:moveTo>
                <a:lnTo>
                  <a:pt x="42671" y="121919"/>
                </a:lnTo>
                <a:lnTo>
                  <a:pt x="42671" y="126491"/>
                </a:lnTo>
                <a:lnTo>
                  <a:pt x="45719" y="121919"/>
                </a:lnTo>
                <a:close/>
              </a:path>
              <a:path w="1810511" h="441959">
                <a:moveTo>
                  <a:pt x="76199" y="353567"/>
                </a:moveTo>
                <a:lnTo>
                  <a:pt x="57911" y="338327"/>
                </a:lnTo>
                <a:lnTo>
                  <a:pt x="42671" y="320039"/>
                </a:lnTo>
                <a:lnTo>
                  <a:pt x="42671" y="333451"/>
                </a:lnTo>
                <a:lnTo>
                  <a:pt x="67055" y="362711"/>
                </a:lnTo>
                <a:lnTo>
                  <a:pt x="73151" y="367066"/>
                </a:lnTo>
                <a:lnTo>
                  <a:pt x="73151" y="353567"/>
                </a:lnTo>
                <a:lnTo>
                  <a:pt x="76199" y="353567"/>
                </a:lnTo>
                <a:close/>
              </a:path>
              <a:path w="1810511" h="441959">
                <a:moveTo>
                  <a:pt x="76199" y="88391"/>
                </a:moveTo>
                <a:lnTo>
                  <a:pt x="73151" y="88391"/>
                </a:lnTo>
                <a:lnTo>
                  <a:pt x="73151" y="90931"/>
                </a:lnTo>
                <a:lnTo>
                  <a:pt x="76199" y="88391"/>
                </a:lnTo>
                <a:close/>
              </a:path>
              <a:path w="1810511" h="441959">
                <a:moveTo>
                  <a:pt x="94487" y="368807"/>
                </a:moveTo>
                <a:lnTo>
                  <a:pt x="73151" y="353567"/>
                </a:lnTo>
                <a:lnTo>
                  <a:pt x="73151" y="367066"/>
                </a:lnTo>
                <a:lnTo>
                  <a:pt x="88391" y="377951"/>
                </a:lnTo>
                <a:lnTo>
                  <a:pt x="91439" y="379983"/>
                </a:lnTo>
                <a:lnTo>
                  <a:pt x="91439" y="368807"/>
                </a:lnTo>
                <a:lnTo>
                  <a:pt x="94487" y="368807"/>
                </a:lnTo>
                <a:close/>
              </a:path>
              <a:path w="1810511" h="441959">
                <a:moveTo>
                  <a:pt x="94487" y="73151"/>
                </a:moveTo>
                <a:lnTo>
                  <a:pt x="91439" y="73151"/>
                </a:lnTo>
                <a:lnTo>
                  <a:pt x="91439" y="75329"/>
                </a:lnTo>
                <a:lnTo>
                  <a:pt x="94487" y="73151"/>
                </a:lnTo>
                <a:close/>
              </a:path>
              <a:path w="1810511" h="441959">
                <a:moveTo>
                  <a:pt x="1780031" y="316991"/>
                </a:moveTo>
                <a:lnTo>
                  <a:pt x="1780031" y="301751"/>
                </a:lnTo>
                <a:lnTo>
                  <a:pt x="1767839" y="320039"/>
                </a:lnTo>
                <a:lnTo>
                  <a:pt x="1752599" y="338327"/>
                </a:lnTo>
                <a:lnTo>
                  <a:pt x="1719071" y="368807"/>
                </a:lnTo>
                <a:lnTo>
                  <a:pt x="1676399" y="396239"/>
                </a:lnTo>
                <a:lnTo>
                  <a:pt x="1627631" y="414527"/>
                </a:lnTo>
                <a:lnTo>
                  <a:pt x="1545335" y="429767"/>
                </a:lnTo>
                <a:lnTo>
                  <a:pt x="1514855" y="432815"/>
                </a:lnTo>
                <a:lnTo>
                  <a:pt x="295655" y="432815"/>
                </a:lnTo>
                <a:lnTo>
                  <a:pt x="210311" y="423671"/>
                </a:lnTo>
                <a:lnTo>
                  <a:pt x="134111" y="396239"/>
                </a:lnTo>
                <a:lnTo>
                  <a:pt x="91439" y="368807"/>
                </a:lnTo>
                <a:lnTo>
                  <a:pt x="91439" y="379983"/>
                </a:lnTo>
                <a:lnTo>
                  <a:pt x="131063" y="405383"/>
                </a:lnTo>
                <a:lnTo>
                  <a:pt x="179831" y="423671"/>
                </a:lnTo>
                <a:lnTo>
                  <a:pt x="234695" y="435863"/>
                </a:lnTo>
                <a:lnTo>
                  <a:pt x="295655" y="441959"/>
                </a:lnTo>
                <a:lnTo>
                  <a:pt x="1514855" y="441959"/>
                </a:lnTo>
                <a:lnTo>
                  <a:pt x="1575815" y="435863"/>
                </a:lnTo>
                <a:lnTo>
                  <a:pt x="1630679" y="423671"/>
                </a:lnTo>
                <a:lnTo>
                  <a:pt x="1679447" y="405383"/>
                </a:lnTo>
                <a:lnTo>
                  <a:pt x="1722119" y="377951"/>
                </a:lnTo>
                <a:lnTo>
                  <a:pt x="1773935" y="326135"/>
                </a:lnTo>
                <a:lnTo>
                  <a:pt x="1780031" y="316991"/>
                </a:lnTo>
                <a:close/>
              </a:path>
              <a:path w="1810511" h="441959">
                <a:moveTo>
                  <a:pt x="1780031" y="144779"/>
                </a:moveTo>
                <a:lnTo>
                  <a:pt x="1780031" y="140207"/>
                </a:lnTo>
                <a:lnTo>
                  <a:pt x="1776983" y="140207"/>
                </a:lnTo>
                <a:lnTo>
                  <a:pt x="1780031" y="144779"/>
                </a:lnTo>
                <a:close/>
              </a:path>
              <a:path w="1810511" h="441959">
                <a:moveTo>
                  <a:pt x="1801367" y="275843"/>
                </a:moveTo>
                <a:lnTo>
                  <a:pt x="1801367" y="222503"/>
                </a:lnTo>
                <a:lnTo>
                  <a:pt x="1801177" y="220979"/>
                </a:lnTo>
                <a:lnTo>
                  <a:pt x="1798319" y="243839"/>
                </a:lnTo>
                <a:lnTo>
                  <a:pt x="1798319" y="240791"/>
                </a:lnTo>
                <a:lnTo>
                  <a:pt x="1795271" y="262127"/>
                </a:lnTo>
                <a:lnTo>
                  <a:pt x="1789175" y="283463"/>
                </a:lnTo>
                <a:lnTo>
                  <a:pt x="1776983" y="301751"/>
                </a:lnTo>
                <a:lnTo>
                  <a:pt x="1780031" y="301751"/>
                </a:lnTo>
                <a:lnTo>
                  <a:pt x="1780031" y="316991"/>
                </a:lnTo>
                <a:lnTo>
                  <a:pt x="1786127" y="307847"/>
                </a:lnTo>
                <a:lnTo>
                  <a:pt x="1798319" y="286511"/>
                </a:lnTo>
                <a:lnTo>
                  <a:pt x="1801367" y="275843"/>
                </a:lnTo>
                <a:close/>
              </a:path>
              <a:path w="1810511" h="441959">
                <a:moveTo>
                  <a:pt x="1801367" y="222503"/>
                </a:moveTo>
                <a:lnTo>
                  <a:pt x="1801367" y="219455"/>
                </a:lnTo>
                <a:lnTo>
                  <a:pt x="1801177" y="220979"/>
                </a:lnTo>
                <a:lnTo>
                  <a:pt x="1801367" y="222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84714" y="1645921"/>
            <a:ext cx="112141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olog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5889" y="2654807"/>
            <a:ext cx="1807463" cy="441959"/>
          </a:xfrm>
          <a:custGeom>
            <a:avLst/>
            <a:gdLst/>
            <a:ahLst/>
            <a:cxnLst/>
            <a:rect l="l" t="t" r="r" b="b"/>
            <a:pathLst>
              <a:path w="1807463" h="441959">
                <a:moveTo>
                  <a:pt x="1807463" y="243839"/>
                </a:moveTo>
                <a:lnTo>
                  <a:pt x="1807463" y="198119"/>
                </a:lnTo>
                <a:lnTo>
                  <a:pt x="1795271" y="155447"/>
                </a:lnTo>
                <a:lnTo>
                  <a:pt x="1786127" y="134111"/>
                </a:lnTo>
                <a:lnTo>
                  <a:pt x="1770887" y="115823"/>
                </a:lnTo>
                <a:lnTo>
                  <a:pt x="1758695" y="97535"/>
                </a:lnTo>
                <a:lnTo>
                  <a:pt x="1722119" y="64007"/>
                </a:lnTo>
                <a:lnTo>
                  <a:pt x="1679447" y="39623"/>
                </a:lnTo>
                <a:lnTo>
                  <a:pt x="1600199" y="9143"/>
                </a:lnTo>
                <a:lnTo>
                  <a:pt x="1545335" y="3047"/>
                </a:lnTo>
                <a:lnTo>
                  <a:pt x="1514855" y="0"/>
                </a:lnTo>
                <a:lnTo>
                  <a:pt x="292607" y="0"/>
                </a:lnTo>
                <a:lnTo>
                  <a:pt x="262127" y="3047"/>
                </a:lnTo>
                <a:lnTo>
                  <a:pt x="234695" y="6095"/>
                </a:lnTo>
                <a:lnTo>
                  <a:pt x="204215" y="9143"/>
                </a:lnTo>
                <a:lnTo>
                  <a:pt x="179831" y="18287"/>
                </a:lnTo>
                <a:lnTo>
                  <a:pt x="152399" y="27431"/>
                </a:lnTo>
                <a:lnTo>
                  <a:pt x="128015" y="39623"/>
                </a:lnTo>
                <a:lnTo>
                  <a:pt x="85343" y="64007"/>
                </a:lnTo>
                <a:lnTo>
                  <a:pt x="48767" y="97535"/>
                </a:lnTo>
                <a:lnTo>
                  <a:pt x="21335" y="134111"/>
                </a:lnTo>
                <a:lnTo>
                  <a:pt x="0" y="198119"/>
                </a:lnTo>
                <a:lnTo>
                  <a:pt x="0" y="243839"/>
                </a:lnTo>
                <a:lnTo>
                  <a:pt x="9143" y="275843"/>
                </a:lnTo>
                <a:lnTo>
                  <a:pt x="9143" y="201167"/>
                </a:lnTo>
                <a:lnTo>
                  <a:pt x="21335" y="158495"/>
                </a:lnTo>
                <a:lnTo>
                  <a:pt x="30479" y="140207"/>
                </a:lnTo>
                <a:lnTo>
                  <a:pt x="42671" y="121919"/>
                </a:lnTo>
                <a:lnTo>
                  <a:pt x="54863" y="107289"/>
                </a:lnTo>
                <a:lnTo>
                  <a:pt x="54863" y="103631"/>
                </a:lnTo>
                <a:lnTo>
                  <a:pt x="91439" y="73151"/>
                </a:lnTo>
                <a:lnTo>
                  <a:pt x="109727" y="60089"/>
                </a:lnTo>
                <a:lnTo>
                  <a:pt x="109727" y="57911"/>
                </a:lnTo>
                <a:lnTo>
                  <a:pt x="134111" y="45719"/>
                </a:lnTo>
                <a:lnTo>
                  <a:pt x="155447" y="36575"/>
                </a:lnTo>
                <a:lnTo>
                  <a:pt x="182879" y="27431"/>
                </a:lnTo>
                <a:lnTo>
                  <a:pt x="207263" y="18287"/>
                </a:lnTo>
                <a:lnTo>
                  <a:pt x="207263" y="21335"/>
                </a:lnTo>
                <a:lnTo>
                  <a:pt x="234695" y="15239"/>
                </a:lnTo>
                <a:lnTo>
                  <a:pt x="262127" y="12496"/>
                </a:lnTo>
                <a:lnTo>
                  <a:pt x="262127" y="12191"/>
                </a:lnTo>
                <a:lnTo>
                  <a:pt x="292607" y="9143"/>
                </a:lnTo>
                <a:lnTo>
                  <a:pt x="1514855" y="9143"/>
                </a:lnTo>
                <a:lnTo>
                  <a:pt x="1542287" y="12191"/>
                </a:lnTo>
                <a:lnTo>
                  <a:pt x="1572767" y="15239"/>
                </a:lnTo>
                <a:lnTo>
                  <a:pt x="1600199" y="21335"/>
                </a:lnTo>
                <a:lnTo>
                  <a:pt x="1600199" y="18287"/>
                </a:lnTo>
                <a:lnTo>
                  <a:pt x="1673351" y="45719"/>
                </a:lnTo>
                <a:lnTo>
                  <a:pt x="1716023" y="73151"/>
                </a:lnTo>
                <a:lnTo>
                  <a:pt x="1749551" y="103631"/>
                </a:lnTo>
                <a:lnTo>
                  <a:pt x="1776983" y="140207"/>
                </a:lnTo>
                <a:lnTo>
                  <a:pt x="1798319" y="201167"/>
                </a:lnTo>
                <a:lnTo>
                  <a:pt x="1798319" y="275843"/>
                </a:lnTo>
                <a:lnTo>
                  <a:pt x="1807463" y="243839"/>
                </a:lnTo>
                <a:close/>
              </a:path>
              <a:path w="1807463" h="441959">
                <a:moveTo>
                  <a:pt x="57911" y="338327"/>
                </a:moveTo>
                <a:lnTo>
                  <a:pt x="42671" y="320039"/>
                </a:lnTo>
                <a:lnTo>
                  <a:pt x="30479" y="301751"/>
                </a:lnTo>
                <a:lnTo>
                  <a:pt x="21335" y="283463"/>
                </a:lnTo>
                <a:lnTo>
                  <a:pt x="15239" y="262127"/>
                </a:lnTo>
                <a:lnTo>
                  <a:pt x="15239" y="265175"/>
                </a:lnTo>
                <a:lnTo>
                  <a:pt x="9143" y="243839"/>
                </a:lnTo>
                <a:lnTo>
                  <a:pt x="9143" y="275843"/>
                </a:lnTo>
                <a:lnTo>
                  <a:pt x="33527" y="326135"/>
                </a:lnTo>
                <a:lnTo>
                  <a:pt x="54863" y="350519"/>
                </a:lnTo>
                <a:lnTo>
                  <a:pt x="54863" y="338327"/>
                </a:lnTo>
                <a:lnTo>
                  <a:pt x="57911" y="338327"/>
                </a:lnTo>
                <a:close/>
              </a:path>
              <a:path w="1807463" h="441959">
                <a:moveTo>
                  <a:pt x="57911" y="103631"/>
                </a:moveTo>
                <a:lnTo>
                  <a:pt x="54863" y="103631"/>
                </a:lnTo>
                <a:lnTo>
                  <a:pt x="54863" y="107289"/>
                </a:lnTo>
                <a:lnTo>
                  <a:pt x="57911" y="103631"/>
                </a:lnTo>
                <a:close/>
              </a:path>
              <a:path w="1807463" h="441959">
                <a:moveTo>
                  <a:pt x="112775" y="384047"/>
                </a:moveTo>
                <a:lnTo>
                  <a:pt x="91439" y="368807"/>
                </a:lnTo>
                <a:lnTo>
                  <a:pt x="91439" y="371855"/>
                </a:lnTo>
                <a:lnTo>
                  <a:pt x="73151" y="353567"/>
                </a:lnTo>
                <a:lnTo>
                  <a:pt x="73151" y="356615"/>
                </a:lnTo>
                <a:lnTo>
                  <a:pt x="54863" y="338327"/>
                </a:lnTo>
                <a:lnTo>
                  <a:pt x="54863" y="350519"/>
                </a:lnTo>
                <a:lnTo>
                  <a:pt x="67055" y="362711"/>
                </a:lnTo>
                <a:lnTo>
                  <a:pt x="85343" y="377951"/>
                </a:lnTo>
                <a:lnTo>
                  <a:pt x="106679" y="393191"/>
                </a:lnTo>
                <a:lnTo>
                  <a:pt x="109727" y="394933"/>
                </a:lnTo>
                <a:lnTo>
                  <a:pt x="109727" y="384047"/>
                </a:lnTo>
                <a:lnTo>
                  <a:pt x="112775" y="384047"/>
                </a:lnTo>
                <a:close/>
              </a:path>
              <a:path w="1807463" h="441959">
                <a:moveTo>
                  <a:pt x="112775" y="57911"/>
                </a:moveTo>
                <a:lnTo>
                  <a:pt x="109727" y="57911"/>
                </a:lnTo>
                <a:lnTo>
                  <a:pt x="109727" y="60089"/>
                </a:lnTo>
                <a:lnTo>
                  <a:pt x="112775" y="57911"/>
                </a:lnTo>
                <a:close/>
              </a:path>
              <a:path w="1807463" h="441959">
                <a:moveTo>
                  <a:pt x="265175" y="432815"/>
                </a:moveTo>
                <a:lnTo>
                  <a:pt x="234695" y="426719"/>
                </a:lnTo>
                <a:lnTo>
                  <a:pt x="207263" y="423671"/>
                </a:lnTo>
                <a:lnTo>
                  <a:pt x="182879" y="414527"/>
                </a:lnTo>
                <a:lnTo>
                  <a:pt x="155447" y="405383"/>
                </a:lnTo>
                <a:lnTo>
                  <a:pt x="134111" y="396239"/>
                </a:lnTo>
                <a:lnTo>
                  <a:pt x="109727" y="384047"/>
                </a:lnTo>
                <a:lnTo>
                  <a:pt x="109727" y="394933"/>
                </a:lnTo>
                <a:lnTo>
                  <a:pt x="128015" y="405383"/>
                </a:lnTo>
                <a:lnTo>
                  <a:pt x="152399" y="414527"/>
                </a:lnTo>
                <a:lnTo>
                  <a:pt x="179831" y="423671"/>
                </a:lnTo>
                <a:lnTo>
                  <a:pt x="204215" y="432815"/>
                </a:lnTo>
                <a:lnTo>
                  <a:pt x="234695" y="438911"/>
                </a:lnTo>
                <a:lnTo>
                  <a:pt x="262127" y="441959"/>
                </a:lnTo>
                <a:lnTo>
                  <a:pt x="262127" y="432815"/>
                </a:lnTo>
                <a:lnTo>
                  <a:pt x="265175" y="432815"/>
                </a:lnTo>
                <a:close/>
              </a:path>
              <a:path w="1807463" h="441959">
                <a:moveTo>
                  <a:pt x="265175" y="12191"/>
                </a:moveTo>
                <a:lnTo>
                  <a:pt x="262127" y="12191"/>
                </a:lnTo>
                <a:lnTo>
                  <a:pt x="262127" y="12496"/>
                </a:lnTo>
                <a:lnTo>
                  <a:pt x="265175" y="12191"/>
                </a:lnTo>
                <a:close/>
              </a:path>
              <a:path w="1807463" h="441959">
                <a:moveTo>
                  <a:pt x="1798319" y="275843"/>
                </a:moveTo>
                <a:lnTo>
                  <a:pt x="1798319" y="243839"/>
                </a:lnTo>
                <a:lnTo>
                  <a:pt x="1792223" y="265175"/>
                </a:lnTo>
                <a:lnTo>
                  <a:pt x="1792223" y="262127"/>
                </a:lnTo>
                <a:lnTo>
                  <a:pt x="1786127" y="283463"/>
                </a:lnTo>
                <a:lnTo>
                  <a:pt x="1776983" y="301751"/>
                </a:lnTo>
                <a:lnTo>
                  <a:pt x="1764791" y="320039"/>
                </a:lnTo>
                <a:lnTo>
                  <a:pt x="1734311" y="356615"/>
                </a:lnTo>
                <a:lnTo>
                  <a:pt x="1734311" y="353567"/>
                </a:lnTo>
                <a:lnTo>
                  <a:pt x="1716023" y="371855"/>
                </a:lnTo>
                <a:lnTo>
                  <a:pt x="1716023" y="368807"/>
                </a:lnTo>
                <a:lnTo>
                  <a:pt x="1694687" y="384047"/>
                </a:lnTo>
                <a:lnTo>
                  <a:pt x="1673351" y="396239"/>
                </a:lnTo>
                <a:lnTo>
                  <a:pt x="1600199" y="423671"/>
                </a:lnTo>
                <a:lnTo>
                  <a:pt x="1572767" y="426719"/>
                </a:lnTo>
                <a:lnTo>
                  <a:pt x="1542287" y="432815"/>
                </a:lnTo>
                <a:lnTo>
                  <a:pt x="262127" y="432815"/>
                </a:lnTo>
                <a:lnTo>
                  <a:pt x="262127" y="441959"/>
                </a:lnTo>
                <a:lnTo>
                  <a:pt x="1545335" y="441959"/>
                </a:lnTo>
                <a:lnTo>
                  <a:pt x="1572767" y="438911"/>
                </a:lnTo>
                <a:lnTo>
                  <a:pt x="1655063" y="414527"/>
                </a:lnTo>
                <a:lnTo>
                  <a:pt x="1700783" y="393191"/>
                </a:lnTo>
                <a:lnTo>
                  <a:pt x="1740407" y="362711"/>
                </a:lnTo>
                <a:lnTo>
                  <a:pt x="1770887" y="326135"/>
                </a:lnTo>
                <a:lnTo>
                  <a:pt x="1786127" y="307847"/>
                </a:lnTo>
                <a:lnTo>
                  <a:pt x="1795271" y="286511"/>
                </a:lnTo>
                <a:lnTo>
                  <a:pt x="1798319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43137" y="2724914"/>
            <a:ext cx="140208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32426" y="2654807"/>
            <a:ext cx="1810511" cy="441959"/>
          </a:xfrm>
          <a:custGeom>
            <a:avLst/>
            <a:gdLst/>
            <a:ahLst/>
            <a:cxnLst/>
            <a:rect l="l" t="t" r="r" b="b"/>
            <a:pathLst>
              <a:path w="1810511" h="441959">
                <a:moveTo>
                  <a:pt x="1810511" y="243839"/>
                </a:moveTo>
                <a:lnTo>
                  <a:pt x="1810511" y="198119"/>
                </a:lnTo>
                <a:lnTo>
                  <a:pt x="1798319" y="155447"/>
                </a:lnTo>
                <a:lnTo>
                  <a:pt x="1773935" y="115823"/>
                </a:lnTo>
                <a:lnTo>
                  <a:pt x="1743455" y="79247"/>
                </a:lnTo>
                <a:lnTo>
                  <a:pt x="1703831" y="51815"/>
                </a:lnTo>
                <a:lnTo>
                  <a:pt x="1655063" y="27431"/>
                </a:lnTo>
                <a:lnTo>
                  <a:pt x="1603247" y="9143"/>
                </a:lnTo>
                <a:lnTo>
                  <a:pt x="1545335" y="3047"/>
                </a:lnTo>
                <a:lnTo>
                  <a:pt x="1517903" y="0"/>
                </a:lnTo>
                <a:lnTo>
                  <a:pt x="295655" y="0"/>
                </a:lnTo>
                <a:lnTo>
                  <a:pt x="265175" y="3047"/>
                </a:lnTo>
                <a:lnTo>
                  <a:pt x="237743" y="6095"/>
                </a:lnTo>
                <a:lnTo>
                  <a:pt x="207263" y="9143"/>
                </a:lnTo>
                <a:lnTo>
                  <a:pt x="155447" y="27431"/>
                </a:lnTo>
                <a:lnTo>
                  <a:pt x="88391" y="64007"/>
                </a:lnTo>
                <a:lnTo>
                  <a:pt x="51815" y="97535"/>
                </a:lnTo>
                <a:lnTo>
                  <a:pt x="24383" y="134111"/>
                </a:lnTo>
                <a:lnTo>
                  <a:pt x="6095" y="176783"/>
                </a:lnTo>
                <a:lnTo>
                  <a:pt x="0" y="222503"/>
                </a:lnTo>
                <a:lnTo>
                  <a:pt x="6095" y="265175"/>
                </a:lnTo>
                <a:lnTo>
                  <a:pt x="9143" y="272287"/>
                </a:lnTo>
                <a:lnTo>
                  <a:pt x="9143" y="219455"/>
                </a:lnTo>
                <a:lnTo>
                  <a:pt x="9334" y="220979"/>
                </a:lnTo>
                <a:lnTo>
                  <a:pt x="12191" y="198119"/>
                </a:lnTo>
                <a:lnTo>
                  <a:pt x="12191" y="201167"/>
                </a:lnTo>
                <a:lnTo>
                  <a:pt x="15239" y="179831"/>
                </a:lnTo>
                <a:lnTo>
                  <a:pt x="33527" y="140207"/>
                </a:lnTo>
                <a:lnTo>
                  <a:pt x="57911" y="103631"/>
                </a:lnTo>
                <a:lnTo>
                  <a:pt x="112775" y="57911"/>
                </a:lnTo>
                <a:lnTo>
                  <a:pt x="134111" y="47243"/>
                </a:lnTo>
                <a:lnTo>
                  <a:pt x="134111" y="45719"/>
                </a:lnTo>
                <a:lnTo>
                  <a:pt x="182879" y="27431"/>
                </a:lnTo>
                <a:lnTo>
                  <a:pt x="210311" y="18287"/>
                </a:lnTo>
                <a:lnTo>
                  <a:pt x="210311" y="21335"/>
                </a:lnTo>
                <a:lnTo>
                  <a:pt x="237743" y="15239"/>
                </a:lnTo>
                <a:lnTo>
                  <a:pt x="265175" y="12191"/>
                </a:lnTo>
                <a:lnTo>
                  <a:pt x="295655" y="9143"/>
                </a:lnTo>
                <a:lnTo>
                  <a:pt x="1517903" y="9143"/>
                </a:lnTo>
                <a:lnTo>
                  <a:pt x="1517903" y="9448"/>
                </a:lnTo>
                <a:lnTo>
                  <a:pt x="1545335" y="12191"/>
                </a:lnTo>
                <a:lnTo>
                  <a:pt x="1572767" y="15239"/>
                </a:lnTo>
                <a:lnTo>
                  <a:pt x="1600199" y="21335"/>
                </a:lnTo>
                <a:lnTo>
                  <a:pt x="1600199" y="18287"/>
                </a:lnTo>
                <a:lnTo>
                  <a:pt x="1676399" y="45719"/>
                </a:lnTo>
                <a:lnTo>
                  <a:pt x="1719071" y="73151"/>
                </a:lnTo>
                <a:lnTo>
                  <a:pt x="1752599" y="103631"/>
                </a:lnTo>
                <a:lnTo>
                  <a:pt x="1780031" y="140207"/>
                </a:lnTo>
                <a:lnTo>
                  <a:pt x="1795271" y="179831"/>
                </a:lnTo>
                <a:lnTo>
                  <a:pt x="1798319" y="201167"/>
                </a:lnTo>
                <a:lnTo>
                  <a:pt x="1798319" y="198119"/>
                </a:lnTo>
                <a:lnTo>
                  <a:pt x="1801177" y="220979"/>
                </a:lnTo>
                <a:lnTo>
                  <a:pt x="1801367" y="219455"/>
                </a:lnTo>
                <a:lnTo>
                  <a:pt x="1801367" y="275843"/>
                </a:lnTo>
                <a:lnTo>
                  <a:pt x="1810511" y="243839"/>
                </a:lnTo>
                <a:close/>
              </a:path>
              <a:path w="1810511" h="441959">
                <a:moveTo>
                  <a:pt x="9334" y="220979"/>
                </a:moveTo>
                <a:lnTo>
                  <a:pt x="9143" y="219455"/>
                </a:lnTo>
                <a:lnTo>
                  <a:pt x="9143" y="222503"/>
                </a:lnTo>
                <a:lnTo>
                  <a:pt x="9334" y="220979"/>
                </a:lnTo>
                <a:close/>
              </a:path>
              <a:path w="1810511" h="441959">
                <a:moveTo>
                  <a:pt x="137159" y="396239"/>
                </a:moveTo>
                <a:lnTo>
                  <a:pt x="112775" y="384047"/>
                </a:lnTo>
                <a:lnTo>
                  <a:pt x="94487" y="368807"/>
                </a:lnTo>
                <a:lnTo>
                  <a:pt x="94487" y="371855"/>
                </a:lnTo>
                <a:lnTo>
                  <a:pt x="76199" y="353567"/>
                </a:lnTo>
                <a:lnTo>
                  <a:pt x="76199" y="356615"/>
                </a:lnTo>
                <a:lnTo>
                  <a:pt x="57911" y="338327"/>
                </a:lnTo>
                <a:lnTo>
                  <a:pt x="33527" y="301751"/>
                </a:lnTo>
                <a:lnTo>
                  <a:pt x="24383" y="283463"/>
                </a:lnTo>
                <a:lnTo>
                  <a:pt x="15239" y="262127"/>
                </a:lnTo>
                <a:lnTo>
                  <a:pt x="15239" y="265175"/>
                </a:lnTo>
                <a:lnTo>
                  <a:pt x="12191" y="243839"/>
                </a:lnTo>
                <a:lnTo>
                  <a:pt x="9334" y="220979"/>
                </a:lnTo>
                <a:lnTo>
                  <a:pt x="9143" y="222503"/>
                </a:lnTo>
                <a:lnTo>
                  <a:pt x="9143" y="272287"/>
                </a:lnTo>
                <a:lnTo>
                  <a:pt x="24383" y="307847"/>
                </a:lnTo>
                <a:lnTo>
                  <a:pt x="51815" y="344423"/>
                </a:lnTo>
                <a:lnTo>
                  <a:pt x="88391" y="377951"/>
                </a:lnTo>
                <a:lnTo>
                  <a:pt x="131063" y="405383"/>
                </a:lnTo>
                <a:lnTo>
                  <a:pt x="134111" y="406526"/>
                </a:lnTo>
                <a:lnTo>
                  <a:pt x="134111" y="396239"/>
                </a:lnTo>
                <a:lnTo>
                  <a:pt x="137159" y="396239"/>
                </a:lnTo>
                <a:close/>
              </a:path>
              <a:path w="1810511" h="441959">
                <a:moveTo>
                  <a:pt x="137159" y="45719"/>
                </a:moveTo>
                <a:lnTo>
                  <a:pt x="134111" y="45719"/>
                </a:lnTo>
                <a:lnTo>
                  <a:pt x="134111" y="47243"/>
                </a:lnTo>
                <a:lnTo>
                  <a:pt x="137159" y="45719"/>
                </a:lnTo>
                <a:close/>
              </a:path>
              <a:path w="1810511" h="441959">
                <a:moveTo>
                  <a:pt x="1801367" y="275843"/>
                </a:moveTo>
                <a:lnTo>
                  <a:pt x="1801367" y="222503"/>
                </a:lnTo>
                <a:lnTo>
                  <a:pt x="1801177" y="220979"/>
                </a:lnTo>
                <a:lnTo>
                  <a:pt x="1798319" y="243839"/>
                </a:lnTo>
                <a:lnTo>
                  <a:pt x="1795271" y="265175"/>
                </a:lnTo>
                <a:lnTo>
                  <a:pt x="1795271" y="262127"/>
                </a:lnTo>
                <a:lnTo>
                  <a:pt x="1789175" y="283463"/>
                </a:lnTo>
                <a:lnTo>
                  <a:pt x="1780031" y="301751"/>
                </a:lnTo>
                <a:lnTo>
                  <a:pt x="1767839" y="320039"/>
                </a:lnTo>
                <a:lnTo>
                  <a:pt x="1737359" y="356615"/>
                </a:lnTo>
                <a:lnTo>
                  <a:pt x="1737359" y="353567"/>
                </a:lnTo>
                <a:lnTo>
                  <a:pt x="1719071" y="371855"/>
                </a:lnTo>
                <a:lnTo>
                  <a:pt x="1719071" y="368807"/>
                </a:lnTo>
                <a:lnTo>
                  <a:pt x="1697735" y="384047"/>
                </a:lnTo>
                <a:lnTo>
                  <a:pt x="1676399" y="396239"/>
                </a:lnTo>
                <a:lnTo>
                  <a:pt x="1627631" y="414527"/>
                </a:lnTo>
                <a:lnTo>
                  <a:pt x="1600199" y="423671"/>
                </a:lnTo>
                <a:lnTo>
                  <a:pt x="1572767" y="426719"/>
                </a:lnTo>
                <a:lnTo>
                  <a:pt x="1545335" y="432815"/>
                </a:lnTo>
                <a:lnTo>
                  <a:pt x="265175" y="432815"/>
                </a:lnTo>
                <a:lnTo>
                  <a:pt x="237743" y="426719"/>
                </a:lnTo>
                <a:lnTo>
                  <a:pt x="210311" y="423671"/>
                </a:lnTo>
                <a:lnTo>
                  <a:pt x="182879" y="414527"/>
                </a:lnTo>
                <a:lnTo>
                  <a:pt x="134111" y="396239"/>
                </a:lnTo>
                <a:lnTo>
                  <a:pt x="134111" y="406526"/>
                </a:lnTo>
                <a:lnTo>
                  <a:pt x="179831" y="423671"/>
                </a:lnTo>
                <a:lnTo>
                  <a:pt x="207263" y="432815"/>
                </a:lnTo>
                <a:lnTo>
                  <a:pt x="237743" y="438911"/>
                </a:lnTo>
                <a:lnTo>
                  <a:pt x="265175" y="441959"/>
                </a:lnTo>
                <a:lnTo>
                  <a:pt x="1545335" y="441959"/>
                </a:lnTo>
                <a:lnTo>
                  <a:pt x="1603247" y="432815"/>
                </a:lnTo>
                <a:lnTo>
                  <a:pt x="1679447" y="405383"/>
                </a:lnTo>
                <a:lnTo>
                  <a:pt x="1725167" y="377951"/>
                </a:lnTo>
                <a:lnTo>
                  <a:pt x="1773935" y="326135"/>
                </a:lnTo>
                <a:lnTo>
                  <a:pt x="1798319" y="286511"/>
                </a:lnTo>
                <a:lnTo>
                  <a:pt x="1801367" y="275843"/>
                </a:lnTo>
                <a:close/>
              </a:path>
              <a:path w="1810511" h="441959">
                <a:moveTo>
                  <a:pt x="1517903" y="9448"/>
                </a:moveTo>
                <a:lnTo>
                  <a:pt x="1517903" y="9143"/>
                </a:lnTo>
                <a:lnTo>
                  <a:pt x="1514855" y="9143"/>
                </a:lnTo>
                <a:lnTo>
                  <a:pt x="1517903" y="9448"/>
                </a:lnTo>
                <a:close/>
              </a:path>
              <a:path w="1810511" h="441959">
                <a:moveTo>
                  <a:pt x="1801367" y="222503"/>
                </a:moveTo>
                <a:lnTo>
                  <a:pt x="1801367" y="219455"/>
                </a:lnTo>
                <a:lnTo>
                  <a:pt x="1801177" y="220979"/>
                </a:lnTo>
                <a:lnTo>
                  <a:pt x="1801367" y="222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69676" y="2724914"/>
            <a:ext cx="140208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anal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72890" y="2011679"/>
            <a:ext cx="0" cy="289559"/>
          </a:xfrm>
          <a:custGeom>
            <a:avLst/>
            <a:gdLst/>
            <a:ahLst/>
            <a:cxnLst/>
            <a:rect l="l" t="t" r="r" b="b"/>
            <a:pathLst>
              <a:path h="289559">
                <a:moveTo>
                  <a:pt x="0" y="0"/>
                </a:moveTo>
                <a:lnTo>
                  <a:pt x="0" y="289559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71521" y="2299716"/>
            <a:ext cx="3602735" cy="0"/>
          </a:xfrm>
          <a:custGeom>
            <a:avLst/>
            <a:gdLst/>
            <a:ahLst/>
            <a:cxnLst/>
            <a:rect l="l" t="t" r="r" b="b"/>
            <a:pathLst>
              <a:path w="3602735">
                <a:moveTo>
                  <a:pt x="3602735" y="0"/>
                </a:moveTo>
                <a:lnTo>
                  <a:pt x="0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34945" y="2301239"/>
            <a:ext cx="76199" cy="359663"/>
          </a:xfrm>
          <a:custGeom>
            <a:avLst/>
            <a:gdLst/>
            <a:ahLst/>
            <a:cxnLst/>
            <a:rect l="l" t="t" r="r" b="b"/>
            <a:pathLst>
              <a:path w="76199" h="359663">
                <a:moveTo>
                  <a:pt x="76199" y="283463"/>
                </a:moveTo>
                <a:lnTo>
                  <a:pt x="0" y="283463"/>
                </a:lnTo>
                <a:lnTo>
                  <a:pt x="30479" y="346963"/>
                </a:lnTo>
                <a:lnTo>
                  <a:pt x="30479" y="295655"/>
                </a:lnTo>
                <a:lnTo>
                  <a:pt x="42671" y="295655"/>
                </a:lnTo>
                <a:lnTo>
                  <a:pt x="42671" y="347940"/>
                </a:lnTo>
                <a:lnTo>
                  <a:pt x="76199" y="283463"/>
                </a:lnTo>
                <a:close/>
              </a:path>
              <a:path w="76199" h="359663">
                <a:moveTo>
                  <a:pt x="42671" y="283463"/>
                </a:moveTo>
                <a:lnTo>
                  <a:pt x="42671" y="0"/>
                </a:lnTo>
                <a:lnTo>
                  <a:pt x="30479" y="0"/>
                </a:lnTo>
                <a:lnTo>
                  <a:pt x="30479" y="283463"/>
                </a:lnTo>
                <a:lnTo>
                  <a:pt x="42671" y="283463"/>
                </a:lnTo>
                <a:close/>
              </a:path>
              <a:path w="76199" h="359663">
                <a:moveTo>
                  <a:pt x="42671" y="347940"/>
                </a:moveTo>
                <a:lnTo>
                  <a:pt x="42671" y="295655"/>
                </a:lnTo>
                <a:lnTo>
                  <a:pt x="30479" y="295655"/>
                </a:lnTo>
                <a:lnTo>
                  <a:pt x="30479" y="346963"/>
                </a:lnTo>
                <a:lnTo>
                  <a:pt x="36575" y="359663"/>
                </a:lnTo>
                <a:lnTo>
                  <a:pt x="42671" y="347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34633" y="2301239"/>
            <a:ext cx="76199" cy="359663"/>
          </a:xfrm>
          <a:custGeom>
            <a:avLst/>
            <a:gdLst/>
            <a:ahLst/>
            <a:cxnLst/>
            <a:rect l="l" t="t" r="r" b="b"/>
            <a:pathLst>
              <a:path w="76199" h="359663">
                <a:moveTo>
                  <a:pt x="76199" y="283463"/>
                </a:moveTo>
                <a:lnTo>
                  <a:pt x="0" y="283463"/>
                </a:lnTo>
                <a:lnTo>
                  <a:pt x="33527" y="347940"/>
                </a:lnTo>
                <a:lnTo>
                  <a:pt x="33527" y="295655"/>
                </a:lnTo>
                <a:lnTo>
                  <a:pt x="45719" y="295655"/>
                </a:lnTo>
                <a:lnTo>
                  <a:pt x="45719" y="346963"/>
                </a:lnTo>
                <a:lnTo>
                  <a:pt x="76199" y="283463"/>
                </a:lnTo>
                <a:close/>
              </a:path>
              <a:path w="76199" h="359663">
                <a:moveTo>
                  <a:pt x="45719" y="283463"/>
                </a:moveTo>
                <a:lnTo>
                  <a:pt x="45719" y="0"/>
                </a:lnTo>
                <a:lnTo>
                  <a:pt x="33527" y="0"/>
                </a:lnTo>
                <a:lnTo>
                  <a:pt x="33527" y="283463"/>
                </a:lnTo>
                <a:lnTo>
                  <a:pt x="45719" y="283463"/>
                </a:lnTo>
                <a:close/>
              </a:path>
              <a:path w="76199" h="359663">
                <a:moveTo>
                  <a:pt x="45719" y="346963"/>
                </a:moveTo>
                <a:lnTo>
                  <a:pt x="45719" y="295655"/>
                </a:lnTo>
                <a:lnTo>
                  <a:pt x="33527" y="295655"/>
                </a:lnTo>
                <a:lnTo>
                  <a:pt x="33527" y="347940"/>
                </a:lnTo>
                <a:lnTo>
                  <a:pt x="39623" y="359663"/>
                </a:lnTo>
                <a:lnTo>
                  <a:pt x="45719" y="34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98557" y="3880103"/>
            <a:ext cx="1810508" cy="441959"/>
          </a:xfrm>
          <a:custGeom>
            <a:avLst/>
            <a:gdLst/>
            <a:ahLst/>
            <a:cxnLst/>
            <a:rect l="l" t="t" r="r" b="b"/>
            <a:pathLst>
              <a:path w="1810508" h="441959">
                <a:moveTo>
                  <a:pt x="1810508" y="243839"/>
                </a:moveTo>
                <a:lnTo>
                  <a:pt x="1810508" y="198119"/>
                </a:lnTo>
                <a:lnTo>
                  <a:pt x="1798316" y="155447"/>
                </a:lnTo>
                <a:lnTo>
                  <a:pt x="1773932" y="115823"/>
                </a:lnTo>
                <a:lnTo>
                  <a:pt x="1743452" y="79247"/>
                </a:lnTo>
                <a:lnTo>
                  <a:pt x="1703828" y="51815"/>
                </a:lnTo>
                <a:lnTo>
                  <a:pt x="1655060" y="27431"/>
                </a:lnTo>
                <a:lnTo>
                  <a:pt x="1575812" y="6095"/>
                </a:lnTo>
                <a:lnTo>
                  <a:pt x="1514852" y="0"/>
                </a:lnTo>
                <a:lnTo>
                  <a:pt x="295655" y="0"/>
                </a:lnTo>
                <a:lnTo>
                  <a:pt x="234695" y="6095"/>
                </a:lnTo>
                <a:lnTo>
                  <a:pt x="179831" y="18287"/>
                </a:lnTo>
                <a:lnTo>
                  <a:pt x="131063" y="39623"/>
                </a:lnTo>
                <a:lnTo>
                  <a:pt x="88391" y="64007"/>
                </a:lnTo>
                <a:lnTo>
                  <a:pt x="36575" y="115823"/>
                </a:lnTo>
                <a:lnTo>
                  <a:pt x="6095" y="176783"/>
                </a:lnTo>
                <a:lnTo>
                  <a:pt x="0" y="222503"/>
                </a:lnTo>
                <a:lnTo>
                  <a:pt x="6095" y="265175"/>
                </a:lnTo>
                <a:lnTo>
                  <a:pt x="9143" y="272287"/>
                </a:lnTo>
                <a:lnTo>
                  <a:pt x="9143" y="222503"/>
                </a:lnTo>
                <a:lnTo>
                  <a:pt x="15239" y="179831"/>
                </a:lnTo>
                <a:lnTo>
                  <a:pt x="21335" y="165607"/>
                </a:lnTo>
                <a:lnTo>
                  <a:pt x="21335" y="158495"/>
                </a:lnTo>
                <a:lnTo>
                  <a:pt x="57911" y="103631"/>
                </a:lnTo>
                <a:lnTo>
                  <a:pt x="112775" y="57911"/>
                </a:lnTo>
                <a:lnTo>
                  <a:pt x="182879" y="27431"/>
                </a:lnTo>
                <a:lnTo>
                  <a:pt x="237743" y="15239"/>
                </a:lnTo>
                <a:lnTo>
                  <a:pt x="295655" y="9143"/>
                </a:lnTo>
                <a:lnTo>
                  <a:pt x="1514852" y="9143"/>
                </a:lnTo>
                <a:lnTo>
                  <a:pt x="1572764" y="15239"/>
                </a:lnTo>
                <a:lnTo>
                  <a:pt x="1627628" y="27431"/>
                </a:lnTo>
                <a:lnTo>
                  <a:pt x="1676396" y="45719"/>
                </a:lnTo>
                <a:lnTo>
                  <a:pt x="1719068" y="73151"/>
                </a:lnTo>
                <a:lnTo>
                  <a:pt x="1752596" y="103631"/>
                </a:lnTo>
                <a:lnTo>
                  <a:pt x="1780028" y="140207"/>
                </a:lnTo>
                <a:lnTo>
                  <a:pt x="1795268" y="179831"/>
                </a:lnTo>
                <a:lnTo>
                  <a:pt x="1801364" y="222503"/>
                </a:lnTo>
                <a:lnTo>
                  <a:pt x="1801364" y="275843"/>
                </a:lnTo>
                <a:lnTo>
                  <a:pt x="1810508" y="243839"/>
                </a:lnTo>
                <a:close/>
              </a:path>
              <a:path w="1810508" h="441959">
                <a:moveTo>
                  <a:pt x="24383" y="283463"/>
                </a:moveTo>
                <a:lnTo>
                  <a:pt x="15239" y="262127"/>
                </a:lnTo>
                <a:lnTo>
                  <a:pt x="15239" y="265175"/>
                </a:lnTo>
                <a:lnTo>
                  <a:pt x="9143" y="222503"/>
                </a:lnTo>
                <a:lnTo>
                  <a:pt x="9143" y="272287"/>
                </a:lnTo>
                <a:lnTo>
                  <a:pt x="21335" y="300735"/>
                </a:lnTo>
                <a:lnTo>
                  <a:pt x="21335" y="283463"/>
                </a:lnTo>
                <a:lnTo>
                  <a:pt x="24383" y="283463"/>
                </a:lnTo>
                <a:close/>
              </a:path>
              <a:path w="1810508" h="441959">
                <a:moveTo>
                  <a:pt x="24383" y="158495"/>
                </a:moveTo>
                <a:lnTo>
                  <a:pt x="21335" y="158495"/>
                </a:lnTo>
                <a:lnTo>
                  <a:pt x="21335" y="165607"/>
                </a:lnTo>
                <a:lnTo>
                  <a:pt x="24383" y="158495"/>
                </a:lnTo>
                <a:close/>
              </a:path>
              <a:path w="1810508" h="441959">
                <a:moveTo>
                  <a:pt x="1801364" y="275843"/>
                </a:moveTo>
                <a:lnTo>
                  <a:pt x="1801364" y="222503"/>
                </a:lnTo>
                <a:lnTo>
                  <a:pt x="1795268" y="265175"/>
                </a:lnTo>
                <a:lnTo>
                  <a:pt x="1795268" y="262127"/>
                </a:lnTo>
                <a:lnTo>
                  <a:pt x="1789172" y="283463"/>
                </a:lnTo>
                <a:lnTo>
                  <a:pt x="1780028" y="304799"/>
                </a:lnTo>
                <a:lnTo>
                  <a:pt x="1780028" y="301751"/>
                </a:lnTo>
                <a:lnTo>
                  <a:pt x="1767836" y="323087"/>
                </a:lnTo>
                <a:lnTo>
                  <a:pt x="1767836" y="320039"/>
                </a:lnTo>
                <a:lnTo>
                  <a:pt x="1737356" y="356615"/>
                </a:lnTo>
                <a:lnTo>
                  <a:pt x="1719068" y="371855"/>
                </a:lnTo>
                <a:lnTo>
                  <a:pt x="1719068" y="368807"/>
                </a:lnTo>
                <a:lnTo>
                  <a:pt x="1697732" y="384047"/>
                </a:lnTo>
                <a:lnTo>
                  <a:pt x="1676396" y="396239"/>
                </a:lnTo>
                <a:lnTo>
                  <a:pt x="1652012" y="408431"/>
                </a:lnTo>
                <a:lnTo>
                  <a:pt x="1652012" y="405383"/>
                </a:lnTo>
                <a:lnTo>
                  <a:pt x="1627628" y="414527"/>
                </a:lnTo>
                <a:lnTo>
                  <a:pt x="1600196" y="423671"/>
                </a:lnTo>
                <a:lnTo>
                  <a:pt x="1572764" y="429767"/>
                </a:lnTo>
                <a:lnTo>
                  <a:pt x="1545332" y="432815"/>
                </a:lnTo>
                <a:lnTo>
                  <a:pt x="265175" y="432815"/>
                </a:lnTo>
                <a:lnTo>
                  <a:pt x="237743" y="429767"/>
                </a:lnTo>
                <a:lnTo>
                  <a:pt x="210311" y="423671"/>
                </a:lnTo>
                <a:lnTo>
                  <a:pt x="182879" y="414527"/>
                </a:lnTo>
                <a:lnTo>
                  <a:pt x="158495" y="405383"/>
                </a:lnTo>
                <a:lnTo>
                  <a:pt x="158495" y="408431"/>
                </a:lnTo>
                <a:lnTo>
                  <a:pt x="134111" y="396239"/>
                </a:lnTo>
                <a:lnTo>
                  <a:pt x="112775" y="384047"/>
                </a:lnTo>
                <a:lnTo>
                  <a:pt x="94487" y="368807"/>
                </a:lnTo>
                <a:lnTo>
                  <a:pt x="94487" y="371855"/>
                </a:lnTo>
                <a:lnTo>
                  <a:pt x="76199" y="356615"/>
                </a:lnTo>
                <a:lnTo>
                  <a:pt x="57911" y="338327"/>
                </a:lnTo>
                <a:lnTo>
                  <a:pt x="45719" y="320039"/>
                </a:lnTo>
                <a:lnTo>
                  <a:pt x="45719" y="323087"/>
                </a:lnTo>
                <a:lnTo>
                  <a:pt x="33527" y="301751"/>
                </a:lnTo>
                <a:lnTo>
                  <a:pt x="33527" y="304799"/>
                </a:lnTo>
                <a:lnTo>
                  <a:pt x="21335" y="283463"/>
                </a:lnTo>
                <a:lnTo>
                  <a:pt x="21335" y="300735"/>
                </a:lnTo>
                <a:lnTo>
                  <a:pt x="24383" y="307847"/>
                </a:lnTo>
                <a:lnTo>
                  <a:pt x="67055" y="362711"/>
                </a:lnTo>
                <a:lnTo>
                  <a:pt x="109727" y="393191"/>
                </a:lnTo>
                <a:lnTo>
                  <a:pt x="179831" y="423671"/>
                </a:lnTo>
                <a:lnTo>
                  <a:pt x="234695" y="438911"/>
                </a:lnTo>
                <a:lnTo>
                  <a:pt x="265175" y="441959"/>
                </a:lnTo>
                <a:lnTo>
                  <a:pt x="1545332" y="441959"/>
                </a:lnTo>
                <a:lnTo>
                  <a:pt x="1603244" y="432815"/>
                </a:lnTo>
                <a:lnTo>
                  <a:pt x="1679444" y="405383"/>
                </a:lnTo>
                <a:lnTo>
                  <a:pt x="1725164" y="377951"/>
                </a:lnTo>
                <a:lnTo>
                  <a:pt x="1773932" y="326135"/>
                </a:lnTo>
                <a:lnTo>
                  <a:pt x="1798316" y="286511"/>
                </a:lnTo>
                <a:lnTo>
                  <a:pt x="1801364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3023" y="3952243"/>
            <a:ext cx="1638935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b="1" spc="-6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400" b="1" spc="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05889" y="3880103"/>
            <a:ext cx="1807463" cy="441959"/>
          </a:xfrm>
          <a:custGeom>
            <a:avLst/>
            <a:gdLst/>
            <a:ahLst/>
            <a:cxnLst/>
            <a:rect l="l" t="t" r="r" b="b"/>
            <a:pathLst>
              <a:path w="1807463" h="441959">
                <a:moveTo>
                  <a:pt x="1807463" y="243839"/>
                </a:moveTo>
                <a:lnTo>
                  <a:pt x="1807463" y="198119"/>
                </a:lnTo>
                <a:lnTo>
                  <a:pt x="1795271" y="155447"/>
                </a:lnTo>
                <a:lnTo>
                  <a:pt x="1786127" y="134111"/>
                </a:lnTo>
                <a:lnTo>
                  <a:pt x="1770887" y="115823"/>
                </a:lnTo>
                <a:lnTo>
                  <a:pt x="1758695" y="97535"/>
                </a:lnTo>
                <a:lnTo>
                  <a:pt x="1722119" y="64007"/>
                </a:lnTo>
                <a:lnTo>
                  <a:pt x="1679447" y="39623"/>
                </a:lnTo>
                <a:lnTo>
                  <a:pt x="1627631" y="18287"/>
                </a:lnTo>
                <a:lnTo>
                  <a:pt x="1572767" y="6095"/>
                </a:lnTo>
                <a:lnTo>
                  <a:pt x="1514855" y="0"/>
                </a:lnTo>
                <a:lnTo>
                  <a:pt x="292607" y="0"/>
                </a:lnTo>
                <a:lnTo>
                  <a:pt x="234695" y="6095"/>
                </a:lnTo>
                <a:lnTo>
                  <a:pt x="179831" y="18287"/>
                </a:lnTo>
                <a:lnTo>
                  <a:pt x="128015" y="39623"/>
                </a:lnTo>
                <a:lnTo>
                  <a:pt x="85343" y="64007"/>
                </a:lnTo>
                <a:lnTo>
                  <a:pt x="48767" y="97535"/>
                </a:lnTo>
                <a:lnTo>
                  <a:pt x="21335" y="134111"/>
                </a:lnTo>
                <a:lnTo>
                  <a:pt x="0" y="198119"/>
                </a:lnTo>
                <a:lnTo>
                  <a:pt x="0" y="243839"/>
                </a:lnTo>
                <a:lnTo>
                  <a:pt x="9143" y="275843"/>
                </a:lnTo>
                <a:lnTo>
                  <a:pt x="9143" y="201167"/>
                </a:lnTo>
                <a:lnTo>
                  <a:pt x="21335" y="158495"/>
                </a:lnTo>
                <a:lnTo>
                  <a:pt x="30479" y="140207"/>
                </a:lnTo>
                <a:lnTo>
                  <a:pt x="42671" y="121919"/>
                </a:lnTo>
                <a:lnTo>
                  <a:pt x="54863" y="107289"/>
                </a:lnTo>
                <a:lnTo>
                  <a:pt x="54863" y="103631"/>
                </a:lnTo>
                <a:lnTo>
                  <a:pt x="91439" y="73151"/>
                </a:lnTo>
                <a:lnTo>
                  <a:pt x="109727" y="60089"/>
                </a:lnTo>
                <a:lnTo>
                  <a:pt x="109727" y="57911"/>
                </a:lnTo>
                <a:lnTo>
                  <a:pt x="155447" y="36575"/>
                </a:lnTo>
                <a:lnTo>
                  <a:pt x="207263" y="21335"/>
                </a:lnTo>
                <a:lnTo>
                  <a:pt x="262127" y="12496"/>
                </a:lnTo>
                <a:lnTo>
                  <a:pt x="262127" y="12191"/>
                </a:lnTo>
                <a:lnTo>
                  <a:pt x="292607" y="9143"/>
                </a:lnTo>
                <a:lnTo>
                  <a:pt x="1514855" y="9143"/>
                </a:lnTo>
                <a:lnTo>
                  <a:pt x="1542287" y="12191"/>
                </a:lnTo>
                <a:lnTo>
                  <a:pt x="1572767" y="15239"/>
                </a:lnTo>
                <a:lnTo>
                  <a:pt x="1624583" y="27431"/>
                </a:lnTo>
                <a:lnTo>
                  <a:pt x="1673351" y="45719"/>
                </a:lnTo>
                <a:lnTo>
                  <a:pt x="1716023" y="73151"/>
                </a:lnTo>
                <a:lnTo>
                  <a:pt x="1749551" y="103631"/>
                </a:lnTo>
                <a:lnTo>
                  <a:pt x="1776983" y="140207"/>
                </a:lnTo>
                <a:lnTo>
                  <a:pt x="1798319" y="201167"/>
                </a:lnTo>
                <a:lnTo>
                  <a:pt x="1798319" y="275843"/>
                </a:lnTo>
                <a:lnTo>
                  <a:pt x="1807463" y="243839"/>
                </a:lnTo>
                <a:close/>
              </a:path>
              <a:path w="1807463" h="441959">
                <a:moveTo>
                  <a:pt x="57911" y="338327"/>
                </a:moveTo>
                <a:lnTo>
                  <a:pt x="42671" y="320039"/>
                </a:lnTo>
                <a:lnTo>
                  <a:pt x="42671" y="323087"/>
                </a:lnTo>
                <a:lnTo>
                  <a:pt x="30479" y="301751"/>
                </a:lnTo>
                <a:lnTo>
                  <a:pt x="30479" y="304799"/>
                </a:lnTo>
                <a:lnTo>
                  <a:pt x="21335" y="283463"/>
                </a:lnTo>
                <a:lnTo>
                  <a:pt x="15239" y="262127"/>
                </a:lnTo>
                <a:lnTo>
                  <a:pt x="15239" y="265175"/>
                </a:lnTo>
                <a:lnTo>
                  <a:pt x="9143" y="243839"/>
                </a:lnTo>
                <a:lnTo>
                  <a:pt x="9143" y="275843"/>
                </a:lnTo>
                <a:lnTo>
                  <a:pt x="33527" y="326135"/>
                </a:lnTo>
                <a:lnTo>
                  <a:pt x="54863" y="350519"/>
                </a:lnTo>
                <a:lnTo>
                  <a:pt x="54863" y="338327"/>
                </a:lnTo>
                <a:lnTo>
                  <a:pt x="57911" y="338327"/>
                </a:lnTo>
                <a:close/>
              </a:path>
              <a:path w="1807463" h="441959">
                <a:moveTo>
                  <a:pt x="57911" y="103631"/>
                </a:moveTo>
                <a:lnTo>
                  <a:pt x="54863" y="103631"/>
                </a:lnTo>
                <a:lnTo>
                  <a:pt x="54863" y="107289"/>
                </a:lnTo>
                <a:lnTo>
                  <a:pt x="57911" y="103631"/>
                </a:lnTo>
                <a:close/>
              </a:path>
              <a:path w="1807463" h="441959">
                <a:moveTo>
                  <a:pt x="112775" y="384047"/>
                </a:moveTo>
                <a:lnTo>
                  <a:pt x="91439" y="368807"/>
                </a:lnTo>
                <a:lnTo>
                  <a:pt x="91439" y="371855"/>
                </a:lnTo>
                <a:lnTo>
                  <a:pt x="73151" y="356615"/>
                </a:lnTo>
                <a:lnTo>
                  <a:pt x="54863" y="338327"/>
                </a:lnTo>
                <a:lnTo>
                  <a:pt x="54863" y="350519"/>
                </a:lnTo>
                <a:lnTo>
                  <a:pt x="67055" y="362711"/>
                </a:lnTo>
                <a:lnTo>
                  <a:pt x="85343" y="377951"/>
                </a:lnTo>
                <a:lnTo>
                  <a:pt x="106679" y="393191"/>
                </a:lnTo>
                <a:lnTo>
                  <a:pt x="109727" y="394933"/>
                </a:lnTo>
                <a:lnTo>
                  <a:pt x="109727" y="384047"/>
                </a:lnTo>
                <a:lnTo>
                  <a:pt x="112775" y="384047"/>
                </a:lnTo>
                <a:close/>
              </a:path>
              <a:path w="1807463" h="441959">
                <a:moveTo>
                  <a:pt x="112775" y="57911"/>
                </a:moveTo>
                <a:lnTo>
                  <a:pt x="109727" y="57911"/>
                </a:lnTo>
                <a:lnTo>
                  <a:pt x="109727" y="60089"/>
                </a:lnTo>
                <a:lnTo>
                  <a:pt x="112775" y="57911"/>
                </a:lnTo>
                <a:close/>
              </a:path>
              <a:path w="1807463" h="441959">
                <a:moveTo>
                  <a:pt x="265175" y="432815"/>
                </a:moveTo>
                <a:lnTo>
                  <a:pt x="234695" y="429767"/>
                </a:lnTo>
                <a:lnTo>
                  <a:pt x="207263" y="423671"/>
                </a:lnTo>
                <a:lnTo>
                  <a:pt x="182879" y="414527"/>
                </a:lnTo>
                <a:lnTo>
                  <a:pt x="155447" y="405383"/>
                </a:lnTo>
                <a:lnTo>
                  <a:pt x="155447" y="408431"/>
                </a:lnTo>
                <a:lnTo>
                  <a:pt x="134111" y="396239"/>
                </a:lnTo>
                <a:lnTo>
                  <a:pt x="109727" y="384047"/>
                </a:lnTo>
                <a:lnTo>
                  <a:pt x="109727" y="394933"/>
                </a:lnTo>
                <a:lnTo>
                  <a:pt x="128015" y="405383"/>
                </a:lnTo>
                <a:lnTo>
                  <a:pt x="152399" y="414527"/>
                </a:lnTo>
                <a:lnTo>
                  <a:pt x="179831" y="423671"/>
                </a:lnTo>
                <a:lnTo>
                  <a:pt x="204215" y="432815"/>
                </a:lnTo>
                <a:lnTo>
                  <a:pt x="234695" y="438911"/>
                </a:lnTo>
                <a:lnTo>
                  <a:pt x="262127" y="441959"/>
                </a:lnTo>
                <a:lnTo>
                  <a:pt x="262127" y="432815"/>
                </a:lnTo>
                <a:lnTo>
                  <a:pt x="265175" y="432815"/>
                </a:lnTo>
                <a:close/>
              </a:path>
              <a:path w="1807463" h="441959">
                <a:moveTo>
                  <a:pt x="265175" y="12191"/>
                </a:moveTo>
                <a:lnTo>
                  <a:pt x="262127" y="12191"/>
                </a:lnTo>
                <a:lnTo>
                  <a:pt x="262127" y="12496"/>
                </a:lnTo>
                <a:lnTo>
                  <a:pt x="265175" y="12191"/>
                </a:lnTo>
                <a:close/>
              </a:path>
              <a:path w="1807463" h="441959">
                <a:moveTo>
                  <a:pt x="1798319" y="275843"/>
                </a:moveTo>
                <a:lnTo>
                  <a:pt x="1798319" y="243839"/>
                </a:lnTo>
                <a:lnTo>
                  <a:pt x="1792223" y="265175"/>
                </a:lnTo>
                <a:lnTo>
                  <a:pt x="1792223" y="262127"/>
                </a:lnTo>
                <a:lnTo>
                  <a:pt x="1786127" y="283463"/>
                </a:lnTo>
                <a:lnTo>
                  <a:pt x="1776983" y="304799"/>
                </a:lnTo>
                <a:lnTo>
                  <a:pt x="1776983" y="301751"/>
                </a:lnTo>
                <a:lnTo>
                  <a:pt x="1764791" y="323087"/>
                </a:lnTo>
                <a:lnTo>
                  <a:pt x="1764791" y="320039"/>
                </a:lnTo>
                <a:lnTo>
                  <a:pt x="1734311" y="356615"/>
                </a:lnTo>
                <a:lnTo>
                  <a:pt x="1716023" y="371855"/>
                </a:lnTo>
                <a:lnTo>
                  <a:pt x="1716023" y="368807"/>
                </a:lnTo>
                <a:lnTo>
                  <a:pt x="1694687" y="384047"/>
                </a:lnTo>
                <a:lnTo>
                  <a:pt x="1673351" y="396239"/>
                </a:lnTo>
                <a:lnTo>
                  <a:pt x="1648967" y="408431"/>
                </a:lnTo>
                <a:lnTo>
                  <a:pt x="1648967" y="405383"/>
                </a:lnTo>
                <a:lnTo>
                  <a:pt x="1600199" y="423671"/>
                </a:lnTo>
                <a:lnTo>
                  <a:pt x="1572767" y="429767"/>
                </a:lnTo>
                <a:lnTo>
                  <a:pt x="1542287" y="432815"/>
                </a:lnTo>
                <a:lnTo>
                  <a:pt x="262127" y="432815"/>
                </a:lnTo>
                <a:lnTo>
                  <a:pt x="262127" y="441959"/>
                </a:lnTo>
                <a:lnTo>
                  <a:pt x="1545335" y="441959"/>
                </a:lnTo>
                <a:lnTo>
                  <a:pt x="1572767" y="438911"/>
                </a:lnTo>
                <a:lnTo>
                  <a:pt x="1655063" y="414527"/>
                </a:lnTo>
                <a:lnTo>
                  <a:pt x="1700783" y="393191"/>
                </a:lnTo>
                <a:lnTo>
                  <a:pt x="1740407" y="362711"/>
                </a:lnTo>
                <a:lnTo>
                  <a:pt x="1770887" y="326135"/>
                </a:lnTo>
                <a:lnTo>
                  <a:pt x="1786127" y="307847"/>
                </a:lnTo>
                <a:lnTo>
                  <a:pt x="1795271" y="286511"/>
                </a:lnTo>
                <a:lnTo>
                  <a:pt x="1798319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99296" y="3952243"/>
            <a:ext cx="1745614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b="1" spc="-6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400" b="1" spc="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07130" y="3880103"/>
            <a:ext cx="1810511" cy="441959"/>
          </a:xfrm>
          <a:custGeom>
            <a:avLst/>
            <a:gdLst/>
            <a:ahLst/>
            <a:cxnLst/>
            <a:rect l="l" t="t" r="r" b="b"/>
            <a:pathLst>
              <a:path w="1810511" h="441959">
                <a:moveTo>
                  <a:pt x="1810511" y="243839"/>
                </a:moveTo>
                <a:lnTo>
                  <a:pt x="1810511" y="198119"/>
                </a:lnTo>
                <a:lnTo>
                  <a:pt x="1804415" y="173735"/>
                </a:lnTo>
                <a:lnTo>
                  <a:pt x="1798319" y="152399"/>
                </a:lnTo>
                <a:lnTo>
                  <a:pt x="1786127" y="134111"/>
                </a:lnTo>
                <a:lnTo>
                  <a:pt x="1773935" y="112775"/>
                </a:lnTo>
                <a:lnTo>
                  <a:pt x="1758695" y="97535"/>
                </a:lnTo>
                <a:lnTo>
                  <a:pt x="1743455" y="79247"/>
                </a:lnTo>
                <a:lnTo>
                  <a:pt x="1725167" y="64007"/>
                </a:lnTo>
                <a:lnTo>
                  <a:pt x="1655063" y="24383"/>
                </a:lnTo>
                <a:lnTo>
                  <a:pt x="1575815" y="3047"/>
                </a:lnTo>
                <a:lnTo>
                  <a:pt x="1545335" y="0"/>
                </a:lnTo>
                <a:lnTo>
                  <a:pt x="265175" y="0"/>
                </a:lnTo>
                <a:lnTo>
                  <a:pt x="179831" y="15239"/>
                </a:lnTo>
                <a:lnTo>
                  <a:pt x="131063" y="36575"/>
                </a:lnTo>
                <a:lnTo>
                  <a:pt x="67055" y="79247"/>
                </a:lnTo>
                <a:lnTo>
                  <a:pt x="51815" y="97535"/>
                </a:lnTo>
                <a:lnTo>
                  <a:pt x="36575" y="112775"/>
                </a:lnTo>
                <a:lnTo>
                  <a:pt x="24383" y="134111"/>
                </a:lnTo>
                <a:lnTo>
                  <a:pt x="15239" y="152399"/>
                </a:lnTo>
                <a:lnTo>
                  <a:pt x="6095" y="173735"/>
                </a:lnTo>
                <a:lnTo>
                  <a:pt x="3047" y="198119"/>
                </a:lnTo>
                <a:lnTo>
                  <a:pt x="0" y="219455"/>
                </a:lnTo>
                <a:lnTo>
                  <a:pt x="3047" y="243839"/>
                </a:lnTo>
                <a:lnTo>
                  <a:pt x="6095" y="265175"/>
                </a:lnTo>
                <a:lnTo>
                  <a:pt x="9143" y="272287"/>
                </a:lnTo>
                <a:lnTo>
                  <a:pt x="9143" y="219455"/>
                </a:lnTo>
                <a:lnTo>
                  <a:pt x="15239" y="176783"/>
                </a:lnTo>
                <a:lnTo>
                  <a:pt x="21335" y="164591"/>
                </a:lnTo>
                <a:lnTo>
                  <a:pt x="21335" y="158495"/>
                </a:lnTo>
                <a:lnTo>
                  <a:pt x="33527" y="137159"/>
                </a:lnTo>
                <a:lnTo>
                  <a:pt x="42671" y="123443"/>
                </a:lnTo>
                <a:lnTo>
                  <a:pt x="42671" y="118871"/>
                </a:lnTo>
                <a:lnTo>
                  <a:pt x="76199" y="85343"/>
                </a:lnTo>
                <a:lnTo>
                  <a:pt x="112775" y="57911"/>
                </a:lnTo>
                <a:lnTo>
                  <a:pt x="158495" y="33527"/>
                </a:lnTo>
                <a:lnTo>
                  <a:pt x="237743" y="12191"/>
                </a:lnTo>
                <a:lnTo>
                  <a:pt x="265175" y="9143"/>
                </a:lnTo>
                <a:lnTo>
                  <a:pt x="1545335" y="9143"/>
                </a:lnTo>
                <a:lnTo>
                  <a:pt x="1627631" y="24383"/>
                </a:lnTo>
                <a:lnTo>
                  <a:pt x="1676399" y="45719"/>
                </a:lnTo>
                <a:lnTo>
                  <a:pt x="1719071" y="70103"/>
                </a:lnTo>
                <a:lnTo>
                  <a:pt x="1752599" y="103631"/>
                </a:lnTo>
                <a:lnTo>
                  <a:pt x="1767839" y="118871"/>
                </a:lnTo>
                <a:lnTo>
                  <a:pt x="1780031" y="137159"/>
                </a:lnTo>
                <a:lnTo>
                  <a:pt x="1789175" y="158495"/>
                </a:lnTo>
                <a:lnTo>
                  <a:pt x="1795271" y="176783"/>
                </a:lnTo>
                <a:lnTo>
                  <a:pt x="1801367" y="219455"/>
                </a:lnTo>
                <a:lnTo>
                  <a:pt x="1801367" y="275843"/>
                </a:lnTo>
                <a:lnTo>
                  <a:pt x="1810511" y="243839"/>
                </a:lnTo>
                <a:close/>
              </a:path>
              <a:path w="1810511" h="441959">
                <a:moveTo>
                  <a:pt x="24383" y="283463"/>
                </a:moveTo>
                <a:lnTo>
                  <a:pt x="15239" y="262127"/>
                </a:lnTo>
                <a:lnTo>
                  <a:pt x="9143" y="219455"/>
                </a:lnTo>
                <a:lnTo>
                  <a:pt x="9143" y="272287"/>
                </a:lnTo>
                <a:lnTo>
                  <a:pt x="15239" y="286511"/>
                </a:lnTo>
                <a:lnTo>
                  <a:pt x="21335" y="298703"/>
                </a:lnTo>
                <a:lnTo>
                  <a:pt x="21335" y="283463"/>
                </a:lnTo>
                <a:lnTo>
                  <a:pt x="24383" y="283463"/>
                </a:lnTo>
                <a:close/>
              </a:path>
              <a:path w="1810511" h="441959">
                <a:moveTo>
                  <a:pt x="24383" y="158495"/>
                </a:moveTo>
                <a:lnTo>
                  <a:pt x="21335" y="158495"/>
                </a:lnTo>
                <a:lnTo>
                  <a:pt x="21335" y="164591"/>
                </a:lnTo>
                <a:lnTo>
                  <a:pt x="24383" y="158495"/>
                </a:lnTo>
                <a:close/>
              </a:path>
              <a:path w="1810511" h="441959">
                <a:moveTo>
                  <a:pt x="45719" y="320039"/>
                </a:moveTo>
                <a:lnTo>
                  <a:pt x="21335" y="283463"/>
                </a:lnTo>
                <a:lnTo>
                  <a:pt x="21335" y="298703"/>
                </a:lnTo>
                <a:lnTo>
                  <a:pt x="24383" y="304799"/>
                </a:lnTo>
                <a:lnTo>
                  <a:pt x="36575" y="326135"/>
                </a:lnTo>
                <a:lnTo>
                  <a:pt x="42671" y="333451"/>
                </a:lnTo>
                <a:lnTo>
                  <a:pt x="42671" y="320039"/>
                </a:lnTo>
                <a:lnTo>
                  <a:pt x="45719" y="320039"/>
                </a:lnTo>
                <a:close/>
              </a:path>
              <a:path w="1810511" h="441959">
                <a:moveTo>
                  <a:pt x="45719" y="118871"/>
                </a:moveTo>
                <a:lnTo>
                  <a:pt x="42671" y="118871"/>
                </a:lnTo>
                <a:lnTo>
                  <a:pt x="42671" y="123443"/>
                </a:lnTo>
                <a:lnTo>
                  <a:pt x="45719" y="118871"/>
                </a:lnTo>
                <a:close/>
              </a:path>
              <a:path w="1810511" h="441959">
                <a:moveTo>
                  <a:pt x="1801367" y="275843"/>
                </a:moveTo>
                <a:lnTo>
                  <a:pt x="1801367" y="219455"/>
                </a:lnTo>
                <a:lnTo>
                  <a:pt x="1795271" y="262127"/>
                </a:lnTo>
                <a:lnTo>
                  <a:pt x="1789175" y="283463"/>
                </a:lnTo>
                <a:lnTo>
                  <a:pt x="1767839" y="320039"/>
                </a:lnTo>
                <a:lnTo>
                  <a:pt x="1737359" y="353567"/>
                </a:lnTo>
                <a:lnTo>
                  <a:pt x="1697735" y="384047"/>
                </a:lnTo>
                <a:lnTo>
                  <a:pt x="1697735" y="380999"/>
                </a:lnTo>
                <a:lnTo>
                  <a:pt x="1676399" y="396239"/>
                </a:lnTo>
                <a:lnTo>
                  <a:pt x="1676399" y="393191"/>
                </a:lnTo>
                <a:lnTo>
                  <a:pt x="1652015" y="405383"/>
                </a:lnTo>
                <a:lnTo>
                  <a:pt x="1627631" y="414527"/>
                </a:lnTo>
                <a:lnTo>
                  <a:pt x="1572767" y="426719"/>
                </a:lnTo>
                <a:lnTo>
                  <a:pt x="1545335" y="429767"/>
                </a:lnTo>
                <a:lnTo>
                  <a:pt x="265175" y="429767"/>
                </a:lnTo>
                <a:lnTo>
                  <a:pt x="237743" y="426719"/>
                </a:lnTo>
                <a:lnTo>
                  <a:pt x="182879" y="414527"/>
                </a:lnTo>
                <a:lnTo>
                  <a:pt x="158495" y="405383"/>
                </a:lnTo>
                <a:lnTo>
                  <a:pt x="134111" y="393191"/>
                </a:lnTo>
                <a:lnTo>
                  <a:pt x="134111" y="396239"/>
                </a:lnTo>
                <a:lnTo>
                  <a:pt x="112775" y="380999"/>
                </a:lnTo>
                <a:lnTo>
                  <a:pt x="112775" y="384047"/>
                </a:lnTo>
                <a:lnTo>
                  <a:pt x="57911" y="338327"/>
                </a:lnTo>
                <a:lnTo>
                  <a:pt x="42671" y="320039"/>
                </a:lnTo>
                <a:lnTo>
                  <a:pt x="42671" y="333451"/>
                </a:lnTo>
                <a:lnTo>
                  <a:pt x="88391" y="377951"/>
                </a:lnTo>
                <a:lnTo>
                  <a:pt x="131063" y="402335"/>
                </a:lnTo>
                <a:lnTo>
                  <a:pt x="179831" y="423671"/>
                </a:lnTo>
                <a:lnTo>
                  <a:pt x="234695" y="435863"/>
                </a:lnTo>
                <a:lnTo>
                  <a:pt x="295655" y="441959"/>
                </a:lnTo>
                <a:lnTo>
                  <a:pt x="1514855" y="441959"/>
                </a:lnTo>
                <a:lnTo>
                  <a:pt x="1575815" y="435863"/>
                </a:lnTo>
                <a:lnTo>
                  <a:pt x="1630679" y="423671"/>
                </a:lnTo>
                <a:lnTo>
                  <a:pt x="1703831" y="390143"/>
                </a:lnTo>
                <a:lnTo>
                  <a:pt x="1758695" y="344423"/>
                </a:lnTo>
                <a:lnTo>
                  <a:pt x="1786127" y="304799"/>
                </a:lnTo>
                <a:lnTo>
                  <a:pt x="1798319" y="286511"/>
                </a:lnTo>
                <a:lnTo>
                  <a:pt x="1801367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54690" y="3949195"/>
            <a:ext cx="836930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73045" y="3090672"/>
            <a:ext cx="0" cy="362711"/>
          </a:xfrm>
          <a:custGeom>
            <a:avLst/>
            <a:gdLst/>
            <a:ahLst/>
            <a:cxnLst/>
            <a:rect l="l" t="t" r="r" b="b"/>
            <a:pathLst>
              <a:path h="362711">
                <a:moveTo>
                  <a:pt x="0" y="0"/>
                </a:moveTo>
                <a:lnTo>
                  <a:pt x="0" y="362711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0389" y="3451859"/>
            <a:ext cx="4538471" cy="0"/>
          </a:xfrm>
          <a:custGeom>
            <a:avLst/>
            <a:gdLst/>
            <a:ahLst/>
            <a:cxnLst/>
            <a:rect l="l" t="t" r="r" b="b"/>
            <a:pathLst>
              <a:path w="4538471">
                <a:moveTo>
                  <a:pt x="4538471" y="0"/>
                </a:moveTo>
                <a:lnTo>
                  <a:pt x="0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39233" y="3453383"/>
            <a:ext cx="76199" cy="429767"/>
          </a:xfrm>
          <a:custGeom>
            <a:avLst/>
            <a:gdLst/>
            <a:ahLst/>
            <a:cxnLst/>
            <a:rect l="l" t="t" r="r" b="b"/>
            <a:pathLst>
              <a:path w="76199" h="429767">
                <a:moveTo>
                  <a:pt x="76199" y="353567"/>
                </a:moveTo>
                <a:lnTo>
                  <a:pt x="0" y="353567"/>
                </a:lnTo>
                <a:lnTo>
                  <a:pt x="33527" y="418044"/>
                </a:lnTo>
                <a:lnTo>
                  <a:pt x="33527" y="365759"/>
                </a:lnTo>
                <a:lnTo>
                  <a:pt x="45719" y="365759"/>
                </a:lnTo>
                <a:lnTo>
                  <a:pt x="45719" y="417067"/>
                </a:lnTo>
                <a:lnTo>
                  <a:pt x="76199" y="353567"/>
                </a:lnTo>
                <a:close/>
              </a:path>
              <a:path w="76199" h="429767">
                <a:moveTo>
                  <a:pt x="45719" y="353567"/>
                </a:moveTo>
                <a:lnTo>
                  <a:pt x="45719" y="0"/>
                </a:lnTo>
                <a:lnTo>
                  <a:pt x="33527" y="0"/>
                </a:lnTo>
                <a:lnTo>
                  <a:pt x="33527" y="353567"/>
                </a:lnTo>
                <a:lnTo>
                  <a:pt x="45719" y="353567"/>
                </a:lnTo>
                <a:close/>
              </a:path>
              <a:path w="76199" h="429767">
                <a:moveTo>
                  <a:pt x="45719" y="417067"/>
                </a:moveTo>
                <a:lnTo>
                  <a:pt x="45719" y="365759"/>
                </a:lnTo>
                <a:lnTo>
                  <a:pt x="33527" y="365759"/>
                </a:lnTo>
                <a:lnTo>
                  <a:pt x="33527" y="418044"/>
                </a:lnTo>
                <a:lnTo>
                  <a:pt x="39623" y="429767"/>
                </a:lnTo>
                <a:lnTo>
                  <a:pt x="45719" y="417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4945" y="3453383"/>
            <a:ext cx="76199" cy="429767"/>
          </a:xfrm>
          <a:custGeom>
            <a:avLst/>
            <a:gdLst/>
            <a:ahLst/>
            <a:cxnLst/>
            <a:rect l="l" t="t" r="r" b="b"/>
            <a:pathLst>
              <a:path w="76199" h="429767">
                <a:moveTo>
                  <a:pt x="76199" y="353567"/>
                </a:moveTo>
                <a:lnTo>
                  <a:pt x="0" y="353567"/>
                </a:lnTo>
                <a:lnTo>
                  <a:pt x="30479" y="417067"/>
                </a:lnTo>
                <a:lnTo>
                  <a:pt x="30479" y="365759"/>
                </a:lnTo>
                <a:lnTo>
                  <a:pt x="42671" y="365759"/>
                </a:lnTo>
                <a:lnTo>
                  <a:pt x="42671" y="418044"/>
                </a:lnTo>
                <a:lnTo>
                  <a:pt x="76199" y="353567"/>
                </a:lnTo>
                <a:close/>
              </a:path>
              <a:path w="76199" h="429767">
                <a:moveTo>
                  <a:pt x="42671" y="353567"/>
                </a:moveTo>
                <a:lnTo>
                  <a:pt x="42671" y="0"/>
                </a:lnTo>
                <a:lnTo>
                  <a:pt x="30479" y="0"/>
                </a:lnTo>
                <a:lnTo>
                  <a:pt x="30479" y="353567"/>
                </a:lnTo>
                <a:lnTo>
                  <a:pt x="42671" y="353567"/>
                </a:lnTo>
                <a:close/>
              </a:path>
              <a:path w="76199" h="429767">
                <a:moveTo>
                  <a:pt x="42671" y="418044"/>
                </a:moveTo>
                <a:lnTo>
                  <a:pt x="42671" y="365759"/>
                </a:lnTo>
                <a:lnTo>
                  <a:pt x="30479" y="365759"/>
                </a:lnTo>
                <a:lnTo>
                  <a:pt x="30479" y="417067"/>
                </a:lnTo>
                <a:lnTo>
                  <a:pt x="36575" y="429767"/>
                </a:lnTo>
                <a:lnTo>
                  <a:pt x="42671" y="418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03813" y="3453383"/>
            <a:ext cx="76199" cy="429767"/>
          </a:xfrm>
          <a:custGeom>
            <a:avLst/>
            <a:gdLst/>
            <a:ahLst/>
            <a:cxnLst/>
            <a:rect l="l" t="t" r="r" b="b"/>
            <a:pathLst>
              <a:path w="76199" h="429767">
                <a:moveTo>
                  <a:pt x="76199" y="353567"/>
                </a:moveTo>
                <a:lnTo>
                  <a:pt x="0" y="353567"/>
                </a:lnTo>
                <a:lnTo>
                  <a:pt x="30479" y="417067"/>
                </a:lnTo>
                <a:lnTo>
                  <a:pt x="30479" y="365759"/>
                </a:lnTo>
                <a:lnTo>
                  <a:pt x="42671" y="365759"/>
                </a:lnTo>
                <a:lnTo>
                  <a:pt x="42671" y="418044"/>
                </a:lnTo>
                <a:lnTo>
                  <a:pt x="76199" y="353567"/>
                </a:lnTo>
                <a:close/>
              </a:path>
              <a:path w="76199" h="429767">
                <a:moveTo>
                  <a:pt x="42671" y="353567"/>
                </a:moveTo>
                <a:lnTo>
                  <a:pt x="42671" y="0"/>
                </a:lnTo>
                <a:lnTo>
                  <a:pt x="30479" y="0"/>
                </a:lnTo>
                <a:lnTo>
                  <a:pt x="30479" y="353567"/>
                </a:lnTo>
                <a:lnTo>
                  <a:pt x="42671" y="353567"/>
                </a:lnTo>
                <a:close/>
              </a:path>
              <a:path w="76199" h="429767">
                <a:moveTo>
                  <a:pt x="42671" y="418044"/>
                </a:moveTo>
                <a:lnTo>
                  <a:pt x="42671" y="365759"/>
                </a:lnTo>
                <a:lnTo>
                  <a:pt x="30479" y="365759"/>
                </a:lnTo>
                <a:lnTo>
                  <a:pt x="30479" y="417067"/>
                </a:lnTo>
                <a:lnTo>
                  <a:pt x="36575" y="429767"/>
                </a:lnTo>
                <a:lnTo>
                  <a:pt x="42671" y="418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5533" y="5105400"/>
            <a:ext cx="1807463" cy="441959"/>
          </a:xfrm>
          <a:custGeom>
            <a:avLst/>
            <a:gdLst/>
            <a:ahLst/>
            <a:cxnLst/>
            <a:rect l="l" t="t" r="r" b="b"/>
            <a:pathLst>
              <a:path w="1807463" h="441959">
                <a:moveTo>
                  <a:pt x="1807463" y="243839"/>
                </a:moveTo>
                <a:lnTo>
                  <a:pt x="1807463" y="198119"/>
                </a:lnTo>
                <a:lnTo>
                  <a:pt x="1795271" y="155447"/>
                </a:lnTo>
                <a:lnTo>
                  <a:pt x="1773935" y="115823"/>
                </a:lnTo>
                <a:lnTo>
                  <a:pt x="1740407" y="79247"/>
                </a:lnTo>
                <a:lnTo>
                  <a:pt x="1700783" y="48767"/>
                </a:lnTo>
                <a:lnTo>
                  <a:pt x="1655063" y="27431"/>
                </a:lnTo>
                <a:lnTo>
                  <a:pt x="1627631" y="15239"/>
                </a:lnTo>
                <a:lnTo>
                  <a:pt x="1603247" y="9143"/>
                </a:lnTo>
                <a:lnTo>
                  <a:pt x="1572767" y="3047"/>
                </a:lnTo>
                <a:lnTo>
                  <a:pt x="1545335" y="0"/>
                </a:lnTo>
                <a:lnTo>
                  <a:pt x="262127" y="0"/>
                </a:lnTo>
                <a:lnTo>
                  <a:pt x="234695" y="3047"/>
                </a:lnTo>
                <a:lnTo>
                  <a:pt x="179831" y="15239"/>
                </a:lnTo>
                <a:lnTo>
                  <a:pt x="152399" y="27431"/>
                </a:lnTo>
                <a:lnTo>
                  <a:pt x="131063" y="36575"/>
                </a:lnTo>
                <a:lnTo>
                  <a:pt x="85343" y="64007"/>
                </a:lnTo>
                <a:lnTo>
                  <a:pt x="48767" y="97535"/>
                </a:lnTo>
                <a:lnTo>
                  <a:pt x="36575" y="115823"/>
                </a:lnTo>
                <a:lnTo>
                  <a:pt x="21335" y="134111"/>
                </a:lnTo>
                <a:lnTo>
                  <a:pt x="12191" y="155447"/>
                </a:lnTo>
                <a:lnTo>
                  <a:pt x="0" y="198119"/>
                </a:lnTo>
                <a:lnTo>
                  <a:pt x="0" y="243839"/>
                </a:lnTo>
                <a:lnTo>
                  <a:pt x="9143" y="275843"/>
                </a:lnTo>
                <a:lnTo>
                  <a:pt x="9143" y="198119"/>
                </a:lnTo>
                <a:lnTo>
                  <a:pt x="15239" y="176783"/>
                </a:lnTo>
                <a:lnTo>
                  <a:pt x="15239" y="179831"/>
                </a:lnTo>
                <a:lnTo>
                  <a:pt x="21335" y="158495"/>
                </a:lnTo>
                <a:lnTo>
                  <a:pt x="30479" y="137159"/>
                </a:lnTo>
                <a:lnTo>
                  <a:pt x="30479" y="140207"/>
                </a:lnTo>
                <a:lnTo>
                  <a:pt x="42671" y="118871"/>
                </a:lnTo>
                <a:lnTo>
                  <a:pt x="42671" y="121919"/>
                </a:lnTo>
                <a:lnTo>
                  <a:pt x="73151" y="85343"/>
                </a:lnTo>
                <a:lnTo>
                  <a:pt x="134111" y="45719"/>
                </a:lnTo>
                <a:lnTo>
                  <a:pt x="182879" y="24383"/>
                </a:lnTo>
                <a:lnTo>
                  <a:pt x="207263" y="18965"/>
                </a:lnTo>
                <a:lnTo>
                  <a:pt x="207263" y="18287"/>
                </a:lnTo>
                <a:lnTo>
                  <a:pt x="234695" y="12191"/>
                </a:lnTo>
                <a:lnTo>
                  <a:pt x="265175" y="9143"/>
                </a:lnTo>
                <a:lnTo>
                  <a:pt x="1545335" y="9143"/>
                </a:lnTo>
                <a:lnTo>
                  <a:pt x="1545335" y="9448"/>
                </a:lnTo>
                <a:lnTo>
                  <a:pt x="1572767" y="12191"/>
                </a:lnTo>
                <a:lnTo>
                  <a:pt x="1600199" y="18287"/>
                </a:lnTo>
                <a:lnTo>
                  <a:pt x="1624583" y="24383"/>
                </a:lnTo>
                <a:lnTo>
                  <a:pt x="1652015" y="33527"/>
                </a:lnTo>
                <a:lnTo>
                  <a:pt x="1673351" y="45719"/>
                </a:lnTo>
                <a:lnTo>
                  <a:pt x="1697735" y="57911"/>
                </a:lnTo>
                <a:lnTo>
                  <a:pt x="1697735" y="59653"/>
                </a:lnTo>
                <a:lnTo>
                  <a:pt x="1716023" y="70103"/>
                </a:lnTo>
                <a:lnTo>
                  <a:pt x="1734311" y="85343"/>
                </a:lnTo>
                <a:lnTo>
                  <a:pt x="1752599" y="103631"/>
                </a:lnTo>
                <a:lnTo>
                  <a:pt x="1764791" y="121919"/>
                </a:lnTo>
                <a:lnTo>
                  <a:pt x="1764791" y="118871"/>
                </a:lnTo>
                <a:lnTo>
                  <a:pt x="1776983" y="140207"/>
                </a:lnTo>
                <a:lnTo>
                  <a:pt x="1776983" y="137159"/>
                </a:lnTo>
                <a:lnTo>
                  <a:pt x="1786127" y="158495"/>
                </a:lnTo>
                <a:lnTo>
                  <a:pt x="1792223" y="179831"/>
                </a:lnTo>
                <a:lnTo>
                  <a:pt x="1792223" y="176783"/>
                </a:lnTo>
                <a:lnTo>
                  <a:pt x="1798319" y="198119"/>
                </a:lnTo>
                <a:lnTo>
                  <a:pt x="1798319" y="275843"/>
                </a:lnTo>
                <a:lnTo>
                  <a:pt x="1807463" y="243839"/>
                </a:lnTo>
                <a:close/>
              </a:path>
              <a:path w="1807463" h="441959">
                <a:moveTo>
                  <a:pt x="210311" y="420623"/>
                </a:moveTo>
                <a:lnTo>
                  <a:pt x="134111" y="396239"/>
                </a:lnTo>
                <a:lnTo>
                  <a:pt x="91439" y="368807"/>
                </a:lnTo>
                <a:lnTo>
                  <a:pt x="57911" y="338327"/>
                </a:lnTo>
                <a:lnTo>
                  <a:pt x="30479" y="301751"/>
                </a:lnTo>
                <a:lnTo>
                  <a:pt x="9143" y="240791"/>
                </a:lnTo>
                <a:lnTo>
                  <a:pt x="9143" y="275843"/>
                </a:lnTo>
                <a:lnTo>
                  <a:pt x="12191" y="286511"/>
                </a:lnTo>
                <a:lnTo>
                  <a:pt x="21335" y="307847"/>
                </a:lnTo>
                <a:lnTo>
                  <a:pt x="36575" y="326135"/>
                </a:lnTo>
                <a:lnTo>
                  <a:pt x="48767" y="344423"/>
                </a:lnTo>
                <a:lnTo>
                  <a:pt x="67055" y="362711"/>
                </a:lnTo>
                <a:lnTo>
                  <a:pt x="85343" y="377951"/>
                </a:lnTo>
                <a:lnTo>
                  <a:pt x="106679" y="390143"/>
                </a:lnTo>
                <a:lnTo>
                  <a:pt x="131063" y="402335"/>
                </a:lnTo>
                <a:lnTo>
                  <a:pt x="152399" y="414527"/>
                </a:lnTo>
                <a:lnTo>
                  <a:pt x="179831" y="423671"/>
                </a:lnTo>
                <a:lnTo>
                  <a:pt x="207263" y="429767"/>
                </a:lnTo>
                <a:lnTo>
                  <a:pt x="207263" y="420623"/>
                </a:lnTo>
                <a:lnTo>
                  <a:pt x="210311" y="420623"/>
                </a:lnTo>
                <a:close/>
              </a:path>
              <a:path w="1807463" h="441959">
                <a:moveTo>
                  <a:pt x="210311" y="18287"/>
                </a:moveTo>
                <a:lnTo>
                  <a:pt x="207263" y="18287"/>
                </a:lnTo>
                <a:lnTo>
                  <a:pt x="207263" y="18965"/>
                </a:lnTo>
                <a:lnTo>
                  <a:pt x="210311" y="18287"/>
                </a:lnTo>
                <a:close/>
              </a:path>
              <a:path w="1807463" h="441959">
                <a:moveTo>
                  <a:pt x="1545335" y="438911"/>
                </a:moveTo>
                <a:lnTo>
                  <a:pt x="1545335" y="429767"/>
                </a:lnTo>
                <a:lnTo>
                  <a:pt x="1514855" y="432815"/>
                </a:lnTo>
                <a:lnTo>
                  <a:pt x="292607" y="432815"/>
                </a:lnTo>
                <a:lnTo>
                  <a:pt x="265175" y="429767"/>
                </a:lnTo>
                <a:lnTo>
                  <a:pt x="234695" y="426719"/>
                </a:lnTo>
                <a:lnTo>
                  <a:pt x="207263" y="420623"/>
                </a:lnTo>
                <a:lnTo>
                  <a:pt x="207263" y="429767"/>
                </a:lnTo>
                <a:lnTo>
                  <a:pt x="234695" y="435863"/>
                </a:lnTo>
                <a:lnTo>
                  <a:pt x="262127" y="438911"/>
                </a:lnTo>
                <a:lnTo>
                  <a:pt x="292607" y="441959"/>
                </a:lnTo>
                <a:lnTo>
                  <a:pt x="1514855" y="441959"/>
                </a:lnTo>
                <a:lnTo>
                  <a:pt x="1545335" y="438911"/>
                </a:lnTo>
                <a:close/>
              </a:path>
              <a:path w="1807463" h="441959">
                <a:moveTo>
                  <a:pt x="1545335" y="9448"/>
                </a:moveTo>
                <a:lnTo>
                  <a:pt x="1545335" y="9143"/>
                </a:lnTo>
                <a:lnTo>
                  <a:pt x="1542287" y="9143"/>
                </a:lnTo>
                <a:lnTo>
                  <a:pt x="1545335" y="9448"/>
                </a:lnTo>
                <a:close/>
              </a:path>
              <a:path w="1807463" h="441959">
                <a:moveTo>
                  <a:pt x="1697735" y="391885"/>
                </a:moveTo>
                <a:lnTo>
                  <a:pt x="1697735" y="384047"/>
                </a:lnTo>
                <a:lnTo>
                  <a:pt x="1673351" y="396239"/>
                </a:lnTo>
                <a:lnTo>
                  <a:pt x="1652015" y="405383"/>
                </a:lnTo>
                <a:lnTo>
                  <a:pt x="1624583" y="414527"/>
                </a:lnTo>
                <a:lnTo>
                  <a:pt x="1600199" y="420623"/>
                </a:lnTo>
                <a:lnTo>
                  <a:pt x="1572767" y="426719"/>
                </a:lnTo>
                <a:lnTo>
                  <a:pt x="1542287" y="429767"/>
                </a:lnTo>
                <a:lnTo>
                  <a:pt x="1545335" y="429767"/>
                </a:lnTo>
                <a:lnTo>
                  <a:pt x="1545335" y="438911"/>
                </a:lnTo>
                <a:lnTo>
                  <a:pt x="1572767" y="435863"/>
                </a:lnTo>
                <a:lnTo>
                  <a:pt x="1603247" y="429767"/>
                </a:lnTo>
                <a:lnTo>
                  <a:pt x="1627631" y="423671"/>
                </a:lnTo>
                <a:lnTo>
                  <a:pt x="1655063" y="414527"/>
                </a:lnTo>
                <a:lnTo>
                  <a:pt x="1679447" y="402335"/>
                </a:lnTo>
                <a:lnTo>
                  <a:pt x="1697735" y="391885"/>
                </a:lnTo>
                <a:close/>
              </a:path>
              <a:path w="1807463" h="441959">
                <a:moveTo>
                  <a:pt x="1697735" y="59653"/>
                </a:moveTo>
                <a:lnTo>
                  <a:pt x="1697735" y="57911"/>
                </a:lnTo>
                <a:lnTo>
                  <a:pt x="1694687" y="57911"/>
                </a:lnTo>
                <a:lnTo>
                  <a:pt x="1697735" y="59653"/>
                </a:lnTo>
                <a:close/>
              </a:path>
              <a:path w="1807463" h="441959">
                <a:moveTo>
                  <a:pt x="1798319" y="275843"/>
                </a:moveTo>
                <a:lnTo>
                  <a:pt x="1798319" y="240791"/>
                </a:lnTo>
                <a:lnTo>
                  <a:pt x="1786127" y="283463"/>
                </a:lnTo>
                <a:lnTo>
                  <a:pt x="1776983" y="301751"/>
                </a:lnTo>
                <a:lnTo>
                  <a:pt x="1752599" y="338327"/>
                </a:lnTo>
                <a:lnTo>
                  <a:pt x="1716023" y="368807"/>
                </a:lnTo>
                <a:lnTo>
                  <a:pt x="1694687" y="384047"/>
                </a:lnTo>
                <a:lnTo>
                  <a:pt x="1697735" y="384047"/>
                </a:lnTo>
                <a:lnTo>
                  <a:pt x="1697735" y="391885"/>
                </a:lnTo>
                <a:lnTo>
                  <a:pt x="1722119" y="377951"/>
                </a:lnTo>
                <a:lnTo>
                  <a:pt x="1758695" y="344423"/>
                </a:lnTo>
                <a:lnTo>
                  <a:pt x="1786127" y="307847"/>
                </a:lnTo>
                <a:lnTo>
                  <a:pt x="1795271" y="286511"/>
                </a:lnTo>
                <a:lnTo>
                  <a:pt x="1798319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57262" y="5174492"/>
            <a:ext cx="1209040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Bl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32865" y="5108447"/>
            <a:ext cx="1801367" cy="432815"/>
          </a:xfrm>
          <a:custGeom>
            <a:avLst/>
            <a:gdLst/>
            <a:ahLst/>
            <a:cxnLst/>
            <a:rect l="l" t="t" r="r" b="b"/>
            <a:pathLst>
              <a:path w="1801367" h="432815">
                <a:moveTo>
                  <a:pt x="1801367" y="216407"/>
                </a:moveTo>
                <a:lnTo>
                  <a:pt x="1792870" y="164612"/>
                </a:lnTo>
                <a:lnTo>
                  <a:pt x="1768778" y="117241"/>
                </a:lnTo>
                <a:lnTo>
                  <a:pt x="1731190" y="75836"/>
                </a:lnTo>
                <a:lnTo>
                  <a:pt x="1699669" y="52309"/>
                </a:lnTo>
                <a:lnTo>
                  <a:pt x="1663704" y="32577"/>
                </a:lnTo>
                <a:lnTo>
                  <a:pt x="1623917" y="17097"/>
                </a:lnTo>
                <a:lnTo>
                  <a:pt x="1580929" y="6326"/>
                </a:lnTo>
                <a:lnTo>
                  <a:pt x="1535363" y="721"/>
                </a:lnTo>
                <a:lnTo>
                  <a:pt x="1511807" y="0"/>
                </a:lnTo>
                <a:lnTo>
                  <a:pt x="289559" y="0"/>
                </a:lnTo>
                <a:lnTo>
                  <a:pt x="242937" y="2849"/>
                </a:lnTo>
                <a:lnTo>
                  <a:pt x="198583" y="11094"/>
                </a:lnTo>
                <a:lnTo>
                  <a:pt x="157118" y="24277"/>
                </a:lnTo>
                <a:lnTo>
                  <a:pt x="119164" y="41940"/>
                </a:lnTo>
                <a:lnTo>
                  <a:pt x="85343" y="63626"/>
                </a:lnTo>
                <a:lnTo>
                  <a:pt x="56278" y="88879"/>
                </a:lnTo>
                <a:lnTo>
                  <a:pt x="22955" y="132445"/>
                </a:lnTo>
                <a:lnTo>
                  <a:pt x="3828" y="181462"/>
                </a:lnTo>
                <a:lnTo>
                  <a:pt x="0" y="216407"/>
                </a:lnTo>
                <a:lnTo>
                  <a:pt x="970" y="234069"/>
                </a:lnTo>
                <a:lnTo>
                  <a:pt x="14898" y="284561"/>
                </a:lnTo>
                <a:lnTo>
                  <a:pt x="43722" y="330115"/>
                </a:lnTo>
                <a:lnTo>
                  <a:pt x="85343" y="369188"/>
                </a:lnTo>
                <a:lnTo>
                  <a:pt x="119164" y="390875"/>
                </a:lnTo>
                <a:lnTo>
                  <a:pt x="157118" y="408538"/>
                </a:lnTo>
                <a:lnTo>
                  <a:pt x="198583" y="421721"/>
                </a:lnTo>
                <a:lnTo>
                  <a:pt x="242937" y="429966"/>
                </a:lnTo>
                <a:lnTo>
                  <a:pt x="289559" y="432815"/>
                </a:lnTo>
                <a:lnTo>
                  <a:pt x="1511807" y="432815"/>
                </a:lnTo>
                <a:lnTo>
                  <a:pt x="1558430" y="429966"/>
                </a:lnTo>
                <a:lnTo>
                  <a:pt x="1602784" y="421721"/>
                </a:lnTo>
                <a:lnTo>
                  <a:pt x="1644249" y="408538"/>
                </a:lnTo>
                <a:lnTo>
                  <a:pt x="1682203" y="390875"/>
                </a:lnTo>
                <a:lnTo>
                  <a:pt x="1716023" y="369188"/>
                </a:lnTo>
                <a:lnTo>
                  <a:pt x="1745089" y="343936"/>
                </a:lnTo>
                <a:lnTo>
                  <a:pt x="1778412" y="300370"/>
                </a:lnTo>
                <a:lnTo>
                  <a:pt x="1797539" y="251353"/>
                </a:lnTo>
                <a:lnTo>
                  <a:pt x="1801367" y="216407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326770" y="5105400"/>
            <a:ext cx="1810511" cy="441959"/>
          </a:xfrm>
          <a:custGeom>
            <a:avLst/>
            <a:gdLst/>
            <a:ahLst/>
            <a:cxnLst/>
            <a:rect l="l" t="t" r="r" b="b"/>
            <a:pathLst>
              <a:path w="1810511" h="441959">
                <a:moveTo>
                  <a:pt x="1810511" y="243839"/>
                </a:moveTo>
                <a:lnTo>
                  <a:pt x="1810511" y="198119"/>
                </a:lnTo>
                <a:lnTo>
                  <a:pt x="1798319" y="155447"/>
                </a:lnTo>
                <a:lnTo>
                  <a:pt x="1789175" y="134111"/>
                </a:lnTo>
                <a:lnTo>
                  <a:pt x="1773935" y="115823"/>
                </a:lnTo>
                <a:lnTo>
                  <a:pt x="1761743" y="97535"/>
                </a:lnTo>
                <a:lnTo>
                  <a:pt x="1725167" y="64007"/>
                </a:lnTo>
                <a:lnTo>
                  <a:pt x="1679447" y="36575"/>
                </a:lnTo>
                <a:lnTo>
                  <a:pt x="1655063" y="27431"/>
                </a:lnTo>
                <a:lnTo>
                  <a:pt x="1630679" y="15239"/>
                </a:lnTo>
                <a:lnTo>
                  <a:pt x="1575815" y="3047"/>
                </a:lnTo>
                <a:lnTo>
                  <a:pt x="1545335" y="0"/>
                </a:lnTo>
                <a:lnTo>
                  <a:pt x="265175" y="0"/>
                </a:lnTo>
                <a:lnTo>
                  <a:pt x="237743" y="3047"/>
                </a:lnTo>
                <a:lnTo>
                  <a:pt x="207263" y="9143"/>
                </a:lnTo>
                <a:lnTo>
                  <a:pt x="182879" y="15239"/>
                </a:lnTo>
                <a:lnTo>
                  <a:pt x="155447" y="27431"/>
                </a:lnTo>
                <a:lnTo>
                  <a:pt x="131063" y="36575"/>
                </a:lnTo>
                <a:lnTo>
                  <a:pt x="88391" y="64007"/>
                </a:lnTo>
                <a:lnTo>
                  <a:pt x="51815" y="97535"/>
                </a:lnTo>
                <a:lnTo>
                  <a:pt x="24383" y="134111"/>
                </a:lnTo>
                <a:lnTo>
                  <a:pt x="6095" y="176783"/>
                </a:lnTo>
                <a:lnTo>
                  <a:pt x="0" y="219455"/>
                </a:lnTo>
                <a:lnTo>
                  <a:pt x="3047" y="243839"/>
                </a:lnTo>
                <a:lnTo>
                  <a:pt x="6095" y="265175"/>
                </a:lnTo>
                <a:lnTo>
                  <a:pt x="12191" y="279399"/>
                </a:lnTo>
                <a:lnTo>
                  <a:pt x="12191" y="198119"/>
                </a:lnTo>
                <a:lnTo>
                  <a:pt x="15239" y="176783"/>
                </a:lnTo>
                <a:lnTo>
                  <a:pt x="15239" y="179831"/>
                </a:lnTo>
                <a:lnTo>
                  <a:pt x="33527" y="137159"/>
                </a:lnTo>
                <a:lnTo>
                  <a:pt x="33527" y="140207"/>
                </a:lnTo>
                <a:lnTo>
                  <a:pt x="45719" y="118871"/>
                </a:lnTo>
                <a:lnTo>
                  <a:pt x="45719" y="121919"/>
                </a:lnTo>
                <a:lnTo>
                  <a:pt x="57911" y="103631"/>
                </a:lnTo>
                <a:lnTo>
                  <a:pt x="76199" y="85343"/>
                </a:lnTo>
                <a:lnTo>
                  <a:pt x="94487" y="70103"/>
                </a:lnTo>
                <a:lnTo>
                  <a:pt x="112775" y="57911"/>
                </a:lnTo>
                <a:lnTo>
                  <a:pt x="137159" y="45719"/>
                </a:lnTo>
                <a:lnTo>
                  <a:pt x="158495" y="33527"/>
                </a:lnTo>
                <a:lnTo>
                  <a:pt x="185927" y="24383"/>
                </a:lnTo>
                <a:lnTo>
                  <a:pt x="210311" y="18287"/>
                </a:lnTo>
                <a:lnTo>
                  <a:pt x="237743" y="12191"/>
                </a:lnTo>
                <a:lnTo>
                  <a:pt x="265175" y="9448"/>
                </a:lnTo>
                <a:lnTo>
                  <a:pt x="265175" y="9143"/>
                </a:lnTo>
                <a:lnTo>
                  <a:pt x="1545335" y="9143"/>
                </a:lnTo>
                <a:lnTo>
                  <a:pt x="1575815" y="12191"/>
                </a:lnTo>
                <a:lnTo>
                  <a:pt x="1575815" y="12801"/>
                </a:lnTo>
                <a:lnTo>
                  <a:pt x="1603247" y="18287"/>
                </a:lnTo>
                <a:lnTo>
                  <a:pt x="1603247" y="18965"/>
                </a:lnTo>
                <a:lnTo>
                  <a:pt x="1627631" y="24383"/>
                </a:lnTo>
                <a:lnTo>
                  <a:pt x="1652015" y="33527"/>
                </a:lnTo>
                <a:lnTo>
                  <a:pt x="1676399" y="45719"/>
                </a:lnTo>
                <a:lnTo>
                  <a:pt x="1719071" y="70103"/>
                </a:lnTo>
                <a:lnTo>
                  <a:pt x="1737359" y="85343"/>
                </a:lnTo>
                <a:lnTo>
                  <a:pt x="1767839" y="121919"/>
                </a:lnTo>
                <a:lnTo>
                  <a:pt x="1767839" y="118871"/>
                </a:lnTo>
                <a:lnTo>
                  <a:pt x="1780031" y="140207"/>
                </a:lnTo>
                <a:lnTo>
                  <a:pt x="1780031" y="137159"/>
                </a:lnTo>
                <a:lnTo>
                  <a:pt x="1789175" y="158495"/>
                </a:lnTo>
                <a:lnTo>
                  <a:pt x="1795271" y="179831"/>
                </a:lnTo>
                <a:lnTo>
                  <a:pt x="1795271" y="176783"/>
                </a:lnTo>
                <a:lnTo>
                  <a:pt x="1801367" y="198119"/>
                </a:lnTo>
                <a:lnTo>
                  <a:pt x="1801367" y="275843"/>
                </a:lnTo>
                <a:lnTo>
                  <a:pt x="1810511" y="243839"/>
                </a:lnTo>
                <a:close/>
              </a:path>
              <a:path w="1810511" h="441959">
                <a:moveTo>
                  <a:pt x="268223" y="429767"/>
                </a:moveTo>
                <a:lnTo>
                  <a:pt x="210311" y="420623"/>
                </a:lnTo>
                <a:lnTo>
                  <a:pt x="158495" y="405383"/>
                </a:lnTo>
                <a:lnTo>
                  <a:pt x="112775" y="384047"/>
                </a:lnTo>
                <a:lnTo>
                  <a:pt x="57911" y="338327"/>
                </a:lnTo>
                <a:lnTo>
                  <a:pt x="33527" y="301751"/>
                </a:lnTo>
                <a:lnTo>
                  <a:pt x="15239" y="262127"/>
                </a:lnTo>
                <a:lnTo>
                  <a:pt x="12191" y="240791"/>
                </a:lnTo>
                <a:lnTo>
                  <a:pt x="12191" y="279399"/>
                </a:lnTo>
                <a:lnTo>
                  <a:pt x="36575" y="326135"/>
                </a:lnTo>
                <a:lnTo>
                  <a:pt x="70103" y="362711"/>
                </a:lnTo>
                <a:lnTo>
                  <a:pt x="131063" y="402335"/>
                </a:lnTo>
                <a:lnTo>
                  <a:pt x="182879" y="423671"/>
                </a:lnTo>
                <a:lnTo>
                  <a:pt x="237743" y="435863"/>
                </a:lnTo>
                <a:lnTo>
                  <a:pt x="265175" y="438911"/>
                </a:lnTo>
                <a:lnTo>
                  <a:pt x="265175" y="429767"/>
                </a:lnTo>
                <a:lnTo>
                  <a:pt x="268223" y="429767"/>
                </a:lnTo>
                <a:close/>
              </a:path>
              <a:path w="1810511" h="441959">
                <a:moveTo>
                  <a:pt x="268223" y="9143"/>
                </a:moveTo>
                <a:lnTo>
                  <a:pt x="265175" y="9143"/>
                </a:lnTo>
                <a:lnTo>
                  <a:pt x="265175" y="9448"/>
                </a:lnTo>
                <a:lnTo>
                  <a:pt x="268223" y="9143"/>
                </a:lnTo>
                <a:close/>
              </a:path>
              <a:path w="1810511" h="441959">
                <a:moveTo>
                  <a:pt x="1575815" y="435863"/>
                </a:moveTo>
                <a:lnTo>
                  <a:pt x="1575815" y="426719"/>
                </a:lnTo>
                <a:lnTo>
                  <a:pt x="1545335" y="429767"/>
                </a:lnTo>
                <a:lnTo>
                  <a:pt x="1517903" y="432815"/>
                </a:lnTo>
                <a:lnTo>
                  <a:pt x="295655" y="432815"/>
                </a:lnTo>
                <a:lnTo>
                  <a:pt x="265175" y="429767"/>
                </a:lnTo>
                <a:lnTo>
                  <a:pt x="265175" y="438911"/>
                </a:lnTo>
                <a:lnTo>
                  <a:pt x="295655" y="441959"/>
                </a:lnTo>
                <a:lnTo>
                  <a:pt x="1517903" y="441959"/>
                </a:lnTo>
                <a:lnTo>
                  <a:pt x="1545335" y="438911"/>
                </a:lnTo>
                <a:lnTo>
                  <a:pt x="1575815" y="435863"/>
                </a:lnTo>
                <a:close/>
              </a:path>
              <a:path w="1810511" h="441959">
                <a:moveTo>
                  <a:pt x="1575815" y="12801"/>
                </a:moveTo>
                <a:lnTo>
                  <a:pt x="1575815" y="12191"/>
                </a:lnTo>
                <a:lnTo>
                  <a:pt x="1572767" y="12191"/>
                </a:lnTo>
                <a:lnTo>
                  <a:pt x="1575815" y="12801"/>
                </a:lnTo>
                <a:close/>
              </a:path>
              <a:path w="1810511" h="441959">
                <a:moveTo>
                  <a:pt x="1603247" y="429767"/>
                </a:moveTo>
                <a:lnTo>
                  <a:pt x="1603247" y="420623"/>
                </a:lnTo>
                <a:lnTo>
                  <a:pt x="1572767" y="426719"/>
                </a:lnTo>
                <a:lnTo>
                  <a:pt x="1575815" y="426719"/>
                </a:lnTo>
                <a:lnTo>
                  <a:pt x="1575815" y="435863"/>
                </a:lnTo>
                <a:lnTo>
                  <a:pt x="1603247" y="429767"/>
                </a:lnTo>
                <a:close/>
              </a:path>
              <a:path w="1810511" h="441959">
                <a:moveTo>
                  <a:pt x="1603247" y="18965"/>
                </a:moveTo>
                <a:lnTo>
                  <a:pt x="1603247" y="18287"/>
                </a:lnTo>
                <a:lnTo>
                  <a:pt x="1600199" y="18287"/>
                </a:lnTo>
                <a:lnTo>
                  <a:pt x="1603247" y="18965"/>
                </a:lnTo>
                <a:close/>
              </a:path>
              <a:path w="1810511" h="441959">
                <a:moveTo>
                  <a:pt x="1801367" y="275843"/>
                </a:moveTo>
                <a:lnTo>
                  <a:pt x="1801367" y="240791"/>
                </a:lnTo>
                <a:lnTo>
                  <a:pt x="1789175" y="283463"/>
                </a:lnTo>
                <a:lnTo>
                  <a:pt x="1780031" y="301751"/>
                </a:lnTo>
                <a:lnTo>
                  <a:pt x="1752599" y="338327"/>
                </a:lnTo>
                <a:lnTo>
                  <a:pt x="1719071" y="368807"/>
                </a:lnTo>
                <a:lnTo>
                  <a:pt x="1676399" y="396239"/>
                </a:lnTo>
                <a:lnTo>
                  <a:pt x="1627631" y="414527"/>
                </a:lnTo>
                <a:lnTo>
                  <a:pt x="1600199" y="420623"/>
                </a:lnTo>
                <a:lnTo>
                  <a:pt x="1603247" y="420623"/>
                </a:lnTo>
                <a:lnTo>
                  <a:pt x="1603247" y="429767"/>
                </a:lnTo>
                <a:lnTo>
                  <a:pt x="1630679" y="423671"/>
                </a:lnTo>
                <a:lnTo>
                  <a:pt x="1703831" y="390143"/>
                </a:lnTo>
                <a:lnTo>
                  <a:pt x="1743455" y="362711"/>
                </a:lnTo>
                <a:lnTo>
                  <a:pt x="1773935" y="326135"/>
                </a:lnTo>
                <a:lnTo>
                  <a:pt x="1789175" y="307847"/>
                </a:lnTo>
                <a:lnTo>
                  <a:pt x="1798319" y="286511"/>
                </a:lnTo>
                <a:lnTo>
                  <a:pt x="1801367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353704" y="5172460"/>
            <a:ext cx="171323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iph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41913" y="4315967"/>
            <a:ext cx="0" cy="359663"/>
          </a:xfrm>
          <a:custGeom>
            <a:avLst/>
            <a:gdLst/>
            <a:ahLst/>
            <a:cxnLst/>
            <a:rect l="l" t="t" r="r" b="b"/>
            <a:pathLst>
              <a:path h="359663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94213" y="4677155"/>
            <a:ext cx="2374391" cy="0"/>
          </a:xfrm>
          <a:custGeom>
            <a:avLst/>
            <a:gdLst/>
            <a:ahLst/>
            <a:cxnLst/>
            <a:rect l="l" t="t" r="r" b="b"/>
            <a:pathLst>
              <a:path w="2374391">
                <a:moveTo>
                  <a:pt x="2374391" y="0"/>
                </a:moveTo>
                <a:lnTo>
                  <a:pt x="0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854589" y="4675632"/>
            <a:ext cx="76199" cy="432815"/>
          </a:xfrm>
          <a:custGeom>
            <a:avLst/>
            <a:gdLst/>
            <a:ahLst/>
            <a:cxnLst/>
            <a:rect l="l" t="t" r="r" b="b"/>
            <a:pathLst>
              <a:path w="76199" h="432815">
                <a:moveTo>
                  <a:pt x="76199" y="356615"/>
                </a:moveTo>
                <a:lnTo>
                  <a:pt x="0" y="356615"/>
                </a:lnTo>
                <a:lnTo>
                  <a:pt x="33527" y="421092"/>
                </a:lnTo>
                <a:lnTo>
                  <a:pt x="33527" y="368807"/>
                </a:lnTo>
                <a:lnTo>
                  <a:pt x="45719" y="368807"/>
                </a:lnTo>
                <a:lnTo>
                  <a:pt x="45719" y="420115"/>
                </a:lnTo>
                <a:lnTo>
                  <a:pt x="76199" y="356615"/>
                </a:lnTo>
                <a:close/>
              </a:path>
              <a:path w="76199" h="432815">
                <a:moveTo>
                  <a:pt x="45719" y="356615"/>
                </a:moveTo>
                <a:lnTo>
                  <a:pt x="45719" y="0"/>
                </a:lnTo>
                <a:lnTo>
                  <a:pt x="33527" y="0"/>
                </a:lnTo>
                <a:lnTo>
                  <a:pt x="33527" y="356615"/>
                </a:lnTo>
                <a:lnTo>
                  <a:pt x="45719" y="356615"/>
                </a:lnTo>
                <a:close/>
              </a:path>
              <a:path w="76199" h="432815">
                <a:moveTo>
                  <a:pt x="45719" y="420115"/>
                </a:moveTo>
                <a:lnTo>
                  <a:pt x="45719" y="368807"/>
                </a:lnTo>
                <a:lnTo>
                  <a:pt x="33527" y="368807"/>
                </a:lnTo>
                <a:lnTo>
                  <a:pt x="33527" y="421092"/>
                </a:lnTo>
                <a:lnTo>
                  <a:pt x="39623" y="432815"/>
                </a:lnTo>
                <a:lnTo>
                  <a:pt x="45719" y="420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32026" y="4675632"/>
            <a:ext cx="76199" cy="432815"/>
          </a:xfrm>
          <a:custGeom>
            <a:avLst/>
            <a:gdLst/>
            <a:ahLst/>
            <a:cxnLst/>
            <a:rect l="l" t="t" r="r" b="b"/>
            <a:pathLst>
              <a:path w="76199" h="432815">
                <a:moveTo>
                  <a:pt x="76199" y="356615"/>
                </a:moveTo>
                <a:lnTo>
                  <a:pt x="0" y="356615"/>
                </a:lnTo>
                <a:lnTo>
                  <a:pt x="30479" y="420115"/>
                </a:lnTo>
                <a:lnTo>
                  <a:pt x="30479" y="368807"/>
                </a:lnTo>
                <a:lnTo>
                  <a:pt x="42671" y="368807"/>
                </a:lnTo>
                <a:lnTo>
                  <a:pt x="42671" y="421092"/>
                </a:lnTo>
                <a:lnTo>
                  <a:pt x="76199" y="356615"/>
                </a:lnTo>
                <a:close/>
              </a:path>
              <a:path w="76199" h="432815">
                <a:moveTo>
                  <a:pt x="42671" y="356615"/>
                </a:moveTo>
                <a:lnTo>
                  <a:pt x="42671" y="0"/>
                </a:lnTo>
                <a:lnTo>
                  <a:pt x="30479" y="0"/>
                </a:lnTo>
                <a:lnTo>
                  <a:pt x="30479" y="356615"/>
                </a:lnTo>
                <a:lnTo>
                  <a:pt x="42671" y="356615"/>
                </a:lnTo>
                <a:close/>
              </a:path>
              <a:path w="76199" h="432815">
                <a:moveTo>
                  <a:pt x="42671" y="421092"/>
                </a:moveTo>
                <a:lnTo>
                  <a:pt x="42671" y="368807"/>
                </a:lnTo>
                <a:lnTo>
                  <a:pt x="30479" y="368807"/>
                </a:lnTo>
                <a:lnTo>
                  <a:pt x="30479" y="420115"/>
                </a:lnTo>
                <a:lnTo>
                  <a:pt x="36575" y="432815"/>
                </a:lnTo>
                <a:lnTo>
                  <a:pt x="42671" y="421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607198" y="6090925"/>
            <a:ext cx="5508234" cy="43052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pher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erna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tarafından bulundu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38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1165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985" y="476250"/>
            <a:ext cx="4386576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4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1900" b="1" spc="-10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9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5985" y="3480310"/>
            <a:ext cx="7146925" cy="27997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14069" lvl="1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14069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Bitler tek tek şifrelenir</a:t>
            </a:r>
            <a:endParaRPr sz="1600" dirty="0">
              <a:latin typeface="Arial"/>
              <a:cs typeface="Arial"/>
            </a:endParaRPr>
          </a:p>
          <a:p>
            <a:pPr marL="814069" marR="12700" lvl="1" indent="-344805">
              <a:lnSpc>
                <a:spcPct val="1184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814069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Gömülü sistemlerde yaygındır genellikle küçük ve hızlıdır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phone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500"/>
              </a:lnSpc>
              <a:spcBef>
                <a:spcPts val="40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14069" lvl="1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14069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Her zaman blokun hepsini şifreler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birkaç bit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14069" lvl="1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14069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İnternet uygulamaları için yaygındır.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4202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2009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60297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29818" y="1624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99338" y="1566672"/>
            <a:ext cx="67055" cy="67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3721" y="1630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99338" y="1636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17626" y="1636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99338" y="1642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1530" y="1642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3242" y="1661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293242" y="1667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293242" y="1673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93242" y="1627632"/>
            <a:ext cx="73151" cy="487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60297" y="1673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60297" y="1679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354202" y="1685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54202" y="1691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87146" y="1676400"/>
            <a:ext cx="54863" cy="243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48106" y="1697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23721" y="2331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23721" y="2337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67177" y="2404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811917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830205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44090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68474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17242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87930" y="2401823"/>
            <a:ext cx="30480" cy="12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12314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69514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87802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007245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69373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63149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805821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44090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987930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469514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01149" y="2423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763149" y="2423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37994" y="2423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50186" y="2401823"/>
            <a:ext cx="73151" cy="24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11146" y="2423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81833" y="2423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463418" y="2423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13341" y="2407920"/>
            <a:ext cx="73151" cy="24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74301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275469" y="2407920"/>
            <a:ext cx="73151" cy="243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36429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757053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769245" y="2407920"/>
            <a:ext cx="73152" cy="24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830205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37994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811146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81833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15946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63418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87802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95053" y="2435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63277" y="2435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757053" y="2435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1146" y="2435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87802" y="2435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10877" y="2432304"/>
            <a:ext cx="36576" cy="12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47453" y="2441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53549" y="2447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756282" y="2426207"/>
            <a:ext cx="134111" cy="2438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835530" y="2447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481706" y="2447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481706" y="2453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91433" y="2453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104781" y="2459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30205" y="2459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74301" y="2465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04781" y="2465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336429" y="2465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830205" y="2465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074301" y="2471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04781" y="2471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24109" y="2471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866781" y="2426207"/>
            <a:ext cx="48767" cy="4876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909453" y="2471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81706" y="2471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95053" y="2432304"/>
            <a:ext cx="54864" cy="4876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19437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68205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04781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257181" y="2432304"/>
            <a:ext cx="54864" cy="4876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81565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330333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824109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909453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701933" y="1804416"/>
            <a:ext cx="1249680" cy="6766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104266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207386" y="2462783"/>
            <a:ext cx="24384" cy="182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298826" y="2462783"/>
            <a:ext cx="24383" cy="182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384170" y="2462783"/>
            <a:ext cx="18288" cy="182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481706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95053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13341" y="2474976"/>
            <a:ext cx="30479" cy="121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37725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56013" y="2444495"/>
            <a:ext cx="109727" cy="426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04781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57181" y="2474976"/>
            <a:ext cx="48767" cy="1219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75469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293757" y="2481072"/>
            <a:ext cx="36575" cy="60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494925" y="2468879"/>
            <a:ext cx="24383" cy="182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586365" y="2468879"/>
            <a:ext cx="18288" cy="182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671709" y="2468879"/>
            <a:ext cx="18288" cy="182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750957" y="2432304"/>
            <a:ext cx="54864" cy="548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775341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104266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390265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007245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49917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69373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312045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763149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799725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750186" y="2444495"/>
            <a:ext cx="146303" cy="487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884297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475609" y="2401823"/>
            <a:ext cx="140207" cy="914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560953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153034" y="2496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750186" y="2496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835530" y="2496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994026" y="2496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475609" y="2496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5560953" y="2496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104781" y="2481072"/>
            <a:ext cx="60959" cy="2438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53549" y="25024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153034" y="25024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560953" y="25024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110877" y="2508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866781" y="2508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031117" y="2481072"/>
            <a:ext cx="79244" cy="304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104266" y="2508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153034" y="2508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469514" y="2487167"/>
            <a:ext cx="140207" cy="2438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591433" y="2508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379101" y="2432304"/>
            <a:ext cx="48767" cy="853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787533" y="2474976"/>
            <a:ext cx="128015" cy="4267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104266" y="2514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744090" y="2514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987930" y="2514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469514" y="2514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573146" y="2511551"/>
            <a:ext cx="12191" cy="60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110877" y="2505455"/>
            <a:ext cx="48767" cy="1828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3104266" y="25206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737994" y="2493264"/>
            <a:ext cx="152399" cy="304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4994026" y="25206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987930" y="2407920"/>
            <a:ext cx="152400" cy="1158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469514" y="2511551"/>
            <a:ext cx="42671" cy="121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128650" y="2511551"/>
            <a:ext cx="213360" cy="3047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299338" y="25389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384682" y="25389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390777" y="2529839"/>
            <a:ext cx="207264" cy="121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500506" y="25389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555370" y="2545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220090" y="2535935"/>
            <a:ext cx="219455" cy="1828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293242" y="2551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3342009" y="2535935"/>
            <a:ext cx="268224" cy="2438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384682" y="25572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025021" y="25755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3025021" y="2581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183514" y="25877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640458" y="25877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3183514" y="2593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293242" y="2593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3287146" y="2554223"/>
            <a:ext cx="207263" cy="4267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457833" y="2593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025021" y="2511551"/>
            <a:ext cx="134108" cy="9143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3104266" y="2599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183514" y="2599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3348106" y="2599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3372490" y="2590800"/>
            <a:ext cx="121919" cy="121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457833" y="2599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183514" y="2606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3299338" y="2606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348106" y="2606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433450" y="2596895"/>
            <a:ext cx="60959" cy="1219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457833" y="2606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025021" y="2596895"/>
            <a:ext cx="140204" cy="1828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3177418" y="2612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3207897" y="2554223"/>
            <a:ext cx="414527" cy="6095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018409" y="2642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3153034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3079882" y="2712720"/>
            <a:ext cx="48768" cy="121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3128650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153034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153034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153034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3153034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3488314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3134746" y="2712720"/>
            <a:ext cx="286512" cy="6705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3378586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3409065" y="2767583"/>
            <a:ext cx="195071" cy="121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3573658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3415162" y="2779776"/>
            <a:ext cx="54863" cy="121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3457833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3457833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3153034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3153034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3415162" y="2773679"/>
            <a:ext cx="188975" cy="4267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3457833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3153034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3457833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3146938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3518794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3146938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415162" y="2816351"/>
            <a:ext cx="54863" cy="1828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463930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518794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512697" y="2837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043309" y="2724911"/>
            <a:ext cx="103628" cy="12191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128650" y="2843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183514" y="2779776"/>
            <a:ext cx="188976" cy="6705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3299338" y="2843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3342009" y="2810255"/>
            <a:ext cx="243839" cy="3657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3098169" y="2846832"/>
            <a:ext cx="30480" cy="609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3287146" y="2849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3488314" y="2849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067949" y="2880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3939418" y="2474976"/>
            <a:ext cx="1225296" cy="40843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555114" y="2880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3238378" y="2846832"/>
            <a:ext cx="42671" cy="4267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518538" y="2883407"/>
            <a:ext cx="67056" cy="121919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452253" y="2481072"/>
            <a:ext cx="2499360" cy="54254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896233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9480681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829177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896233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823082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896233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761609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9614793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896233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749418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7767705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816986" y="1624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7743321" y="1624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9480681" y="1584960"/>
            <a:ext cx="146303" cy="4267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9620890" y="1624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932809" y="1621536"/>
            <a:ext cx="36576" cy="1219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969386" y="1630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7700650" y="1566672"/>
            <a:ext cx="79248" cy="7315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7725033" y="1636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5835274" y="1597152"/>
            <a:ext cx="146303" cy="4876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5975482" y="1642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718938" y="1642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9492874" y="1648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896233" y="1661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896233" y="1667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890138" y="1673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767705" y="1673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5816986" y="1679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816986" y="1645920"/>
            <a:ext cx="48768" cy="3657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859658" y="1679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7767705" y="1679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9486778" y="1679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9492874" y="1627632"/>
            <a:ext cx="143255" cy="5486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9620890" y="1679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823082" y="1682495"/>
            <a:ext cx="12191" cy="609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871850" y="1685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694554" y="1685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7694554" y="1639823"/>
            <a:ext cx="54864" cy="4876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9486778" y="1685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9584314" y="1685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7694554" y="1691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737226" y="1691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761609" y="1691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9584314" y="1682495"/>
            <a:ext cx="42671" cy="1219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932809" y="1697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9480681" y="1682495"/>
            <a:ext cx="54863" cy="1828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877946" y="1645920"/>
            <a:ext cx="109727" cy="6705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9486778" y="1819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9480681" y="18257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877946" y="1831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896233" y="1831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9480681" y="1831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829177" y="1837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896233" y="1837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5823082" y="1844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896233" y="1844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816986" y="1856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9492874" y="1874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896233" y="1892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896233" y="1898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816986" y="1828800"/>
            <a:ext cx="60960" cy="7924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5841370" y="1905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5853562" y="1901951"/>
            <a:ext cx="12191" cy="609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890138" y="1905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9486778" y="1911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9486778" y="1923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9480681" y="1810511"/>
            <a:ext cx="146303" cy="121919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932809" y="1853183"/>
            <a:ext cx="48767" cy="85343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02330" y="2075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9553833" y="2066544"/>
            <a:ext cx="18288" cy="1828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896233" y="2078735"/>
            <a:ext cx="18288" cy="1219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5902330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9553833" y="2139695"/>
            <a:ext cx="18288" cy="1828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5896233" y="2151888"/>
            <a:ext cx="18288" cy="1219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902330" y="2167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902330" y="2228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9553833" y="2218944"/>
            <a:ext cx="18288" cy="1219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5896233" y="2231135"/>
            <a:ext cx="18288" cy="609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9559930" y="2234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02330" y="2240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7731130" y="2313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7731130" y="2319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5841370" y="2398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5884042" y="2398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5902330" y="2398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9486778" y="2398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835274" y="2404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5865753" y="2404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5877946" y="2404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5902330" y="2404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9486778" y="2404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5829177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9486778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5823082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9492874" y="2383535"/>
            <a:ext cx="109727" cy="3657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9596505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5823082" y="2423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9590409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9590409" y="2435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9608697" y="2435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9492874" y="2420111"/>
            <a:ext cx="134111" cy="30479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9620890" y="2447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5853562" y="2395727"/>
            <a:ext cx="121920" cy="60959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5975482" y="2453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121530" y="1798320"/>
            <a:ext cx="1219200" cy="664463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7657978" y="2459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7889626" y="2459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5816986" y="2456688"/>
            <a:ext cx="48767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5847465" y="2465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5859658" y="2465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5896233" y="2465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9492874" y="2450592"/>
            <a:ext cx="143255" cy="18287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9584314" y="2465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5841370" y="2471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9492874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9529450" y="2462783"/>
            <a:ext cx="97535" cy="2438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9584314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5932809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5969386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932809" y="2496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9486778" y="2496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9584314" y="2481072"/>
            <a:ext cx="36575" cy="1828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5938906" y="25024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5816986" y="2456688"/>
            <a:ext cx="170687" cy="4876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9492874" y="25024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9486778" y="2487167"/>
            <a:ext cx="48767" cy="1828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7804281" y="25267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7499481" y="2462783"/>
            <a:ext cx="457200" cy="73151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7798186" y="2532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7920105" y="2532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7694554" y="25389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7907914" y="25389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7590921" y="2535935"/>
            <a:ext cx="109727" cy="2438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7694554" y="25572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7694554" y="2563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9023481" y="2563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7694554" y="2569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7755514" y="2529839"/>
            <a:ext cx="176784" cy="42671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7798186" y="2569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7853050" y="25755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7590921" y="2560320"/>
            <a:ext cx="219455" cy="24383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7804281" y="2581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7853050" y="2581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7499481" y="2535935"/>
            <a:ext cx="97535" cy="54863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7639690" y="2584704"/>
            <a:ext cx="115824" cy="1219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7804281" y="2566416"/>
            <a:ext cx="152400" cy="30479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6969130" y="26243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7572633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7487290" y="2688335"/>
            <a:ext cx="54864" cy="12191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7542154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7481193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7895721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7785993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7974969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408297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7566538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7566538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7560442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560442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7657978" y="2688335"/>
            <a:ext cx="347471" cy="121919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7920105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7914009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7456809" y="2694432"/>
            <a:ext cx="268224" cy="128015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7682362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7907914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7938393" y="2804160"/>
            <a:ext cx="48767" cy="18287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511674" y="2822448"/>
            <a:ext cx="24383" cy="6095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7657978" y="2810255"/>
            <a:ext cx="237744" cy="18287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7895721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7645786" y="2828544"/>
            <a:ext cx="42671" cy="30479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328538" y="2456688"/>
            <a:ext cx="1219200" cy="451103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956426" y="2904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956426" y="29108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8901562" y="2907792"/>
            <a:ext cx="67055" cy="36575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956426" y="2941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6475353" y="2971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901562" y="2944367"/>
            <a:ext cx="60959" cy="3657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5902330" y="2462783"/>
            <a:ext cx="2438400" cy="530351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39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99571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4"/>
            <a:ext cx="6168763" cy="4886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2000" dirty="0" smtClean="0">
                <a:latin typeface="Arial"/>
                <a:cs typeface="Arial"/>
              </a:rPr>
              <a:t>Şifreleme hakkında daha çok okuma ve bilgi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506729"/>
            <a:ext cx="7418705" cy="44075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8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dd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sta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b="1" i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ng</a:t>
            </a:r>
            <a:r>
              <a:rPr sz="1600" b="1" i="1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phy</a:t>
            </a:r>
            <a:r>
              <a:rPr sz="1600" b="1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A.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ene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Handboo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ograph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420"/>
              </a:spcBef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obe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Til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bor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(ed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cyc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oped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ia</a:t>
            </a:r>
            <a:r>
              <a:rPr sz="1600" i="1" spc="-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ograph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S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nger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200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30"/>
              </a:spcBef>
              <a:buClr>
                <a:srgbClr val="5C83BE"/>
              </a:buClr>
              <a:buFont typeface="Arial"/>
              <a:buChar char="•"/>
            </a:pPr>
            <a:endParaRPr sz="75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/>
          </a:p>
          <a:p>
            <a:pPr marL="12700">
              <a:lnSpc>
                <a:spcPct val="100000"/>
              </a:lnSpc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of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ng)</a:t>
            </a:r>
            <a:endParaRPr sz="1600">
              <a:latin typeface="Arial"/>
              <a:cs typeface="Arial"/>
            </a:endParaRPr>
          </a:p>
          <a:p>
            <a:pPr marL="207645" marR="659765" indent="-195580">
              <a:lnSpc>
                <a:spcPct val="118400"/>
              </a:lnSpc>
              <a:spcBef>
                <a:spcPts val="24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ngh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Cod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B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oo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i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o 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Q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uan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ograph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hor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2000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 marL="207645" marR="82550" indent="-195580">
              <a:lnSpc>
                <a:spcPct val="118400"/>
              </a:lnSpc>
              <a:spcBef>
                <a:spcPts val="24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ahn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Codebrea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Co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prehen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or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Co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Ti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erne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bner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/>
          </a:p>
          <a:p>
            <a:pPr>
              <a:lnSpc>
                <a:spcPts val="1300"/>
              </a:lnSpc>
              <a:spcBef>
                <a:spcPts val="60"/>
              </a:spcBef>
              <a:buClr>
                <a:srgbClr val="5C83BE"/>
              </a:buClr>
              <a:buFont typeface="Arial"/>
              <a:buChar char="•"/>
            </a:pPr>
            <a:endParaRPr sz="1300"/>
          </a:p>
          <a:p>
            <a:pPr marL="12700">
              <a:lnSpc>
                <a:spcPct val="100000"/>
              </a:lnSpc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ft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(exce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nt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b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of 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ny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nt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l,</a:t>
            </a:r>
            <a:r>
              <a:rPr sz="1600" i="1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h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tt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://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www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.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p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oo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l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.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  <a:hlinkClick r:id="rId2"/>
              </a:rPr>
              <a:t>e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588962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Stream  şifreleme ile şifreleme ve şifre çözme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9390" y="4053335"/>
            <a:ext cx="6332855" cy="666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Şifreleme ve şifre çözme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mod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de toplama işlemi gibidir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Şifreleme ve şifre çözme aynı fonksiyondur.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9389" y="5150616"/>
            <a:ext cx="3807451" cy="6940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6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 çözme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600" b="1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91394" y="5176016"/>
            <a:ext cx="1419860" cy="3028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179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65" dirty="0" smtClean="0">
                <a:solidFill>
                  <a:srgbClr val="232021"/>
                </a:solidFill>
                <a:latin typeface="Cambria Math"/>
                <a:cs typeface="Cambria Math"/>
              </a:rPr>
              <a:t>∈</a:t>
            </a:r>
            <a:r>
              <a:rPr sz="1700" spc="60" dirty="0" smtClean="0">
                <a:solidFill>
                  <a:srgbClr val="232021"/>
                </a:solidFill>
                <a:latin typeface="Cambria Math"/>
                <a:cs typeface="Cambria Math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{0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31117" y="2002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32426" y="2002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8445" y="2008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31117" y="2008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89754" y="2014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82349" y="1999488"/>
            <a:ext cx="54863" cy="24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25021" y="2020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85978" y="2020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89754" y="1999488"/>
            <a:ext cx="54863" cy="243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32426" y="2020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93386" y="2020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73786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70157" y="2023872"/>
            <a:ext cx="67056" cy="36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025021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061594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79882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69002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061594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62905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64061" y="2060448"/>
            <a:ext cx="67055" cy="121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018925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55497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71466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26330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462905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970157" y="2075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012829" y="2075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976253" y="2078735"/>
            <a:ext cx="36576" cy="60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092074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475097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499481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067690" y="2100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092074" y="2100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71466" y="2023872"/>
            <a:ext cx="128015" cy="792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493386" y="2100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067690" y="2106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085978" y="2106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493386" y="2106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067690" y="2023872"/>
            <a:ext cx="24383" cy="914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469002" y="2103120"/>
            <a:ext cx="24384" cy="12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07642" y="2401823"/>
            <a:ext cx="2042160" cy="3169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43706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243706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49802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49802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774826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682618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708285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701674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726058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603369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432426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8627242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31117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701674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726058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597274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432426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621145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95577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726058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97274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725290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8621145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702189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719962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225930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19962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225930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232026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713865" y="2743200"/>
            <a:ext cx="115823" cy="548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805306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232026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15562" y="2743200"/>
            <a:ext cx="121919" cy="548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713097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799209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707002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19193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726573" y="2743200"/>
            <a:ext cx="128015" cy="670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81437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824109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793114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49802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700905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645530" y="2743200"/>
            <a:ext cx="128015" cy="6705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700393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743066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761354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702189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81437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818013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793114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249802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694809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700393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736969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775341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811402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744090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249802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694297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736969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696093" y="2810255"/>
            <a:ext cx="48768" cy="182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720477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738765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69245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530730" y="2773679"/>
            <a:ext cx="121919" cy="5486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622170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701418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878202" y="2816351"/>
            <a:ext cx="243840" cy="121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920874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097658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311018" y="2767583"/>
            <a:ext cx="134111" cy="6095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353690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414650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5499994" y="2816351"/>
            <a:ext cx="158495" cy="121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628009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658490" y="2816351"/>
            <a:ext cx="109728" cy="121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737738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243706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8608954" y="2810255"/>
            <a:ext cx="54864" cy="182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639433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88202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702189" y="2828544"/>
            <a:ext cx="67055" cy="60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597786" y="2822448"/>
            <a:ext cx="67056" cy="121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616074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4652650" y="2816351"/>
            <a:ext cx="182879" cy="1828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4744090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80665" y="2816351"/>
            <a:ext cx="426719" cy="1828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5091562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5408553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5499994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621914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615050" y="2822448"/>
            <a:ext cx="73151" cy="1219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744090" y="2837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018409" y="2828544"/>
            <a:ext cx="195071" cy="1219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115946" y="2837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731386" y="2837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3823594" y="2843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44090" y="2843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731386" y="2843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8773545" y="28437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848493" y="2849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3701674" y="2798064"/>
            <a:ext cx="121919" cy="548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817497" y="2849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6603369" y="2798064"/>
            <a:ext cx="128015" cy="5486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707002" y="2849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725290" y="2849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773545" y="28498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848493" y="2855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701674" y="2855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805306" y="2852927"/>
            <a:ext cx="12191" cy="60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603369" y="2855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6713097" y="2852927"/>
            <a:ext cx="12191" cy="60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767450" y="2855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1824109" y="2804160"/>
            <a:ext cx="24384" cy="6095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707770" y="2862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3726058" y="2852927"/>
            <a:ext cx="18287" cy="1219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603369" y="2852927"/>
            <a:ext cx="48767" cy="121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743066" y="2810255"/>
            <a:ext cx="24384" cy="5486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597786" y="2834639"/>
            <a:ext cx="377951" cy="4267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95321" y="2874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695321" y="2880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695321" y="2886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835530" y="2886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4926970" y="2886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140330" y="2834639"/>
            <a:ext cx="79248" cy="5486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5207386" y="2886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5292730" y="2822448"/>
            <a:ext cx="268224" cy="6705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5359786" y="2886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5719450" y="2767583"/>
            <a:ext cx="207264" cy="12191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5877946" y="2886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652650" y="2871216"/>
            <a:ext cx="134112" cy="2438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744090" y="2892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835530" y="2892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4926970" y="2892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5207386" y="2892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359786" y="2892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5573146" y="2892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871850" y="2892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829433" y="2898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920874" y="2898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5201290" y="2898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5353690" y="2898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390265" y="2883407"/>
            <a:ext cx="170688" cy="1828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536570" y="2898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548762" y="2828544"/>
            <a:ext cx="128016" cy="7315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573146" y="2898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4524633" y="2828544"/>
            <a:ext cx="274319" cy="7924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695321" y="2904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4713609" y="2901695"/>
            <a:ext cx="24383" cy="609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792858" y="2871216"/>
            <a:ext cx="128016" cy="365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963546" y="2840735"/>
            <a:ext cx="146303" cy="6705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152521" y="2889504"/>
            <a:ext cx="48768" cy="1828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304921" y="2883407"/>
            <a:ext cx="640079" cy="2438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652650" y="3002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804794" y="3002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810890" y="3008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5816986" y="3014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665357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640458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5823082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6121786" y="2188464"/>
            <a:ext cx="2560319" cy="83515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072762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529705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4634362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298826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298826" y="3032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5829177" y="3032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298826" y="3038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4628265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743833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5743833" y="3051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5835274" y="3051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622170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902586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616074" y="3005327"/>
            <a:ext cx="121920" cy="6705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737994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103753" y="3011423"/>
            <a:ext cx="225552" cy="6095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213482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243962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371977" y="3060192"/>
            <a:ext cx="225552" cy="121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481706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560953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737994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207386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243962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365882" y="3054095"/>
            <a:ext cx="408431" cy="2438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743833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743833" y="3081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5841370" y="3081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5743833" y="3087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5743833" y="3093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743833" y="3099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743833" y="3105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5743833" y="3112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5841370" y="3112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829433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5329306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743833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774314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841370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829433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329306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743833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774314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4622170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4683130" y="3072383"/>
            <a:ext cx="67056" cy="6095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744090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29306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5597530" y="3078479"/>
            <a:ext cx="115824" cy="54863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5707258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5743833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5774314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4737994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5329306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353690" y="3078479"/>
            <a:ext cx="121920" cy="6095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420746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701162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743833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74314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4737994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5323209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414650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695065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5749930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768218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5835274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4695321" y="3060192"/>
            <a:ext cx="316991" cy="91439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5006218" y="3148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103753" y="3066288"/>
            <a:ext cx="219456" cy="8534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5371977" y="3078479"/>
            <a:ext cx="323088" cy="7315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5749930" y="3145535"/>
            <a:ext cx="18288" cy="609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835274" y="3148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4628265" y="3154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5006218" y="3154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006218" y="3160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5829177" y="3160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4634362" y="3166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4823338" y="3166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006218" y="3166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4616074" y="3072383"/>
            <a:ext cx="30479" cy="10363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000121" y="3172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823082" y="3172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4640458" y="3179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5000121" y="3179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5816986" y="3023616"/>
            <a:ext cx="36575" cy="15849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4646553" y="3185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4823338" y="3151632"/>
            <a:ext cx="85343" cy="36575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4994026" y="3185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5816986" y="3185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6243706" y="3185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4652650" y="3191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810890" y="3191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5804794" y="3197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6249802" y="3197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7231257" y="3017520"/>
            <a:ext cx="414528" cy="18287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249802" y="3203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6249802" y="3264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249802" y="32705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6243706" y="3276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775341" y="2188464"/>
            <a:ext cx="4492748" cy="1377695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 txBox="1"/>
          <p:nvPr/>
        </p:nvSpPr>
        <p:spPr>
          <a:xfrm>
            <a:off x="1607197" y="1234441"/>
            <a:ext cx="6558903" cy="3340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Düz metin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-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şifreli metin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575" i="1" spc="-150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anahtarı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i="1" spc="0" baseline="-20833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i="1" spc="142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tek tek bitlerden oluşur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10" name="object 3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95986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985" y="476250"/>
            <a:ext cx="582549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Se</a:t>
            </a:r>
            <a:r>
              <a:rPr lang="tr-TR"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nkron </a:t>
            </a:r>
            <a:r>
              <a:rPr sz="1900" b="1" spc="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4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9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Asenkron</a:t>
            </a:r>
            <a:r>
              <a:rPr sz="1900" b="1" spc="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85985" y="3577847"/>
            <a:ext cx="7579359" cy="3226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        </a:t>
            </a:r>
            <a:r>
              <a:rPr lang="tr-TR" sz="1600" i="1" spc="1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i="1" baseline="-21164" dirty="0">
                <a:solidFill>
                  <a:srgbClr val="232021"/>
                </a:solidFill>
                <a:latin typeface="Arial"/>
                <a:cs typeface="Arial"/>
              </a:rPr>
              <a:t>i </a:t>
            </a:r>
            <a:r>
              <a:rPr lang="tr-TR" sz="1600" i="1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Anahtar üretiminin güvenliği tamamıyla anahtar değerine bağlıdır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14069" lvl="1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14069" algn="l"/>
              </a:tabLst>
            </a:pPr>
            <a:r>
              <a:rPr lang="tr-TR"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Rastgele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olmalı</a:t>
            </a:r>
            <a:r>
              <a:rPr sz="1600" b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14069" lvl="1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14069" algn="l"/>
              </a:tabLst>
            </a:pP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Gönderici ve alıcı tarafından yeniden üretilebilmeli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400"/>
              </a:lnSpc>
              <a:spcBef>
                <a:spcPts val="8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Senkron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14069" lvl="1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14069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Anahtar üretimi sadece anahtara bağlıdır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IV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başlangıç değeri olabilir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400"/>
              </a:lnSpc>
              <a:spcBef>
                <a:spcPts val="8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b="1" spc="-85" dirty="0" smtClean="0">
                <a:solidFill>
                  <a:srgbClr val="232021"/>
                </a:solidFill>
                <a:latin typeface="Arial"/>
                <a:cs typeface="Arial"/>
              </a:rPr>
              <a:t>Asenkron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14069" lvl="1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14069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Anahtar üretimi şifreli metne de bağlıdır</a:t>
            </a:r>
            <a:r>
              <a:rPr lang="tr-TR" sz="1600" spc="20" dirty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4506" y="104546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69642" y="999744"/>
            <a:ext cx="73151" cy="609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06218" y="1057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00121" y="1063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94026" y="10698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87930" y="1075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57450" y="1054608"/>
            <a:ext cx="85344" cy="60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30602" y="11125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0602" y="1118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51353" y="1115567"/>
            <a:ext cx="60959" cy="182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06218" y="1130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18409" y="1127760"/>
            <a:ext cx="12191" cy="60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94026" y="1770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94026" y="17769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94026" y="1783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66138" y="1237488"/>
            <a:ext cx="1261872" cy="7071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87930" y="1941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987930" y="1947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7930" y="1953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64842" y="1972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96490" y="1978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25674" y="1978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408553" y="1978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90394" y="1984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39162" y="1984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14777" y="1956816"/>
            <a:ext cx="262127" cy="304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79370" y="1984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219577" y="1984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542921" y="1944623"/>
            <a:ext cx="268224" cy="487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92858" y="1990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90394" y="1990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39162" y="1990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86762" y="1996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39162" y="1996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42921" y="1993392"/>
            <a:ext cx="48767" cy="12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73402" y="2002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86762" y="2002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61082" y="1969007"/>
            <a:ext cx="384048" cy="36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19577" y="2002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80665" y="2014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80665" y="2020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74570" y="2026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74570" y="2033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84297" y="2033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884297" y="1987295"/>
            <a:ext cx="109727" cy="548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45258" y="2039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18409" y="2039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115946" y="1999488"/>
            <a:ext cx="164591" cy="426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189097" y="2039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542921" y="1993392"/>
            <a:ext cx="231647" cy="5486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95321" y="2045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18409" y="2045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83002" y="2045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92730" y="2045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689226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884297" y="2036064"/>
            <a:ext cx="109727" cy="182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39162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18409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83002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292730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683130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62377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902586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12314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762377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884297" y="1999488"/>
            <a:ext cx="573024" cy="6705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58618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237865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756282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756282" y="2075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719706" y="2042160"/>
            <a:ext cx="54864" cy="426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750186" y="2081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750186" y="2087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719706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744090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524633" y="2048255"/>
            <a:ext cx="219456" cy="548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09466" y="2130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615818" y="1938527"/>
            <a:ext cx="1005839" cy="23164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74314" y="2167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609466" y="2173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76906" y="2179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609466" y="2176272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176906" y="2185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176906" y="2191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817242" y="22158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18409" y="22158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256153" y="22158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371977" y="22158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902586" y="2194560"/>
            <a:ext cx="304800" cy="3047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12314" y="22219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243962" y="2206751"/>
            <a:ext cx="152399" cy="182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365882" y="22219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609466" y="22219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951353" y="2218944"/>
            <a:ext cx="170687" cy="1219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15946" y="2228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609466" y="2225039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15946" y="2234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603882" y="2264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207386" y="2264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603882" y="2270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5061082" y="2218944"/>
            <a:ext cx="121920" cy="5486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140330" y="2270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207386" y="2270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609466" y="2270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603882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597786" y="2206751"/>
            <a:ext cx="310896" cy="731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762377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61082" y="2267711"/>
            <a:ext cx="121920" cy="1219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40330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207386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609466" y="2273807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603882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762377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798953" y="2231135"/>
            <a:ext cx="213360" cy="548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957450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40330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5207386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756282" y="2289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951353" y="2289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140330" y="2289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603882" y="2279904"/>
            <a:ext cx="524256" cy="1828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103753" y="2295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115946" y="2218944"/>
            <a:ext cx="286512" cy="7924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670938" y="2319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609466" y="2319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597786" y="2325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609466" y="2322576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4591690" y="2298192"/>
            <a:ext cx="91439" cy="4267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09466" y="2368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609466" y="2371344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609466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609466" y="2420111"/>
            <a:ext cx="12191" cy="4876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609466" y="2508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609466" y="2511551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609466" y="25572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609466" y="2560320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609466" y="2606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609466" y="2609088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609466" y="2654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609466" y="2657855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66138" y="1944623"/>
            <a:ext cx="1261872" cy="74371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5146426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122042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609466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6609466" y="2706623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219577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109850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109850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115946" y="2688335"/>
            <a:ext cx="115823" cy="670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5195194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09466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109850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158618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195194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5109850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5152521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5115946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5140330" y="2767583"/>
            <a:ext cx="12191" cy="609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5225674" y="2782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225674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201290" y="2749295"/>
            <a:ext cx="24383" cy="4876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6609466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609466" y="2755392"/>
            <a:ext cx="12191" cy="4876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609466" y="2843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609466" y="2846832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609466" y="2892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609466" y="2895600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609466" y="2941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609466" y="2944367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2768989" y="29657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145914" y="29657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170297" y="29657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720221" y="2971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139818" y="2971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714125" y="29778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139818" y="29778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261738" y="29839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708029" y="2990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848237" y="2990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6609466" y="2990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848237" y="2996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6609466" y="2993135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994026" y="3014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152009" y="2956560"/>
            <a:ext cx="115823" cy="6095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249545" y="3014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994026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243450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255642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726317" y="2962655"/>
            <a:ext cx="121920" cy="67055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787277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823853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4994026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7237354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7255642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817757" y="3032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7237354" y="3032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708029" y="3029711"/>
            <a:ext cx="42671" cy="121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2732413" y="3038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2781181" y="3038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609466" y="3038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708029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2726317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2744605" y="3035807"/>
            <a:ext cx="36575" cy="121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52009" y="3017520"/>
            <a:ext cx="109727" cy="3047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249545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836045" y="3051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249545" y="3051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249545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854333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243450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7261738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829949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848237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7255642" y="3054095"/>
            <a:ext cx="21335" cy="1828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829949" y="3023616"/>
            <a:ext cx="24383" cy="5486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7145914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139818" y="3048000"/>
            <a:ext cx="67056" cy="365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6609466" y="3041904"/>
            <a:ext cx="12191" cy="4876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6609466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609466" y="3133344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811146" y="3166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6609466" y="3179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640458" y="3185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805050" y="3185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7048378" y="3185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4805050" y="3191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4805050" y="3197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4805050" y="3203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781181" y="2688335"/>
            <a:ext cx="4419596" cy="56083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4805050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4805050" y="3252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4640458" y="3249167"/>
            <a:ext cx="48767" cy="1219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4805050" y="3258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048378" y="3243072"/>
            <a:ext cx="73152" cy="1828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4805050" y="3264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811146" y="3276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811146" y="3282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805050" y="3243072"/>
            <a:ext cx="384048" cy="17678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0199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22555"/>
            <a:ext cx="7311764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Neden </a:t>
            </a:r>
            <a:r>
              <a:rPr lang="tr-TR" sz="19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Mod</a:t>
            </a: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2 de Toplamak İyi Bir Şifreleme Fonksiyonudur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49286" y="1337565"/>
            <a:ext cx="6388214" cy="24339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toplama işlemi 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işlemine eşittir.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spcBef>
                <a:spcPts val="60"/>
              </a:spcBef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Mükemmel bir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anahtarı için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her şifreli metin çıkış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inin 0 veya 1 olma ihtimali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50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%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olmalıdır.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0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Ters çevrilmiş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basittir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çünkü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işleminin aynısıdır.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04594" y="4788407"/>
            <a:ext cx="2285999" cy="365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04594" y="5519927"/>
            <a:ext cx="2285999" cy="3657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197863" y="4415916"/>
          <a:ext cx="2285998" cy="18287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18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36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marR="0" algn="ctr">
                        <a:lnSpc>
                          <a:spcPct val="100000"/>
                        </a:lnSpc>
                      </a:pPr>
                      <a:r>
                        <a:rPr sz="18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x</a:t>
                      </a:r>
                      <a:r>
                        <a:rPr sz="1800" b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0" algn="ctr">
                        <a:lnSpc>
                          <a:spcPct val="100000"/>
                        </a:lnSpc>
                      </a:pPr>
                      <a:r>
                        <a:rPr sz="18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9525" algn="ctr">
                        <a:lnSpc>
                          <a:spcPct val="100000"/>
                        </a:lnSpc>
                      </a:pPr>
                      <a:r>
                        <a:rPr sz="1800" b="1" spc="-9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800" b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17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13461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T w="13461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650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6509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349"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715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6509">
                      <a:solidFill>
                        <a:srgbClr val="000000"/>
                      </a:solidFill>
                      <a:prstDash val="solid"/>
                    </a:lnR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" algn="ctr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95863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355028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dirty="0">
                <a:solidFill>
                  <a:srgbClr val="232021"/>
                </a:solidFill>
                <a:latin typeface="Arial"/>
                <a:cs typeface="Arial"/>
              </a:rPr>
              <a:t>Ç</a:t>
            </a:r>
            <a:r>
              <a:rPr lang="tr-TR"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ıktı 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15047" y="1573785"/>
            <a:ext cx="53282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Simetrik şifrelerin performans karşılaştırması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4)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57665" y="4750820"/>
            <a:ext cx="3705860" cy="1339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800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800" spc="8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1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ha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800" spc="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8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800" spc="-1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800" spc="8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800" spc="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8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800" spc="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800" spc="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800" spc="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8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800" spc="3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800" spc="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8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SS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800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800" spc="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800" spc="-4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800" spc="5" dirty="0" smtClean="0">
                <a:solidFill>
                  <a:srgbClr val="232021"/>
                </a:solidFill>
                <a:latin typeface="Arial"/>
                <a:cs typeface="Arial"/>
              </a:rPr>
              <a:t>ss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800" spc="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800" spc="10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SPAS</a:t>
            </a:r>
            <a:r>
              <a:rPr sz="8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800" spc="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800" spc="-15" dirty="0" smtClean="0">
                <a:solidFill>
                  <a:srgbClr val="232021"/>
                </a:solidFill>
                <a:latin typeface="Arial"/>
                <a:cs typeface="Arial"/>
              </a:rPr>
              <a:t>200</a:t>
            </a:r>
            <a:r>
              <a:rPr sz="800" spc="-5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endParaRPr sz="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18597" y="2700527"/>
          <a:ext cx="6358126" cy="188061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21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183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18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663">
                <a:tc>
                  <a:txBody>
                    <a:bodyPr/>
                    <a:lstStyle/>
                    <a:p>
                      <a:pPr marL="694690">
                        <a:lnSpc>
                          <a:spcPct val="100000"/>
                        </a:lnSpc>
                      </a:pPr>
                      <a:r>
                        <a:rPr sz="18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8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iph</a:t>
                      </a:r>
                      <a:r>
                        <a:rPr sz="18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3461">
                      <a:solidFill>
                        <a:srgbClr val="000000"/>
                      </a:solidFill>
                      <a:prstDash val="solid"/>
                    </a:lnR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8630">
                        <a:lnSpc>
                          <a:spcPct val="100000"/>
                        </a:lnSpc>
                      </a:pPr>
                      <a:r>
                        <a:rPr sz="18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8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800" b="1" spc="-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8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ngth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510" algn="ctr">
                        <a:lnSpc>
                          <a:spcPct val="100000"/>
                        </a:lnSpc>
                      </a:pPr>
                      <a:r>
                        <a:rPr sz="1800" b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8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bit/s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75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36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8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DE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800" spc="-1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13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999"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8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AE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3810" algn="ctr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335" algn="ctr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51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T w="16509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75">
                <a:tc>
                  <a:txBody>
                    <a:bodyPr/>
                    <a:lstStyle/>
                    <a:p>
                      <a:pPr marL="27305">
                        <a:lnSpc>
                          <a:spcPct val="100000"/>
                        </a:lnSpc>
                      </a:pPr>
                      <a:r>
                        <a:rPr sz="18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RC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r>
                        <a:rPr sz="18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tr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ea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8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iphe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50215">
                        <a:lnSpc>
                          <a:spcPct val="100000"/>
                        </a:lnSpc>
                      </a:pPr>
                      <a:r>
                        <a:rPr sz="18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8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hoo</a:t>
                      </a:r>
                      <a:r>
                        <a:rPr sz="18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able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800" spc="-1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8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T w="16509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290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4615180" cy="27449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şifrelemeye giriş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Rastgele sayı üreteci (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andom</a:t>
            </a:r>
            <a:r>
              <a:rPr lang="tr-TR" sz="2000" b="1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nu</a:t>
            </a:r>
            <a:r>
              <a:rPr lang="tr-TR" sz="2000" b="1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gene</a:t>
            </a:r>
            <a:r>
              <a:rPr lang="tr-TR" sz="2000" b="1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b="1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b="1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b="1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Tek kullanımlık blok notlar(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ne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8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Linea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2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eedba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20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hi</a:t>
            </a:r>
            <a:r>
              <a:rPr lang="tr-TR" sz="2000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egi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iu</a:t>
            </a:r>
            <a:r>
              <a:rPr lang="tr-TR" sz="2000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5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ode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2000" spc="-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şifre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05208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3062"/>
            <a:ext cx="4314190" cy="3409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9444"/>
              <a:buFont typeface="Arial"/>
              <a:buChar char="•"/>
              <a:tabLst>
                <a:tab pos="393700" algn="l"/>
              </a:tabLst>
            </a:pPr>
            <a:r>
              <a:rPr lang="tr-TR" b="1" spc="-5" dirty="0" smtClean="0">
                <a:solidFill>
                  <a:srgbClr val="232021"/>
                </a:solidFill>
                <a:latin typeface="Arial"/>
                <a:cs typeface="Arial"/>
              </a:rPr>
              <a:t>Rastgele</a:t>
            </a:r>
            <a:r>
              <a:rPr lang="tr-TR" b="1" spc="5" dirty="0" smtClean="0">
                <a:solidFill>
                  <a:srgbClr val="232021"/>
                </a:solidFill>
                <a:latin typeface="Arial"/>
                <a:cs typeface="Arial"/>
              </a:rPr>
              <a:t> Sayı Üreteci</a:t>
            </a:r>
            <a:r>
              <a:rPr sz="1800" b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1800" b="1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71065" y="2060447"/>
            <a:ext cx="2182367" cy="582167"/>
          </a:xfrm>
          <a:custGeom>
            <a:avLst/>
            <a:gdLst/>
            <a:ahLst/>
            <a:cxnLst/>
            <a:rect l="l" t="t" r="r" b="b"/>
            <a:pathLst>
              <a:path w="2182367" h="582167">
                <a:moveTo>
                  <a:pt x="2182367" y="320039"/>
                </a:moveTo>
                <a:lnTo>
                  <a:pt x="2182367" y="262127"/>
                </a:lnTo>
                <a:lnTo>
                  <a:pt x="2176271" y="231647"/>
                </a:lnTo>
                <a:lnTo>
                  <a:pt x="2154935" y="179831"/>
                </a:lnTo>
                <a:lnTo>
                  <a:pt x="2121407" y="128015"/>
                </a:lnTo>
                <a:lnTo>
                  <a:pt x="2078735" y="85343"/>
                </a:lnTo>
                <a:lnTo>
                  <a:pt x="2026919" y="51815"/>
                </a:lnTo>
                <a:lnTo>
                  <a:pt x="1965959" y="24383"/>
                </a:lnTo>
                <a:lnTo>
                  <a:pt x="1898903" y="6095"/>
                </a:lnTo>
                <a:lnTo>
                  <a:pt x="1828799" y="0"/>
                </a:lnTo>
                <a:lnTo>
                  <a:pt x="353567" y="0"/>
                </a:lnTo>
                <a:lnTo>
                  <a:pt x="283463" y="6095"/>
                </a:lnTo>
                <a:lnTo>
                  <a:pt x="216407" y="24383"/>
                </a:lnTo>
                <a:lnTo>
                  <a:pt x="155447" y="51815"/>
                </a:lnTo>
                <a:lnTo>
                  <a:pt x="103631" y="85343"/>
                </a:lnTo>
                <a:lnTo>
                  <a:pt x="60959" y="128015"/>
                </a:lnTo>
                <a:lnTo>
                  <a:pt x="27431" y="179831"/>
                </a:lnTo>
                <a:lnTo>
                  <a:pt x="6095" y="231647"/>
                </a:lnTo>
                <a:lnTo>
                  <a:pt x="0" y="262127"/>
                </a:lnTo>
                <a:lnTo>
                  <a:pt x="0" y="320039"/>
                </a:lnTo>
                <a:lnTo>
                  <a:pt x="6095" y="350519"/>
                </a:lnTo>
                <a:lnTo>
                  <a:pt x="9143" y="359663"/>
                </a:lnTo>
                <a:lnTo>
                  <a:pt x="9143" y="262127"/>
                </a:lnTo>
                <a:lnTo>
                  <a:pt x="15239" y="234695"/>
                </a:lnTo>
                <a:lnTo>
                  <a:pt x="24383" y="207263"/>
                </a:lnTo>
                <a:lnTo>
                  <a:pt x="33527" y="188975"/>
                </a:lnTo>
                <a:lnTo>
                  <a:pt x="33527" y="182879"/>
                </a:lnTo>
                <a:lnTo>
                  <a:pt x="67055" y="134111"/>
                </a:lnTo>
                <a:lnTo>
                  <a:pt x="134111" y="76199"/>
                </a:lnTo>
                <a:lnTo>
                  <a:pt x="158495" y="59943"/>
                </a:lnTo>
                <a:lnTo>
                  <a:pt x="158495" y="57911"/>
                </a:lnTo>
                <a:lnTo>
                  <a:pt x="219455" y="33527"/>
                </a:lnTo>
                <a:lnTo>
                  <a:pt x="249935" y="24383"/>
                </a:lnTo>
                <a:lnTo>
                  <a:pt x="283463" y="15239"/>
                </a:lnTo>
                <a:lnTo>
                  <a:pt x="316991" y="12191"/>
                </a:lnTo>
                <a:lnTo>
                  <a:pt x="1865375" y="12191"/>
                </a:lnTo>
                <a:lnTo>
                  <a:pt x="1865375" y="12445"/>
                </a:lnTo>
                <a:lnTo>
                  <a:pt x="1898903" y="15239"/>
                </a:lnTo>
                <a:lnTo>
                  <a:pt x="1962911" y="33527"/>
                </a:lnTo>
                <a:lnTo>
                  <a:pt x="2020823" y="57911"/>
                </a:lnTo>
                <a:lnTo>
                  <a:pt x="2072639" y="94487"/>
                </a:lnTo>
                <a:lnTo>
                  <a:pt x="2115311" y="134111"/>
                </a:lnTo>
                <a:lnTo>
                  <a:pt x="2145791" y="182879"/>
                </a:lnTo>
                <a:lnTo>
                  <a:pt x="2167127" y="234695"/>
                </a:lnTo>
                <a:lnTo>
                  <a:pt x="2173223" y="292607"/>
                </a:lnTo>
                <a:lnTo>
                  <a:pt x="2173223" y="359663"/>
                </a:lnTo>
                <a:lnTo>
                  <a:pt x="2176271" y="350519"/>
                </a:lnTo>
                <a:lnTo>
                  <a:pt x="2182367" y="320039"/>
                </a:lnTo>
                <a:close/>
              </a:path>
              <a:path w="2182367" h="582167">
                <a:moveTo>
                  <a:pt x="36575" y="402335"/>
                </a:moveTo>
                <a:lnTo>
                  <a:pt x="24383" y="374903"/>
                </a:lnTo>
                <a:lnTo>
                  <a:pt x="15239" y="347471"/>
                </a:lnTo>
                <a:lnTo>
                  <a:pt x="9143" y="320039"/>
                </a:lnTo>
                <a:lnTo>
                  <a:pt x="9143" y="359663"/>
                </a:lnTo>
                <a:lnTo>
                  <a:pt x="15239" y="377951"/>
                </a:lnTo>
                <a:lnTo>
                  <a:pt x="27431" y="405383"/>
                </a:lnTo>
                <a:lnTo>
                  <a:pt x="33527" y="415137"/>
                </a:lnTo>
                <a:lnTo>
                  <a:pt x="33527" y="399287"/>
                </a:lnTo>
                <a:lnTo>
                  <a:pt x="36575" y="402335"/>
                </a:lnTo>
                <a:close/>
              </a:path>
              <a:path w="2182367" h="582167">
                <a:moveTo>
                  <a:pt x="36575" y="182879"/>
                </a:moveTo>
                <a:lnTo>
                  <a:pt x="33527" y="182879"/>
                </a:lnTo>
                <a:lnTo>
                  <a:pt x="33527" y="188975"/>
                </a:lnTo>
                <a:lnTo>
                  <a:pt x="36575" y="182879"/>
                </a:lnTo>
                <a:close/>
              </a:path>
              <a:path w="2182367" h="582167">
                <a:moveTo>
                  <a:pt x="161543" y="524255"/>
                </a:moveTo>
                <a:lnTo>
                  <a:pt x="109727" y="490727"/>
                </a:lnTo>
                <a:lnTo>
                  <a:pt x="67055" y="448055"/>
                </a:lnTo>
                <a:lnTo>
                  <a:pt x="48767" y="423671"/>
                </a:lnTo>
                <a:lnTo>
                  <a:pt x="48767" y="426719"/>
                </a:lnTo>
                <a:lnTo>
                  <a:pt x="33527" y="399287"/>
                </a:lnTo>
                <a:lnTo>
                  <a:pt x="33527" y="415137"/>
                </a:lnTo>
                <a:lnTo>
                  <a:pt x="60959" y="454151"/>
                </a:lnTo>
                <a:lnTo>
                  <a:pt x="103631" y="496823"/>
                </a:lnTo>
                <a:lnTo>
                  <a:pt x="155447" y="533399"/>
                </a:lnTo>
                <a:lnTo>
                  <a:pt x="158495" y="534923"/>
                </a:lnTo>
                <a:lnTo>
                  <a:pt x="158495" y="524255"/>
                </a:lnTo>
                <a:lnTo>
                  <a:pt x="161543" y="524255"/>
                </a:lnTo>
                <a:close/>
              </a:path>
              <a:path w="2182367" h="582167">
                <a:moveTo>
                  <a:pt x="161543" y="57911"/>
                </a:moveTo>
                <a:lnTo>
                  <a:pt x="158495" y="57911"/>
                </a:lnTo>
                <a:lnTo>
                  <a:pt x="158495" y="59943"/>
                </a:lnTo>
                <a:lnTo>
                  <a:pt x="161543" y="57911"/>
                </a:lnTo>
                <a:close/>
              </a:path>
              <a:path w="2182367" h="582167">
                <a:moveTo>
                  <a:pt x="1865375" y="582167"/>
                </a:moveTo>
                <a:lnTo>
                  <a:pt x="1865375" y="569975"/>
                </a:lnTo>
                <a:lnTo>
                  <a:pt x="1828799" y="573023"/>
                </a:lnTo>
                <a:lnTo>
                  <a:pt x="353567" y="573023"/>
                </a:lnTo>
                <a:lnTo>
                  <a:pt x="283463" y="566927"/>
                </a:lnTo>
                <a:lnTo>
                  <a:pt x="219455" y="551687"/>
                </a:lnTo>
                <a:lnTo>
                  <a:pt x="158495" y="524255"/>
                </a:lnTo>
                <a:lnTo>
                  <a:pt x="158495" y="534923"/>
                </a:lnTo>
                <a:lnTo>
                  <a:pt x="185927" y="548639"/>
                </a:lnTo>
                <a:lnTo>
                  <a:pt x="216407" y="560831"/>
                </a:lnTo>
                <a:lnTo>
                  <a:pt x="246887" y="569975"/>
                </a:lnTo>
                <a:lnTo>
                  <a:pt x="283463" y="576071"/>
                </a:lnTo>
                <a:lnTo>
                  <a:pt x="316991" y="582167"/>
                </a:lnTo>
                <a:lnTo>
                  <a:pt x="1865375" y="582167"/>
                </a:lnTo>
                <a:close/>
              </a:path>
              <a:path w="2182367" h="582167">
                <a:moveTo>
                  <a:pt x="1865375" y="12445"/>
                </a:moveTo>
                <a:lnTo>
                  <a:pt x="1865375" y="12191"/>
                </a:lnTo>
                <a:lnTo>
                  <a:pt x="1862327" y="12191"/>
                </a:lnTo>
                <a:lnTo>
                  <a:pt x="1865375" y="12445"/>
                </a:lnTo>
                <a:close/>
              </a:path>
              <a:path w="2182367" h="582167">
                <a:moveTo>
                  <a:pt x="2173223" y="359663"/>
                </a:moveTo>
                <a:lnTo>
                  <a:pt x="2173223" y="292607"/>
                </a:lnTo>
                <a:lnTo>
                  <a:pt x="2167127" y="347471"/>
                </a:lnTo>
                <a:lnTo>
                  <a:pt x="2157983" y="374903"/>
                </a:lnTo>
                <a:lnTo>
                  <a:pt x="2145791" y="402335"/>
                </a:lnTo>
                <a:lnTo>
                  <a:pt x="2145791" y="399287"/>
                </a:lnTo>
                <a:lnTo>
                  <a:pt x="2130551" y="426719"/>
                </a:lnTo>
                <a:lnTo>
                  <a:pt x="2130551" y="423671"/>
                </a:lnTo>
                <a:lnTo>
                  <a:pt x="2115311" y="448055"/>
                </a:lnTo>
                <a:lnTo>
                  <a:pt x="2072639" y="490727"/>
                </a:lnTo>
                <a:lnTo>
                  <a:pt x="1993391" y="539495"/>
                </a:lnTo>
                <a:lnTo>
                  <a:pt x="1932431" y="560831"/>
                </a:lnTo>
                <a:lnTo>
                  <a:pt x="1862327" y="569975"/>
                </a:lnTo>
                <a:lnTo>
                  <a:pt x="1865375" y="569975"/>
                </a:lnTo>
                <a:lnTo>
                  <a:pt x="1865375" y="582167"/>
                </a:lnTo>
                <a:lnTo>
                  <a:pt x="1932431" y="569975"/>
                </a:lnTo>
                <a:lnTo>
                  <a:pt x="1996439" y="548639"/>
                </a:lnTo>
                <a:lnTo>
                  <a:pt x="2054351" y="515111"/>
                </a:lnTo>
                <a:lnTo>
                  <a:pt x="2103119" y="475487"/>
                </a:lnTo>
                <a:lnTo>
                  <a:pt x="2139695" y="429767"/>
                </a:lnTo>
                <a:lnTo>
                  <a:pt x="2167127" y="377951"/>
                </a:lnTo>
                <a:lnTo>
                  <a:pt x="2173223" y="3596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87433" y="2181354"/>
            <a:ext cx="58801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RNG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77489" y="2642616"/>
            <a:ext cx="0" cy="359663"/>
          </a:xfrm>
          <a:custGeom>
            <a:avLst/>
            <a:gdLst/>
            <a:ahLst/>
            <a:cxnLst/>
            <a:rect l="l" t="t" r="r" b="b"/>
            <a:pathLst>
              <a:path h="359663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10250" y="2993135"/>
            <a:ext cx="76199" cy="429767"/>
          </a:xfrm>
          <a:custGeom>
            <a:avLst/>
            <a:gdLst/>
            <a:ahLst/>
            <a:cxnLst/>
            <a:rect l="l" t="t" r="r" b="b"/>
            <a:pathLst>
              <a:path w="76199" h="429767">
                <a:moveTo>
                  <a:pt x="76199" y="353567"/>
                </a:moveTo>
                <a:lnTo>
                  <a:pt x="0" y="353567"/>
                </a:lnTo>
                <a:lnTo>
                  <a:pt x="33527" y="418044"/>
                </a:lnTo>
                <a:lnTo>
                  <a:pt x="33527" y="365759"/>
                </a:lnTo>
                <a:lnTo>
                  <a:pt x="45719" y="365759"/>
                </a:lnTo>
                <a:lnTo>
                  <a:pt x="45719" y="417067"/>
                </a:lnTo>
                <a:lnTo>
                  <a:pt x="76199" y="353567"/>
                </a:lnTo>
                <a:close/>
              </a:path>
              <a:path w="76199" h="429767">
                <a:moveTo>
                  <a:pt x="45719" y="353567"/>
                </a:moveTo>
                <a:lnTo>
                  <a:pt x="45719" y="0"/>
                </a:lnTo>
                <a:lnTo>
                  <a:pt x="33527" y="0"/>
                </a:lnTo>
                <a:lnTo>
                  <a:pt x="33527" y="353567"/>
                </a:lnTo>
                <a:lnTo>
                  <a:pt x="45719" y="353567"/>
                </a:lnTo>
                <a:close/>
              </a:path>
              <a:path w="76199" h="429767">
                <a:moveTo>
                  <a:pt x="45719" y="417067"/>
                </a:moveTo>
                <a:lnTo>
                  <a:pt x="45719" y="365759"/>
                </a:lnTo>
                <a:lnTo>
                  <a:pt x="33527" y="365759"/>
                </a:lnTo>
                <a:lnTo>
                  <a:pt x="33527" y="418044"/>
                </a:lnTo>
                <a:lnTo>
                  <a:pt x="39623" y="429767"/>
                </a:lnTo>
                <a:lnTo>
                  <a:pt x="45719" y="417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40913" y="3002279"/>
            <a:ext cx="76199" cy="429767"/>
          </a:xfrm>
          <a:custGeom>
            <a:avLst/>
            <a:gdLst/>
            <a:ahLst/>
            <a:cxnLst/>
            <a:rect l="l" t="t" r="r" b="b"/>
            <a:pathLst>
              <a:path w="76199" h="429767">
                <a:moveTo>
                  <a:pt x="76199" y="353567"/>
                </a:moveTo>
                <a:lnTo>
                  <a:pt x="0" y="353567"/>
                </a:lnTo>
                <a:lnTo>
                  <a:pt x="30479" y="417067"/>
                </a:lnTo>
                <a:lnTo>
                  <a:pt x="30479" y="368807"/>
                </a:lnTo>
                <a:lnTo>
                  <a:pt x="42671" y="368807"/>
                </a:lnTo>
                <a:lnTo>
                  <a:pt x="42671" y="418044"/>
                </a:lnTo>
                <a:lnTo>
                  <a:pt x="76199" y="353567"/>
                </a:lnTo>
                <a:close/>
              </a:path>
              <a:path w="76199" h="429767">
                <a:moveTo>
                  <a:pt x="42671" y="353567"/>
                </a:moveTo>
                <a:lnTo>
                  <a:pt x="42671" y="0"/>
                </a:lnTo>
                <a:lnTo>
                  <a:pt x="30479" y="0"/>
                </a:lnTo>
                <a:lnTo>
                  <a:pt x="30479" y="353567"/>
                </a:lnTo>
                <a:lnTo>
                  <a:pt x="42671" y="353567"/>
                </a:lnTo>
                <a:close/>
              </a:path>
              <a:path w="76199" h="429767">
                <a:moveTo>
                  <a:pt x="42671" y="418044"/>
                </a:moveTo>
                <a:lnTo>
                  <a:pt x="42671" y="368807"/>
                </a:lnTo>
                <a:lnTo>
                  <a:pt x="30479" y="368807"/>
                </a:lnTo>
                <a:lnTo>
                  <a:pt x="30479" y="417067"/>
                </a:lnTo>
                <a:lnTo>
                  <a:pt x="36575" y="429767"/>
                </a:lnTo>
                <a:lnTo>
                  <a:pt x="42671" y="418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87417" y="3419855"/>
            <a:ext cx="2651759" cy="783335"/>
          </a:xfrm>
          <a:custGeom>
            <a:avLst/>
            <a:gdLst/>
            <a:ahLst/>
            <a:cxnLst/>
            <a:rect l="l" t="t" r="r" b="b"/>
            <a:pathLst>
              <a:path w="2651759" h="783335">
                <a:moveTo>
                  <a:pt x="2651759" y="432815"/>
                </a:moveTo>
                <a:lnTo>
                  <a:pt x="2651759" y="350519"/>
                </a:lnTo>
                <a:lnTo>
                  <a:pt x="2642615" y="310895"/>
                </a:lnTo>
                <a:lnTo>
                  <a:pt x="2618231" y="237743"/>
                </a:lnTo>
                <a:lnTo>
                  <a:pt x="2599943" y="204215"/>
                </a:lnTo>
                <a:lnTo>
                  <a:pt x="2578607" y="170687"/>
                </a:lnTo>
                <a:lnTo>
                  <a:pt x="2554223" y="140207"/>
                </a:lnTo>
                <a:lnTo>
                  <a:pt x="2526791" y="112775"/>
                </a:lnTo>
                <a:lnTo>
                  <a:pt x="2496311" y="88391"/>
                </a:lnTo>
                <a:lnTo>
                  <a:pt x="2462783" y="67055"/>
                </a:lnTo>
                <a:lnTo>
                  <a:pt x="2426207" y="45719"/>
                </a:lnTo>
                <a:lnTo>
                  <a:pt x="2389631" y="30479"/>
                </a:lnTo>
                <a:lnTo>
                  <a:pt x="2350007" y="15239"/>
                </a:lnTo>
                <a:lnTo>
                  <a:pt x="2310383" y="6095"/>
                </a:lnTo>
                <a:lnTo>
                  <a:pt x="2267711" y="0"/>
                </a:lnTo>
                <a:lnTo>
                  <a:pt x="387095" y="0"/>
                </a:lnTo>
                <a:lnTo>
                  <a:pt x="344423" y="6095"/>
                </a:lnTo>
                <a:lnTo>
                  <a:pt x="301751" y="15239"/>
                </a:lnTo>
                <a:lnTo>
                  <a:pt x="262127" y="30479"/>
                </a:lnTo>
                <a:lnTo>
                  <a:pt x="225551" y="45719"/>
                </a:lnTo>
                <a:lnTo>
                  <a:pt x="188975" y="67055"/>
                </a:lnTo>
                <a:lnTo>
                  <a:pt x="155447" y="88391"/>
                </a:lnTo>
                <a:lnTo>
                  <a:pt x="124967" y="112775"/>
                </a:lnTo>
                <a:lnTo>
                  <a:pt x="97535" y="140207"/>
                </a:lnTo>
                <a:lnTo>
                  <a:pt x="73151" y="170687"/>
                </a:lnTo>
                <a:lnTo>
                  <a:pt x="51815" y="204215"/>
                </a:lnTo>
                <a:lnTo>
                  <a:pt x="33527" y="237743"/>
                </a:lnTo>
                <a:lnTo>
                  <a:pt x="18287" y="274319"/>
                </a:lnTo>
                <a:lnTo>
                  <a:pt x="3047" y="350519"/>
                </a:lnTo>
                <a:lnTo>
                  <a:pt x="0" y="390143"/>
                </a:lnTo>
                <a:lnTo>
                  <a:pt x="3047" y="432815"/>
                </a:lnTo>
                <a:lnTo>
                  <a:pt x="9143" y="469391"/>
                </a:lnTo>
                <a:lnTo>
                  <a:pt x="9143" y="390143"/>
                </a:lnTo>
                <a:lnTo>
                  <a:pt x="12191" y="350519"/>
                </a:lnTo>
                <a:lnTo>
                  <a:pt x="12191" y="353567"/>
                </a:lnTo>
                <a:lnTo>
                  <a:pt x="18287" y="313943"/>
                </a:lnTo>
                <a:lnTo>
                  <a:pt x="27431" y="277367"/>
                </a:lnTo>
                <a:lnTo>
                  <a:pt x="42671" y="240791"/>
                </a:lnTo>
                <a:lnTo>
                  <a:pt x="42671" y="243839"/>
                </a:lnTo>
                <a:lnTo>
                  <a:pt x="60959" y="210311"/>
                </a:lnTo>
                <a:lnTo>
                  <a:pt x="82295" y="176783"/>
                </a:lnTo>
                <a:lnTo>
                  <a:pt x="106679" y="149351"/>
                </a:lnTo>
                <a:lnTo>
                  <a:pt x="131063" y="124967"/>
                </a:lnTo>
                <a:lnTo>
                  <a:pt x="131063" y="121919"/>
                </a:lnTo>
                <a:lnTo>
                  <a:pt x="161543" y="97535"/>
                </a:lnTo>
                <a:lnTo>
                  <a:pt x="195071" y="73151"/>
                </a:lnTo>
                <a:lnTo>
                  <a:pt x="228599" y="54863"/>
                </a:lnTo>
                <a:lnTo>
                  <a:pt x="265175" y="39623"/>
                </a:lnTo>
                <a:lnTo>
                  <a:pt x="304799" y="24383"/>
                </a:lnTo>
                <a:lnTo>
                  <a:pt x="344423" y="15239"/>
                </a:lnTo>
                <a:lnTo>
                  <a:pt x="429767" y="9143"/>
                </a:lnTo>
                <a:lnTo>
                  <a:pt x="2221991" y="9143"/>
                </a:lnTo>
                <a:lnTo>
                  <a:pt x="2307335" y="15239"/>
                </a:lnTo>
                <a:lnTo>
                  <a:pt x="2346959" y="24383"/>
                </a:lnTo>
                <a:lnTo>
                  <a:pt x="2386583" y="39623"/>
                </a:lnTo>
                <a:lnTo>
                  <a:pt x="2423159" y="54863"/>
                </a:lnTo>
                <a:lnTo>
                  <a:pt x="2456687" y="73151"/>
                </a:lnTo>
                <a:lnTo>
                  <a:pt x="2490215" y="97535"/>
                </a:lnTo>
                <a:lnTo>
                  <a:pt x="2520695" y="121919"/>
                </a:lnTo>
                <a:lnTo>
                  <a:pt x="2548127" y="149351"/>
                </a:lnTo>
                <a:lnTo>
                  <a:pt x="2593847" y="210311"/>
                </a:lnTo>
                <a:lnTo>
                  <a:pt x="2609087" y="243839"/>
                </a:lnTo>
                <a:lnTo>
                  <a:pt x="2609087" y="240791"/>
                </a:lnTo>
                <a:lnTo>
                  <a:pt x="2624327" y="277367"/>
                </a:lnTo>
                <a:lnTo>
                  <a:pt x="2633471" y="313943"/>
                </a:lnTo>
                <a:lnTo>
                  <a:pt x="2639567" y="353567"/>
                </a:lnTo>
                <a:lnTo>
                  <a:pt x="2639567" y="350519"/>
                </a:lnTo>
                <a:lnTo>
                  <a:pt x="2642615" y="390143"/>
                </a:lnTo>
                <a:lnTo>
                  <a:pt x="2642615" y="469391"/>
                </a:lnTo>
                <a:lnTo>
                  <a:pt x="2651759" y="432815"/>
                </a:lnTo>
                <a:close/>
              </a:path>
              <a:path w="2651759" h="783335">
                <a:moveTo>
                  <a:pt x="134111" y="661415"/>
                </a:moveTo>
                <a:lnTo>
                  <a:pt x="106679" y="633983"/>
                </a:lnTo>
                <a:lnTo>
                  <a:pt x="82295" y="603503"/>
                </a:lnTo>
                <a:lnTo>
                  <a:pt x="82295" y="606551"/>
                </a:lnTo>
                <a:lnTo>
                  <a:pt x="60959" y="573023"/>
                </a:lnTo>
                <a:lnTo>
                  <a:pt x="42671" y="539495"/>
                </a:lnTo>
                <a:lnTo>
                  <a:pt x="18287" y="469391"/>
                </a:lnTo>
                <a:lnTo>
                  <a:pt x="12191" y="429767"/>
                </a:lnTo>
                <a:lnTo>
                  <a:pt x="9143" y="390143"/>
                </a:lnTo>
                <a:lnTo>
                  <a:pt x="9143" y="469391"/>
                </a:lnTo>
                <a:lnTo>
                  <a:pt x="18287" y="509015"/>
                </a:lnTo>
                <a:lnTo>
                  <a:pt x="33527" y="545591"/>
                </a:lnTo>
                <a:lnTo>
                  <a:pt x="51815" y="579119"/>
                </a:lnTo>
                <a:lnTo>
                  <a:pt x="97535" y="640079"/>
                </a:lnTo>
                <a:lnTo>
                  <a:pt x="124967" y="667511"/>
                </a:lnTo>
                <a:lnTo>
                  <a:pt x="131063" y="672998"/>
                </a:lnTo>
                <a:lnTo>
                  <a:pt x="131063" y="661415"/>
                </a:lnTo>
                <a:lnTo>
                  <a:pt x="134111" y="661415"/>
                </a:lnTo>
                <a:close/>
              </a:path>
              <a:path w="2651759" h="783335">
                <a:moveTo>
                  <a:pt x="134111" y="121919"/>
                </a:moveTo>
                <a:lnTo>
                  <a:pt x="131063" y="121919"/>
                </a:lnTo>
                <a:lnTo>
                  <a:pt x="131063" y="124967"/>
                </a:lnTo>
                <a:lnTo>
                  <a:pt x="134111" y="121919"/>
                </a:lnTo>
                <a:close/>
              </a:path>
              <a:path w="2651759" h="783335">
                <a:moveTo>
                  <a:pt x="2642615" y="469391"/>
                </a:moveTo>
                <a:lnTo>
                  <a:pt x="2642615" y="390143"/>
                </a:lnTo>
                <a:lnTo>
                  <a:pt x="2639567" y="429767"/>
                </a:lnTo>
                <a:lnTo>
                  <a:pt x="2633471" y="469391"/>
                </a:lnTo>
                <a:lnTo>
                  <a:pt x="2624327" y="505967"/>
                </a:lnTo>
                <a:lnTo>
                  <a:pt x="2593847" y="573023"/>
                </a:lnTo>
                <a:lnTo>
                  <a:pt x="2572511" y="606551"/>
                </a:lnTo>
                <a:lnTo>
                  <a:pt x="2572511" y="603503"/>
                </a:lnTo>
                <a:lnTo>
                  <a:pt x="2548127" y="633983"/>
                </a:lnTo>
                <a:lnTo>
                  <a:pt x="2520695" y="661415"/>
                </a:lnTo>
                <a:lnTo>
                  <a:pt x="2490215" y="685799"/>
                </a:lnTo>
                <a:lnTo>
                  <a:pt x="2456687" y="710183"/>
                </a:lnTo>
                <a:lnTo>
                  <a:pt x="2456687" y="707135"/>
                </a:lnTo>
                <a:lnTo>
                  <a:pt x="2423159" y="728471"/>
                </a:lnTo>
                <a:lnTo>
                  <a:pt x="2386583" y="743711"/>
                </a:lnTo>
                <a:lnTo>
                  <a:pt x="2346959" y="755903"/>
                </a:lnTo>
                <a:lnTo>
                  <a:pt x="2307335" y="765047"/>
                </a:lnTo>
                <a:lnTo>
                  <a:pt x="2264663" y="771143"/>
                </a:lnTo>
                <a:lnTo>
                  <a:pt x="2221991" y="774191"/>
                </a:lnTo>
                <a:lnTo>
                  <a:pt x="429767" y="774191"/>
                </a:lnTo>
                <a:lnTo>
                  <a:pt x="387095" y="771143"/>
                </a:lnTo>
                <a:lnTo>
                  <a:pt x="344423" y="765047"/>
                </a:lnTo>
                <a:lnTo>
                  <a:pt x="304799" y="755903"/>
                </a:lnTo>
                <a:lnTo>
                  <a:pt x="265175" y="743711"/>
                </a:lnTo>
                <a:lnTo>
                  <a:pt x="228599" y="728471"/>
                </a:lnTo>
                <a:lnTo>
                  <a:pt x="195071" y="707135"/>
                </a:lnTo>
                <a:lnTo>
                  <a:pt x="195071" y="710183"/>
                </a:lnTo>
                <a:lnTo>
                  <a:pt x="161543" y="685799"/>
                </a:lnTo>
                <a:lnTo>
                  <a:pt x="131063" y="661415"/>
                </a:lnTo>
                <a:lnTo>
                  <a:pt x="131063" y="672998"/>
                </a:lnTo>
                <a:lnTo>
                  <a:pt x="188975" y="716279"/>
                </a:lnTo>
                <a:lnTo>
                  <a:pt x="225551" y="737615"/>
                </a:lnTo>
                <a:lnTo>
                  <a:pt x="262127" y="752855"/>
                </a:lnTo>
                <a:lnTo>
                  <a:pt x="301751" y="765047"/>
                </a:lnTo>
                <a:lnTo>
                  <a:pt x="344423" y="777239"/>
                </a:lnTo>
                <a:lnTo>
                  <a:pt x="429767" y="783335"/>
                </a:lnTo>
                <a:lnTo>
                  <a:pt x="2221991" y="783335"/>
                </a:lnTo>
                <a:lnTo>
                  <a:pt x="2267711" y="780287"/>
                </a:lnTo>
                <a:lnTo>
                  <a:pt x="2310383" y="777239"/>
                </a:lnTo>
                <a:lnTo>
                  <a:pt x="2389631" y="752855"/>
                </a:lnTo>
                <a:lnTo>
                  <a:pt x="2426207" y="737615"/>
                </a:lnTo>
                <a:lnTo>
                  <a:pt x="2462783" y="716279"/>
                </a:lnTo>
                <a:lnTo>
                  <a:pt x="2496311" y="694943"/>
                </a:lnTo>
                <a:lnTo>
                  <a:pt x="2526791" y="667511"/>
                </a:lnTo>
                <a:lnTo>
                  <a:pt x="2554223" y="640079"/>
                </a:lnTo>
                <a:lnTo>
                  <a:pt x="2578607" y="609599"/>
                </a:lnTo>
                <a:lnTo>
                  <a:pt x="2618231" y="545591"/>
                </a:lnTo>
                <a:lnTo>
                  <a:pt x="2633471" y="509015"/>
                </a:lnTo>
                <a:lnTo>
                  <a:pt x="2642615" y="469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52099" y="3510283"/>
            <a:ext cx="2174875" cy="6197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44805" marR="12700" indent="-332740">
              <a:lnSpc>
                <a:spcPct val="100000"/>
              </a:lnSpc>
            </a:pP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b="1" spc="-4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ra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ca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lly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ec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RNG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88186" y="3419855"/>
            <a:ext cx="2651759" cy="783335"/>
          </a:xfrm>
          <a:custGeom>
            <a:avLst/>
            <a:gdLst/>
            <a:ahLst/>
            <a:cxnLst/>
            <a:rect l="l" t="t" r="r" b="b"/>
            <a:pathLst>
              <a:path w="2651759" h="783335">
                <a:moveTo>
                  <a:pt x="2651759" y="390143"/>
                </a:moveTo>
                <a:lnTo>
                  <a:pt x="2648711" y="350519"/>
                </a:lnTo>
                <a:lnTo>
                  <a:pt x="2642615" y="310895"/>
                </a:lnTo>
                <a:lnTo>
                  <a:pt x="2618231" y="237743"/>
                </a:lnTo>
                <a:lnTo>
                  <a:pt x="2599943" y="204215"/>
                </a:lnTo>
                <a:lnTo>
                  <a:pt x="2578607" y="170687"/>
                </a:lnTo>
                <a:lnTo>
                  <a:pt x="2554223" y="140207"/>
                </a:lnTo>
                <a:lnTo>
                  <a:pt x="2526791" y="112775"/>
                </a:lnTo>
                <a:lnTo>
                  <a:pt x="2496311" y="88391"/>
                </a:lnTo>
                <a:lnTo>
                  <a:pt x="2462783" y="67055"/>
                </a:lnTo>
                <a:lnTo>
                  <a:pt x="2426207" y="45719"/>
                </a:lnTo>
                <a:lnTo>
                  <a:pt x="2389631" y="30479"/>
                </a:lnTo>
                <a:lnTo>
                  <a:pt x="2350007" y="15239"/>
                </a:lnTo>
                <a:lnTo>
                  <a:pt x="2307335" y="6095"/>
                </a:lnTo>
                <a:lnTo>
                  <a:pt x="2264663" y="0"/>
                </a:lnTo>
                <a:lnTo>
                  <a:pt x="384047" y="0"/>
                </a:lnTo>
                <a:lnTo>
                  <a:pt x="341375" y="6095"/>
                </a:lnTo>
                <a:lnTo>
                  <a:pt x="301751" y="15239"/>
                </a:lnTo>
                <a:lnTo>
                  <a:pt x="262127" y="30479"/>
                </a:lnTo>
                <a:lnTo>
                  <a:pt x="225551" y="45719"/>
                </a:lnTo>
                <a:lnTo>
                  <a:pt x="188975" y="67055"/>
                </a:lnTo>
                <a:lnTo>
                  <a:pt x="155447" y="88391"/>
                </a:lnTo>
                <a:lnTo>
                  <a:pt x="124967" y="112775"/>
                </a:lnTo>
                <a:lnTo>
                  <a:pt x="97535" y="140207"/>
                </a:lnTo>
                <a:lnTo>
                  <a:pt x="73151" y="170687"/>
                </a:lnTo>
                <a:lnTo>
                  <a:pt x="51815" y="204215"/>
                </a:lnTo>
                <a:lnTo>
                  <a:pt x="33527" y="237743"/>
                </a:lnTo>
                <a:lnTo>
                  <a:pt x="18287" y="274319"/>
                </a:lnTo>
                <a:lnTo>
                  <a:pt x="6095" y="310895"/>
                </a:lnTo>
                <a:lnTo>
                  <a:pt x="0" y="350519"/>
                </a:lnTo>
                <a:lnTo>
                  <a:pt x="0" y="432815"/>
                </a:lnTo>
                <a:lnTo>
                  <a:pt x="6095" y="469391"/>
                </a:lnTo>
                <a:lnTo>
                  <a:pt x="9143" y="479297"/>
                </a:lnTo>
                <a:lnTo>
                  <a:pt x="9143" y="353567"/>
                </a:lnTo>
                <a:lnTo>
                  <a:pt x="15239" y="327151"/>
                </a:lnTo>
                <a:lnTo>
                  <a:pt x="15239" y="313943"/>
                </a:lnTo>
                <a:lnTo>
                  <a:pt x="27431" y="277367"/>
                </a:lnTo>
                <a:lnTo>
                  <a:pt x="42671" y="240791"/>
                </a:lnTo>
                <a:lnTo>
                  <a:pt x="42671" y="243839"/>
                </a:lnTo>
                <a:lnTo>
                  <a:pt x="57911" y="210311"/>
                </a:lnTo>
                <a:lnTo>
                  <a:pt x="79247" y="176783"/>
                </a:lnTo>
                <a:lnTo>
                  <a:pt x="131063" y="121919"/>
                </a:lnTo>
                <a:lnTo>
                  <a:pt x="161543" y="97535"/>
                </a:lnTo>
                <a:lnTo>
                  <a:pt x="192023" y="75368"/>
                </a:lnTo>
                <a:lnTo>
                  <a:pt x="192023" y="73151"/>
                </a:lnTo>
                <a:lnTo>
                  <a:pt x="228599" y="54863"/>
                </a:lnTo>
                <a:lnTo>
                  <a:pt x="265175" y="39623"/>
                </a:lnTo>
                <a:lnTo>
                  <a:pt x="304799" y="24383"/>
                </a:lnTo>
                <a:lnTo>
                  <a:pt x="344423" y="15239"/>
                </a:lnTo>
                <a:lnTo>
                  <a:pt x="429767" y="9143"/>
                </a:lnTo>
                <a:lnTo>
                  <a:pt x="2221991" y="9143"/>
                </a:lnTo>
                <a:lnTo>
                  <a:pt x="2307335" y="15239"/>
                </a:lnTo>
                <a:lnTo>
                  <a:pt x="2346959" y="24383"/>
                </a:lnTo>
                <a:lnTo>
                  <a:pt x="2386583" y="39623"/>
                </a:lnTo>
                <a:lnTo>
                  <a:pt x="2423159" y="54863"/>
                </a:lnTo>
                <a:lnTo>
                  <a:pt x="2456687" y="73151"/>
                </a:lnTo>
                <a:lnTo>
                  <a:pt x="2490215" y="97535"/>
                </a:lnTo>
                <a:lnTo>
                  <a:pt x="2545079" y="149351"/>
                </a:lnTo>
                <a:lnTo>
                  <a:pt x="2590799" y="210311"/>
                </a:lnTo>
                <a:lnTo>
                  <a:pt x="2609087" y="243839"/>
                </a:lnTo>
                <a:lnTo>
                  <a:pt x="2609087" y="240791"/>
                </a:lnTo>
                <a:lnTo>
                  <a:pt x="2624327" y="277367"/>
                </a:lnTo>
                <a:lnTo>
                  <a:pt x="2633471" y="313943"/>
                </a:lnTo>
                <a:lnTo>
                  <a:pt x="2639567" y="353567"/>
                </a:lnTo>
                <a:lnTo>
                  <a:pt x="2639567" y="350519"/>
                </a:lnTo>
                <a:lnTo>
                  <a:pt x="2642615" y="390143"/>
                </a:lnTo>
                <a:lnTo>
                  <a:pt x="2642615" y="469391"/>
                </a:lnTo>
                <a:lnTo>
                  <a:pt x="2648711" y="432815"/>
                </a:lnTo>
                <a:lnTo>
                  <a:pt x="2651759" y="390143"/>
                </a:lnTo>
                <a:close/>
              </a:path>
              <a:path w="2651759" h="783335">
                <a:moveTo>
                  <a:pt x="18287" y="469391"/>
                </a:moveTo>
                <a:lnTo>
                  <a:pt x="9143" y="429767"/>
                </a:lnTo>
                <a:lnTo>
                  <a:pt x="9143" y="479297"/>
                </a:lnTo>
                <a:lnTo>
                  <a:pt x="15239" y="499109"/>
                </a:lnTo>
                <a:lnTo>
                  <a:pt x="15239" y="469391"/>
                </a:lnTo>
                <a:lnTo>
                  <a:pt x="18287" y="469391"/>
                </a:lnTo>
                <a:close/>
              </a:path>
              <a:path w="2651759" h="783335">
                <a:moveTo>
                  <a:pt x="18287" y="313943"/>
                </a:moveTo>
                <a:lnTo>
                  <a:pt x="15239" y="313943"/>
                </a:lnTo>
                <a:lnTo>
                  <a:pt x="15239" y="327151"/>
                </a:lnTo>
                <a:lnTo>
                  <a:pt x="18287" y="313943"/>
                </a:lnTo>
                <a:close/>
              </a:path>
              <a:path w="2651759" h="783335">
                <a:moveTo>
                  <a:pt x="195071" y="707135"/>
                </a:moveTo>
                <a:lnTo>
                  <a:pt x="161543" y="685799"/>
                </a:lnTo>
                <a:lnTo>
                  <a:pt x="131063" y="661415"/>
                </a:lnTo>
                <a:lnTo>
                  <a:pt x="103631" y="633983"/>
                </a:lnTo>
                <a:lnTo>
                  <a:pt x="79247" y="603503"/>
                </a:lnTo>
                <a:lnTo>
                  <a:pt x="79247" y="606551"/>
                </a:lnTo>
                <a:lnTo>
                  <a:pt x="57911" y="573023"/>
                </a:lnTo>
                <a:lnTo>
                  <a:pt x="27431" y="505967"/>
                </a:lnTo>
                <a:lnTo>
                  <a:pt x="15239" y="469391"/>
                </a:lnTo>
                <a:lnTo>
                  <a:pt x="15239" y="499109"/>
                </a:lnTo>
                <a:lnTo>
                  <a:pt x="33527" y="545591"/>
                </a:lnTo>
                <a:lnTo>
                  <a:pt x="51815" y="579119"/>
                </a:lnTo>
                <a:lnTo>
                  <a:pt x="97535" y="640079"/>
                </a:lnTo>
                <a:lnTo>
                  <a:pt x="124967" y="667511"/>
                </a:lnTo>
                <a:lnTo>
                  <a:pt x="155447" y="694943"/>
                </a:lnTo>
                <a:lnTo>
                  <a:pt x="188975" y="716279"/>
                </a:lnTo>
                <a:lnTo>
                  <a:pt x="192023" y="718057"/>
                </a:lnTo>
                <a:lnTo>
                  <a:pt x="192023" y="707135"/>
                </a:lnTo>
                <a:lnTo>
                  <a:pt x="195071" y="707135"/>
                </a:lnTo>
                <a:close/>
              </a:path>
              <a:path w="2651759" h="783335">
                <a:moveTo>
                  <a:pt x="195071" y="73151"/>
                </a:moveTo>
                <a:lnTo>
                  <a:pt x="192023" y="73151"/>
                </a:lnTo>
                <a:lnTo>
                  <a:pt x="192023" y="75368"/>
                </a:lnTo>
                <a:lnTo>
                  <a:pt x="195071" y="73151"/>
                </a:lnTo>
                <a:close/>
              </a:path>
              <a:path w="2651759" h="783335">
                <a:moveTo>
                  <a:pt x="2642615" y="469391"/>
                </a:moveTo>
                <a:lnTo>
                  <a:pt x="2642615" y="390143"/>
                </a:lnTo>
                <a:lnTo>
                  <a:pt x="2639567" y="429767"/>
                </a:lnTo>
                <a:lnTo>
                  <a:pt x="2633471" y="469391"/>
                </a:lnTo>
                <a:lnTo>
                  <a:pt x="2624327" y="505967"/>
                </a:lnTo>
                <a:lnTo>
                  <a:pt x="2609087" y="539495"/>
                </a:lnTo>
                <a:lnTo>
                  <a:pt x="2590799" y="573023"/>
                </a:lnTo>
                <a:lnTo>
                  <a:pt x="2569463" y="606551"/>
                </a:lnTo>
                <a:lnTo>
                  <a:pt x="2569463" y="603503"/>
                </a:lnTo>
                <a:lnTo>
                  <a:pt x="2545079" y="633983"/>
                </a:lnTo>
                <a:lnTo>
                  <a:pt x="2517647" y="661415"/>
                </a:lnTo>
                <a:lnTo>
                  <a:pt x="2423159" y="728471"/>
                </a:lnTo>
                <a:lnTo>
                  <a:pt x="2386583" y="743711"/>
                </a:lnTo>
                <a:lnTo>
                  <a:pt x="2346959" y="755903"/>
                </a:lnTo>
                <a:lnTo>
                  <a:pt x="2307335" y="765047"/>
                </a:lnTo>
                <a:lnTo>
                  <a:pt x="2264663" y="771143"/>
                </a:lnTo>
                <a:lnTo>
                  <a:pt x="2221991" y="774191"/>
                </a:lnTo>
                <a:lnTo>
                  <a:pt x="429767" y="774191"/>
                </a:lnTo>
                <a:lnTo>
                  <a:pt x="387095" y="771143"/>
                </a:lnTo>
                <a:lnTo>
                  <a:pt x="344423" y="765047"/>
                </a:lnTo>
                <a:lnTo>
                  <a:pt x="304799" y="755903"/>
                </a:lnTo>
                <a:lnTo>
                  <a:pt x="265175" y="743711"/>
                </a:lnTo>
                <a:lnTo>
                  <a:pt x="228599" y="728471"/>
                </a:lnTo>
                <a:lnTo>
                  <a:pt x="192023" y="707135"/>
                </a:lnTo>
                <a:lnTo>
                  <a:pt x="192023" y="718057"/>
                </a:lnTo>
                <a:lnTo>
                  <a:pt x="225551" y="737615"/>
                </a:lnTo>
                <a:lnTo>
                  <a:pt x="262127" y="752855"/>
                </a:lnTo>
                <a:lnTo>
                  <a:pt x="301751" y="765047"/>
                </a:lnTo>
                <a:lnTo>
                  <a:pt x="341375" y="774191"/>
                </a:lnTo>
                <a:lnTo>
                  <a:pt x="384047" y="780287"/>
                </a:lnTo>
                <a:lnTo>
                  <a:pt x="429767" y="783335"/>
                </a:lnTo>
                <a:lnTo>
                  <a:pt x="2221991" y="783335"/>
                </a:lnTo>
                <a:lnTo>
                  <a:pt x="2264663" y="780287"/>
                </a:lnTo>
                <a:lnTo>
                  <a:pt x="2307335" y="774191"/>
                </a:lnTo>
                <a:lnTo>
                  <a:pt x="2350007" y="765047"/>
                </a:lnTo>
                <a:lnTo>
                  <a:pt x="2389631" y="752855"/>
                </a:lnTo>
                <a:lnTo>
                  <a:pt x="2426207" y="737615"/>
                </a:lnTo>
                <a:lnTo>
                  <a:pt x="2462783" y="716279"/>
                </a:lnTo>
                <a:lnTo>
                  <a:pt x="2496311" y="694943"/>
                </a:lnTo>
                <a:lnTo>
                  <a:pt x="2526791" y="667511"/>
                </a:lnTo>
                <a:lnTo>
                  <a:pt x="2554223" y="640079"/>
                </a:lnTo>
                <a:lnTo>
                  <a:pt x="2578607" y="609599"/>
                </a:lnTo>
                <a:lnTo>
                  <a:pt x="2618231" y="545591"/>
                </a:lnTo>
                <a:lnTo>
                  <a:pt x="2633471" y="509015"/>
                </a:lnTo>
                <a:lnTo>
                  <a:pt x="2642615" y="469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176665" y="3680971"/>
            <a:ext cx="232283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se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udo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ra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ndo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20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59061" y="3419855"/>
            <a:ext cx="2651756" cy="783335"/>
          </a:xfrm>
          <a:custGeom>
            <a:avLst/>
            <a:gdLst/>
            <a:ahLst/>
            <a:cxnLst/>
            <a:rect l="l" t="t" r="r" b="b"/>
            <a:pathLst>
              <a:path w="2651756" h="783335">
                <a:moveTo>
                  <a:pt x="2651756" y="390143"/>
                </a:moveTo>
                <a:lnTo>
                  <a:pt x="2648708" y="350519"/>
                </a:lnTo>
                <a:lnTo>
                  <a:pt x="2642612" y="310895"/>
                </a:lnTo>
                <a:lnTo>
                  <a:pt x="2618228" y="237743"/>
                </a:lnTo>
                <a:lnTo>
                  <a:pt x="2599940" y="204215"/>
                </a:lnTo>
                <a:lnTo>
                  <a:pt x="2578604" y="170687"/>
                </a:lnTo>
                <a:lnTo>
                  <a:pt x="2554220" y="140207"/>
                </a:lnTo>
                <a:lnTo>
                  <a:pt x="2526788" y="112775"/>
                </a:lnTo>
                <a:lnTo>
                  <a:pt x="2496308" y="88391"/>
                </a:lnTo>
                <a:lnTo>
                  <a:pt x="2462780" y="67055"/>
                </a:lnTo>
                <a:lnTo>
                  <a:pt x="2426204" y="45719"/>
                </a:lnTo>
                <a:lnTo>
                  <a:pt x="2389628" y="30479"/>
                </a:lnTo>
                <a:lnTo>
                  <a:pt x="2350004" y="15239"/>
                </a:lnTo>
                <a:lnTo>
                  <a:pt x="2307332" y="6095"/>
                </a:lnTo>
                <a:lnTo>
                  <a:pt x="2264660" y="0"/>
                </a:lnTo>
                <a:lnTo>
                  <a:pt x="384047" y="0"/>
                </a:lnTo>
                <a:lnTo>
                  <a:pt x="341375" y="6095"/>
                </a:lnTo>
                <a:lnTo>
                  <a:pt x="301751" y="15239"/>
                </a:lnTo>
                <a:lnTo>
                  <a:pt x="262127" y="30479"/>
                </a:lnTo>
                <a:lnTo>
                  <a:pt x="225551" y="45719"/>
                </a:lnTo>
                <a:lnTo>
                  <a:pt x="188975" y="67055"/>
                </a:lnTo>
                <a:lnTo>
                  <a:pt x="155447" y="88391"/>
                </a:lnTo>
                <a:lnTo>
                  <a:pt x="124967" y="112775"/>
                </a:lnTo>
                <a:lnTo>
                  <a:pt x="97535" y="140207"/>
                </a:lnTo>
                <a:lnTo>
                  <a:pt x="73151" y="170687"/>
                </a:lnTo>
                <a:lnTo>
                  <a:pt x="51815" y="204215"/>
                </a:lnTo>
                <a:lnTo>
                  <a:pt x="33527" y="237743"/>
                </a:lnTo>
                <a:lnTo>
                  <a:pt x="18287" y="274319"/>
                </a:lnTo>
                <a:lnTo>
                  <a:pt x="0" y="350519"/>
                </a:lnTo>
                <a:lnTo>
                  <a:pt x="0" y="432815"/>
                </a:lnTo>
                <a:lnTo>
                  <a:pt x="9143" y="469391"/>
                </a:lnTo>
                <a:lnTo>
                  <a:pt x="9143" y="390143"/>
                </a:lnTo>
                <a:lnTo>
                  <a:pt x="12191" y="350519"/>
                </a:lnTo>
                <a:lnTo>
                  <a:pt x="12191" y="353567"/>
                </a:lnTo>
                <a:lnTo>
                  <a:pt x="18287" y="313943"/>
                </a:lnTo>
                <a:lnTo>
                  <a:pt x="27431" y="277367"/>
                </a:lnTo>
                <a:lnTo>
                  <a:pt x="42671" y="240791"/>
                </a:lnTo>
                <a:lnTo>
                  <a:pt x="42671" y="243839"/>
                </a:lnTo>
                <a:lnTo>
                  <a:pt x="57911" y="210311"/>
                </a:lnTo>
                <a:lnTo>
                  <a:pt x="79247" y="176783"/>
                </a:lnTo>
                <a:lnTo>
                  <a:pt x="131063" y="121919"/>
                </a:lnTo>
                <a:lnTo>
                  <a:pt x="161543" y="97535"/>
                </a:lnTo>
                <a:lnTo>
                  <a:pt x="195071" y="73151"/>
                </a:lnTo>
                <a:lnTo>
                  <a:pt x="228599" y="54863"/>
                </a:lnTo>
                <a:lnTo>
                  <a:pt x="265175" y="39623"/>
                </a:lnTo>
                <a:lnTo>
                  <a:pt x="304799" y="24383"/>
                </a:lnTo>
                <a:lnTo>
                  <a:pt x="344423" y="15239"/>
                </a:lnTo>
                <a:lnTo>
                  <a:pt x="429767" y="9143"/>
                </a:lnTo>
                <a:lnTo>
                  <a:pt x="2221988" y="9143"/>
                </a:lnTo>
                <a:lnTo>
                  <a:pt x="2307332" y="15239"/>
                </a:lnTo>
                <a:lnTo>
                  <a:pt x="2346956" y="24383"/>
                </a:lnTo>
                <a:lnTo>
                  <a:pt x="2386580" y="39623"/>
                </a:lnTo>
                <a:lnTo>
                  <a:pt x="2423156" y="54863"/>
                </a:lnTo>
                <a:lnTo>
                  <a:pt x="2456684" y="73151"/>
                </a:lnTo>
                <a:lnTo>
                  <a:pt x="2490212" y="97535"/>
                </a:lnTo>
                <a:lnTo>
                  <a:pt x="2520692" y="121919"/>
                </a:lnTo>
                <a:lnTo>
                  <a:pt x="2520692" y="124967"/>
                </a:lnTo>
                <a:lnTo>
                  <a:pt x="2545076" y="149351"/>
                </a:lnTo>
                <a:lnTo>
                  <a:pt x="2569460" y="176783"/>
                </a:lnTo>
                <a:lnTo>
                  <a:pt x="2590796" y="210311"/>
                </a:lnTo>
                <a:lnTo>
                  <a:pt x="2609084" y="243839"/>
                </a:lnTo>
                <a:lnTo>
                  <a:pt x="2609084" y="240791"/>
                </a:lnTo>
                <a:lnTo>
                  <a:pt x="2624324" y="277367"/>
                </a:lnTo>
                <a:lnTo>
                  <a:pt x="2633468" y="313943"/>
                </a:lnTo>
                <a:lnTo>
                  <a:pt x="2639564" y="353567"/>
                </a:lnTo>
                <a:lnTo>
                  <a:pt x="2639564" y="350519"/>
                </a:lnTo>
                <a:lnTo>
                  <a:pt x="2642612" y="390143"/>
                </a:lnTo>
                <a:lnTo>
                  <a:pt x="2642612" y="469391"/>
                </a:lnTo>
                <a:lnTo>
                  <a:pt x="2648708" y="432815"/>
                </a:lnTo>
                <a:lnTo>
                  <a:pt x="2651756" y="390143"/>
                </a:lnTo>
                <a:close/>
              </a:path>
              <a:path w="2651756" h="783335">
                <a:moveTo>
                  <a:pt x="2520692" y="672998"/>
                </a:moveTo>
                <a:lnTo>
                  <a:pt x="2520692" y="661415"/>
                </a:lnTo>
                <a:lnTo>
                  <a:pt x="2490212" y="685799"/>
                </a:lnTo>
                <a:lnTo>
                  <a:pt x="2423156" y="728471"/>
                </a:lnTo>
                <a:lnTo>
                  <a:pt x="2386580" y="743711"/>
                </a:lnTo>
                <a:lnTo>
                  <a:pt x="2346956" y="755903"/>
                </a:lnTo>
                <a:lnTo>
                  <a:pt x="2307332" y="765047"/>
                </a:lnTo>
                <a:lnTo>
                  <a:pt x="2264660" y="771143"/>
                </a:lnTo>
                <a:lnTo>
                  <a:pt x="2221988" y="774191"/>
                </a:lnTo>
                <a:lnTo>
                  <a:pt x="429767" y="774191"/>
                </a:lnTo>
                <a:lnTo>
                  <a:pt x="387095" y="771143"/>
                </a:lnTo>
                <a:lnTo>
                  <a:pt x="344423" y="765047"/>
                </a:lnTo>
                <a:lnTo>
                  <a:pt x="304799" y="755903"/>
                </a:lnTo>
                <a:lnTo>
                  <a:pt x="265175" y="743711"/>
                </a:lnTo>
                <a:lnTo>
                  <a:pt x="228599" y="728471"/>
                </a:lnTo>
                <a:lnTo>
                  <a:pt x="161543" y="685799"/>
                </a:lnTo>
                <a:lnTo>
                  <a:pt x="131063" y="661415"/>
                </a:lnTo>
                <a:lnTo>
                  <a:pt x="103631" y="633983"/>
                </a:lnTo>
                <a:lnTo>
                  <a:pt x="79247" y="603503"/>
                </a:lnTo>
                <a:lnTo>
                  <a:pt x="79247" y="606551"/>
                </a:lnTo>
                <a:lnTo>
                  <a:pt x="57911" y="573023"/>
                </a:lnTo>
                <a:lnTo>
                  <a:pt x="27431" y="505967"/>
                </a:lnTo>
                <a:lnTo>
                  <a:pt x="12191" y="429767"/>
                </a:lnTo>
                <a:lnTo>
                  <a:pt x="9143" y="390143"/>
                </a:lnTo>
                <a:lnTo>
                  <a:pt x="9143" y="469391"/>
                </a:lnTo>
                <a:lnTo>
                  <a:pt x="18287" y="509015"/>
                </a:lnTo>
                <a:lnTo>
                  <a:pt x="33527" y="545591"/>
                </a:lnTo>
                <a:lnTo>
                  <a:pt x="51815" y="579119"/>
                </a:lnTo>
                <a:lnTo>
                  <a:pt x="97535" y="640079"/>
                </a:lnTo>
                <a:lnTo>
                  <a:pt x="124967" y="667511"/>
                </a:lnTo>
                <a:lnTo>
                  <a:pt x="155447" y="694943"/>
                </a:lnTo>
                <a:lnTo>
                  <a:pt x="188975" y="716279"/>
                </a:lnTo>
                <a:lnTo>
                  <a:pt x="225551" y="737615"/>
                </a:lnTo>
                <a:lnTo>
                  <a:pt x="262127" y="752855"/>
                </a:lnTo>
                <a:lnTo>
                  <a:pt x="301751" y="765047"/>
                </a:lnTo>
                <a:lnTo>
                  <a:pt x="341375" y="774191"/>
                </a:lnTo>
                <a:lnTo>
                  <a:pt x="384047" y="780287"/>
                </a:lnTo>
                <a:lnTo>
                  <a:pt x="429767" y="783335"/>
                </a:lnTo>
                <a:lnTo>
                  <a:pt x="2221988" y="783335"/>
                </a:lnTo>
                <a:lnTo>
                  <a:pt x="2264660" y="780287"/>
                </a:lnTo>
                <a:lnTo>
                  <a:pt x="2307332" y="774191"/>
                </a:lnTo>
                <a:lnTo>
                  <a:pt x="2350004" y="765047"/>
                </a:lnTo>
                <a:lnTo>
                  <a:pt x="2389628" y="752855"/>
                </a:lnTo>
                <a:lnTo>
                  <a:pt x="2426204" y="737615"/>
                </a:lnTo>
                <a:lnTo>
                  <a:pt x="2462780" y="716279"/>
                </a:lnTo>
                <a:lnTo>
                  <a:pt x="2496308" y="694943"/>
                </a:lnTo>
                <a:lnTo>
                  <a:pt x="2520692" y="672998"/>
                </a:lnTo>
                <a:close/>
              </a:path>
              <a:path w="2651756" h="783335">
                <a:moveTo>
                  <a:pt x="2520692" y="124967"/>
                </a:moveTo>
                <a:lnTo>
                  <a:pt x="2520692" y="121919"/>
                </a:lnTo>
                <a:lnTo>
                  <a:pt x="2517644" y="121919"/>
                </a:lnTo>
                <a:lnTo>
                  <a:pt x="2520692" y="124967"/>
                </a:lnTo>
                <a:close/>
              </a:path>
              <a:path w="2651756" h="783335">
                <a:moveTo>
                  <a:pt x="2642612" y="469391"/>
                </a:moveTo>
                <a:lnTo>
                  <a:pt x="2642612" y="390143"/>
                </a:lnTo>
                <a:lnTo>
                  <a:pt x="2639564" y="429767"/>
                </a:lnTo>
                <a:lnTo>
                  <a:pt x="2633468" y="469391"/>
                </a:lnTo>
                <a:lnTo>
                  <a:pt x="2624324" y="505967"/>
                </a:lnTo>
                <a:lnTo>
                  <a:pt x="2609084" y="539495"/>
                </a:lnTo>
                <a:lnTo>
                  <a:pt x="2590796" y="573023"/>
                </a:lnTo>
                <a:lnTo>
                  <a:pt x="2569460" y="606551"/>
                </a:lnTo>
                <a:lnTo>
                  <a:pt x="2569460" y="603503"/>
                </a:lnTo>
                <a:lnTo>
                  <a:pt x="2545076" y="633983"/>
                </a:lnTo>
                <a:lnTo>
                  <a:pt x="2517644" y="661415"/>
                </a:lnTo>
                <a:lnTo>
                  <a:pt x="2520692" y="661415"/>
                </a:lnTo>
                <a:lnTo>
                  <a:pt x="2520692" y="672998"/>
                </a:lnTo>
                <a:lnTo>
                  <a:pt x="2554220" y="640079"/>
                </a:lnTo>
                <a:lnTo>
                  <a:pt x="2578604" y="609599"/>
                </a:lnTo>
                <a:lnTo>
                  <a:pt x="2618228" y="545591"/>
                </a:lnTo>
                <a:lnTo>
                  <a:pt x="2633468" y="509015"/>
                </a:lnTo>
                <a:lnTo>
                  <a:pt x="2642612" y="4693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11415" y="3629155"/>
            <a:ext cx="1191895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000" b="1" spc="-10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b="1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RNG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81892" y="2996183"/>
            <a:ext cx="76199" cy="429767"/>
          </a:xfrm>
          <a:custGeom>
            <a:avLst/>
            <a:gdLst/>
            <a:ahLst/>
            <a:cxnLst/>
            <a:rect l="l" t="t" r="r" b="b"/>
            <a:pathLst>
              <a:path w="76199" h="429767">
                <a:moveTo>
                  <a:pt x="76199" y="353567"/>
                </a:moveTo>
                <a:lnTo>
                  <a:pt x="0" y="353567"/>
                </a:lnTo>
                <a:lnTo>
                  <a:pt x="30479" y="412183"/>
                </a:lnTo>
                <a:lnTo>
                  <a:pt x="30479" y="365759"/>
                </a:lnTo>
                <a:lnTo>
                  <a:pt x="45719" y="365759"/>
                </a:lnTo>
                <a:lnTo>
                  <a:pt x="45719" y="417067"/>
                </a:lnTo>
                <a:lnTo>
                  <a:pt x="76199" y="353567"/>
                </a:lnTo>
                <a:close/>
              </a:path>
              <a:path w="76199" h="429767">
                <a:moveTo>
                  <a:pt x="45719" y="353567"/>
                </a:moveTo>
                <a:lnTo>
                  <a:pt x="45719" y="0"/>
                </a:lnTo>
                <a:lnTo>
                  <a:pt x="30479" y="0"/>
                </a:lnTo>
                <a:lnTo>
                  <a:pt x="30479" y="353567"/>
                </a:lnTo>
                <a:lnTo>
                  <a:pt x="45719" y="353567"/>
                </a:lnTo>
                <a:close/>
              </a:path>
              <a:path w="76199" h="429767">
                <a:moveTo>
                  <a:pt x="45719" y="417067"/>
                </a:moveTo>
                <a:lnTo>
                  <a:pt x="45719" y="365759"/>
                </a:lnTo>
                <a:lnTo>
                  <a:pt x="30479" y="365759"/>
                </a:lnTo>
                <a:lnTo>
                  <a:pt x="30479" y="412183"/>
                </a:lnTo>
                <a:lnTo>
                  <a:pt x="39623" y="429767"/>
                </a:lnTo>
                <a:lnTo>
                  <a:pt x="45719" y="417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21517" y="2987039"/>
            <a:ext cx="5928356" cy="12191"/>
          </a:xfrm>
          <a:custGeom>
            <a:avLst/>
            <a:gdLst/>
            <a:ahLst/>
            <a:cxnLst/>
            <a:rect l="l" t="t" r="r" b="b"/>
            <a:pathLst>
              <a:path w="5928356" h="12191">
                <a:moveTo>
                  <a:pt x="5928356" y="9143"/>
                </a:moveTo>
                <a:lnTo>
                  <a:pt x="5928356" y="0"/>
                </a:lnTo>
                <a:lnTo>
                  <a:pt x="0" y="3047"/>
                </a:lnTo>
                <a:lnTo>
                  <a:pt x="0" y="12191"/>
                </a:lnTo>
                <a:lnTo>
                  <a:pt x="5928356" y="91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909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533908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Yalancı Rastgele</a:t>
            </a:r>
            <a:r>
              <a:rPr lang="tr-TR" sz="20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5" dirty="0">
                <a:solidFill>
                  <a:srgbClr val="232021"/>
                </a:solidFill>
                <a:latin typeface="Arial"/>
                <a:cs typeface="Arial"/>
              </a:rPr>
              <a:t>Sayı Üreteci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s)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15350"/>
            <a:ext cx="7305040" cy="27235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Fiziksel rastgele işlemlere dayanır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yarı iletken gürültüsü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radyoaktif kalıntılar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5" dirty="0" smtClean="0">
                <a:solidFill>
                  <a:srgbClr val="232021"/>
                </a:solidFill>
                <a:latin typeface="Arial"/>
                <a:cs typeface="Arial"/>
              </a:rPr>
              <a:t>fare hareketleri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Çıkış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  </a:t>
            </a:r>
            <a:r>
              <a:rPr sz="1575" i="1" spc="22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değeri iyi istatiksel özeliklere sahip olmalı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262255">
              <a:lnSpc>
                <a:spcPct val="100000"/>
              </a:lnSpc>
              <a:spcBef>
                <a:spcPts val="420"/>
              </a:spcBef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50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%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sıklıkla sonraki işlemlerle yapılır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Çıkış değeri hem tahmin edilememeli hem de yeniden üretilememeli 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 smtClean="0"/>
          </a:p>
          <a:p>
            <a:pPr>
              <a:lnSpc>
                <a:spcPts val="1300"/>
              </a:lnSpc>
              <a:spcBef>
                <a:spcPts val="0"/>
              </a:spcBef>
            </a:pPr>
            <a:endParaRPr sz="1300" dirty="0" smtClean="0"/>
          </a:p>
          <a:p>
            <a:pPr marL="207645" marR="326390" indent="-195580">
              <a:lnSpc>
                <a:spcPct val="125000"/>
              </a:lnSpc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Anahtarların üretimi için tipik kullanım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sadece tek kullanımlık değerler kullanılır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 başka bir çok amaç için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026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79685" y="4267200"/>
            <a:ext cx="5169404" cy="1527047"/>
          </a:xfrm>
          <a:custGeom>
            <a:avLst/>
            <a:gdLst/>
            <a:ahLst/>
            <a:cxnLst/>
            <a:rect l="l" t="t" r="r" b="b"/>
            <a:pathLst>
              <a:path w="5169404" h="1527047">
                <a:moveTo>
                  <a:pt x="5169404" y="1520951"/>
                </a:moveTo>
                <a:lnTo>
                  <a:pt x="5169404" y="6095"/>
                </a:lnTo>
                <a:lnTo>
                  <a:pt x="5163308" y="0"/>
                </a:lnTo>
                <a:lnTo>
                  <a:pt x="6095" y="0"/>
                </a:lnTo>
                <a:lnTo>
                  <a:pt x="0" y="6095"/>
                </a:lnTo>
                <a:lnTo>
                  <a:pt x="0" y="1520951"/>
                </a:lnTo>
                <a:lnTo>
                  <a:pt x="6095" y="1527047"/>
                </a:lnTo>
                <a:lnTo>
                  <a:pt x="12191" y="1527047"/>
                </a:lnTo>
                <a:lnTo>
                  <a:pt x="12191" y="27431"/>
                </a:lnTo>
                <a:lnTo>
                  <a:pt x="24383" y="15239"/>
                </a:lnTo>
                <a:lnTo>
                  <a:pt x="24383" y="27431"/>
                </a:lnTo>
                <a:lnTo>
                  <a:pt x="5141972" y="27431"/>
                </a:lnTo>
                <a:lnTo>
                  <a:pt x="5141972" y="15239"/>
                </a:lnTo>
                <a:lnTo>
                  <a:pt x="5154164" y="27431"/>
                </a:lnTo>
                <a:lnTo>
                  <a:pt x="5154164" y="1527047"/>
                </a:lnTo>
                <a:lnTo>
                  <a:pt x="5163308" y="1527047"/>
                </a:lnTo>
                <a:lnTo>
                  <a:pt x="5169404" y="1520951"/>
                </a:lnTo>
                <a:close/>
              </a:path>
              <a:path w="5169404" h="1527047">
                <a:moveTo>
                  <a:pt x="24383" y="27431"/>
                </a:moveTo>
                <a:lnTo>
                  <a:pt x="24383" y="15239"/>
                </a:lnTo>
                <a:lnTo>
                  <a:pt x="12191" y="27431"/>
                </a:lnTo>
                <a:lnTo>
                  <a:pt x="24383" y="27431"/>
                </a:lnTo>
                <a:close/>
              </a:path>
              <a:path w="5169404" h="1527047">
                <a:moveTo>
                  <a:pt x="24383" y="1502663"/>
                </a:moveTo>
                <a:lnTo>
                  <a:pt x="24383" y="27431"/>
                </a:lnTo>
                <a:lnTo>
                  <a:pt x="12191" y="27431"/>
                </a:lnTo>
                <a:lnTo>
                  <a:pt x="12191" y="1502663"/>
                </a:lnTo>
                <a:lnTo>
                  <a:pt x="24383" y="1502663"/>
                </a:lnTo>
                <a:close/>
              </a:path>
              <a:path w="5169404" h="1527047">
                <a:moveTo>
                  <a:pt x="5154164" y="1502663"/>
                </a:moveTo>
                <a:lnTo>
                  <a:pt x="12191" y="1502663"/>
                </a:lnTo>
                <a:lnTo>
                  <a:pt x="24383" y="1514855"/>
                </a:lnTo>
                <a:lnTo>
                  <a:pt x="24383" y="1527047"/>
                </a:lnTo>
                <a:lnTo>
                  <a:pt x="5141972" y="1527047"/>
                </a:lnTo>
                <a:lnTo>
                  <a:pt x="5141972" y="1514855"/>
                </a:lnTo>
                <a:lnTo>
                  <a:pt x="5154164" y="1502663"/>
                </a:lnTo>
                <a:close/>
              </a:path>
              <a:path w="5169404" h="1527047">
                <a:moveTo>
                  <a:pt x="24383" y="1527047"/>
                </a:moveTo>
                <a:lnTo>
                  <a:pt x="24383" y="1514855"/>
                </a:lnTo>
                <a:lnTo>
                  <a:pt x="12191" y="1502663"/>
                </a:lnTo>
                <a:lnTo>
                  <a:pt x="12191" y="1527047"/>
                </a:lnTo>
                <a:lnTo>
                  <a:pt x="24383" y="1527047"/>
                </a:lnTo>
                <a:close/>
              </a:path>
              <a:path w="5169404" h="1527047">
                <a:moveTo>
                  <a:pt x="5154164" y="27431"/>
                </a:moveTo>
                <a:lnTo>
                  <a:pt x="5141972" y="15239"/>
                </a:lnTo>
                <a:lnTo>
                  <a:pt x="5141972" y="27431"/>
                </a:lnTo>
                <a:lnTo>
                  <a:pt x="5154164" y="27431"/>
                </a:lnTo>
                <a:close/>
              </a:path>
              <a:path w="5169404" h="1527047">
                <a:moveTo>
                  <a:pt x="5154164" y="1502663"/>
                </a:moveTo>
                <a:lnTo>
                  <a:pt x="5154164" y="27431"/>
                </a:lnTo>
                <a:lnTo>
                  <a:pt x="5141972" y="27431"/>
                </a:lnTo>
                <a:lnTo>
                  <a:pt x="5141972" y="1502663"/>
                </a:lnTo>
                <a:lnTo>
                  <a:pt x="5154164" y="1502663"/>
                </a:lnTo>
                <a:close/>
              </a:path>
              <a:path w="5169404" h="1527047">
                <a:moveTo>
                  <a:pt x="5154164" y="1527047"/>
                </a:moveTo>
                <a:lnTo>
                  <a:pt x="5154164" y="1502663"/>
                </a:lnTo>
                <a:lnTo>
                  <a:pt x="5141972" y="1514855"/>
                </a:lnTo>
                <a:lnTo>
                  <a:pt x="5141972" y="1527047"/>
                </a:lnTo>
                <a:lnTo>
                  <a:pt x="5154164" y="15270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5337" y="622555"/>
            <a:ext cx="528447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Yalancı Rastgele Sayı</a:t>
            </a:r>
            <a:r>
              <a:rPr sz="1900" b="1" spc="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1468629"/>
            <a:ext cx="5107940" cy="369442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Başlangıç çekirdek değerinden bir zincir üretir.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Tipik olarak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çıkış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iyi istatiksel özelliklere sahiptir.</a:t>
            </a:r>
            <a:endParaRPr sz="1600" dirty="0">
              <a:latin typeface="Arial"/>
              <a:cs typeface="Arial"/>
            </a:endParaRPr>
          </a:p>
          <a:p>
            <a:pPr marL="12700" marR="582930">
              <a:lnSpc>
                <a:spcPts val="2880"/>
              </a:lnSpc>
              <a:spcBef>
                <a:spcPts val="19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Özyinelemeli yollarla çıkış değeri yeniden üretilebilir ve tahmin edilebilir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10"/>
              </a:spcBef>
            </a:pPr>
            <a:endParaRPr sz="900" dirty="0"/>
          </a:p>
          <a:p>
            <a:pPr marL="356870">
              <a:lnSpc>
                <a:spcPct val="100000"/>
              </a:lnSpc>
            </a:pPr>
            <a:r>
              <a:rPr sz="245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spc="1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0 </a:t>
            </a:r>
            <a:r>
              <a:rPr sz="2100" spc="172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4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450" i="1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ee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endParaRPr sz="2450" dirty="0">
              <a:latin typeface="Times New Roman"/>
              <a:cs typeface="Times New Roman"/>
            </a:endParaRPr>
          </a:p>
          <a:p>
            <a:pPr>
              <a:lnSpc>
                <a:spcPts val="750"/>
              </a:lnSpc>
              <a:spcBef>
                <a:spcPts val="30"/>
              </a:spcBef>
            </a:pPr>
            <a:endParaRPr sz="750" dirty="0"/>
          </a:p>
          <a:p>
            <a:pPr marL="356870">
              <a:lnSpc>
                <a:spcPct val="100000"/>
              </a:lnSpc>
              <a:tabLst>
                <a:tab pos="1122045" algn="l"/>
              </a:tabLst>
            </a:pPr>
            <a:r>
              <a:rPr sz="245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i="1" spc="16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2100" spc="-44" baseline="-23809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100" spc="1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2100" spc="-7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4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	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f</a:t>
            </a:r>
            <a:r>
              <a:rPr sz="2450" i="1" spc="-5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114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2450" i="1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i="1" spc="7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2100" i="1" spc="-82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</a:t>
            </a:r>
            <a:r>
              <a:rPr sz="2450" spc="-27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i="1" spc="16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2100" spc="-82" baseline="-23809" dirty="0" smtClean="0">
                <a:solidFill>
                  <a:srgbClr val="232021"/>
                </a:solidFill>
                <a:latin typeface="Symbol"/>
                <a:cs typeface="Symbol"/>
              </a:rPr>
              <a:t></a:t>
            </a:r>
            <a:r>
              <a:rPr sz="2100" spc="1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2100" spc="-34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,...</a:t>
            </a:r>
            <a:r>
              <a:rPr sz="24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,</a:t>
            </a:r>
            <a:r>
              <a:rPr sz="2450" spc="-29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-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i="1" spc="7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2100" i="1" spc="-337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100" spc="60" baseline="-23809" dirty="0" smtClean="0">
                <a:solidFill>
                  <a:srgbClr val="232021"/>
                </a:solidFill>
                <a:latin typeface="Symbol"/>
                <a:cs typeface="Symbol"/>
              </a:rPr>
              <a:t></a:t>
            </a:r>
            <a:r>
              <a:rPr sz="2100" i="1" spc="7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t</a:t>
            </a:r>
            <a:r>
              <a:rPr sz="2100" i="1" spc="22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endParaRPr sz="2450" dirty="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42"/>
              </a:spcBef>
            </a:pPr>
            <a:endParaRPr sz="1300" dirty="0"/>
          </a:p>
          <a:p>
            <a:pPr marL="40005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rand(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i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un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600" spc="-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6"/>
              </a:spcBef>
            </a:pPr>
            <a:endParaRPr sz="650" dirty="0"/>
          </a:p>
          <a:p>
            <a:pPr marL="356870">
              <a:lnSpc>
                <a:spcPct val="100000"/>
              </a:lnSpc>
            </a:pPr>
            <a:r>
              <a:rPr sz="245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spc="1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0 </a:t>
            </a:r>
            <a:r>
              <a:rPr sz="2100" spc="172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450" spc="-3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1234</a:t>
            </a:r>
            <a:r>
              <a:rPr sz="24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5</a:t>
            </a:r>
            <a:endParaRPr sz="245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57725" y="5239262"/>
            <a:ext cx="4485005" cy="3854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  <a:tabLst>
                <a:tab pos="472440" algn="l"/>
                <a:tab pos="2511425" algn="l"/>
              </a:tabLst>
            </a:pPr>
            <a:r>
              <a:rPr sz="2450" i="1" dirty="0" smtClean="0">
                <a:solidFill>
                  <a:srgbClr val="232021"/>
                </a:solidFill>
                <a:latin typeface="Times New Roman"/>
                <a:cs typeface="Times New Roman"/>
              </a:rPr>
              <a:t>s	</a:t>
            </a:r>
            <a:r>
              <a:rPr sz="245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450" spc="-3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110351524</a:t>
            </a:r>
            <a:r>
              <a:rPr sz="2450" spc="-105" dirty="0" smtClean="0">
                <a:solidFill>
                  <a:srgbClr val="232021"/>
                </a:solidFill>
                <a:latin typeface="Times New Roman"/>
                <a:cs typeface="Times New Roman"/>
              </a:rPr>
              <a:t>5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	</a:t>
            </a:r>
            <a:r>
              <a:rPr sz="2450" spc="180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45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1234</a:t>
            </a:r>
            <a:r>
              <a:rPr sz="2450" spc="204" dirty="0" smtClean="0">
                <a:solidFill>
                  <a:srgbClr val="232021"/>
                </a:solidFill>
                <a:latin typeface="Times New Roman"/>
                <a:cs typeface="Times New Roman"/>
              </a:rPr>
              <a:t>5</a:t>
            </a:r>
            <a:r>
              <a:rPr sz="2450" spc="-50" dirty="0" smtClean="0">
                <a:solidFill>
                  <a:srgbClr val="232021"/>
                </a:solidFill>
                <a:latin typeface="Times New Roman"/>
                <a:cs typeface="Times New Roman"/>
              </a:rPr>
              <a:t>m</a:t>
            </a:r>
            <a:r>
              <a:rPr sz="245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o</a:t>
            </a:r>
            <a:r>
              <a:rPr sz="24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r>
              <a:rPr sz="2450" spc="-24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6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r>
              <a:rPr sz="2100" spc="15" baseline="43650" dirty="0" smtClean="0">
                <a:solidFill>
                  <a:srgbClr val="232021"/>
                </a:solidFill>
                <a:latin typeface="Times New Roman"/>
                <a:cs typeface="Times New Roman"/>
              </a:rPr>
              <a:t>31</a:t>
            </a:r>
            <a:endParaRPr sz="2100" baseline="43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79631" y="5451860"/>
            <a:ext cx="275590" cy="2266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105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400" spc="-35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14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16872" y="5451860"/>
            <a:ext cx="76200" cy="2266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54214" y="6174237"/>
            <a:ext cx="5888990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000" b="1" spc="20" dirty="0" smtClean="0">
                <a:solidFill>
                  <a:srgbClr val="232021"/>
                </a:solidFill>
                <a:latin typeface="Arial"/>
                <a:cs typeface="Arial"/>
              </a:rPr>
              <a:t>birçok</a:t>
            </a:r>
            <a:r>
              <a:rPr sz="2000" b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nin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 kötü şifreleme özellikleri vardır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6972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9789" y="1124711"/>
            <a:ext cx="5169404" cy="1527047"/>
          </a:xfrm>
          <a:custGeom>
            <a:avLst/>
            <a:gdLst/>
            <a:ahLst/>
            <a:cxnLst/>
            <a:rect l="l" t="t" r="r" b="b"/>
            <a:pathLst>
              <a:path w="5169404" h="1527047">
                <a:moveTo>
                  <a:pt x="5169404" y="1520951"/>
                </a:moveTo>
                <a:lnTo>
                  <a:pt x="5169404" y="6095"/>
                </a:lnTo>
                <a:lnTo>
                  <a:pt x="5163308" y="0"/>
                </a:lnTo>
                <a:lnTo>
                  <a:pt x="6095" y="0"/>
                </a:lnTo>
                <a:lnTo>
                  <a:pt x="0" y="6095"/>
                </a:lnTo>
                <a:lnTo>
                  <a:pt x="0" y="1520951"/>
                </a:lnTo>
                <a:lnTo>
                  <a:pt x="6095" y="1527047"/>
                </a:lnTo>
                <a:lnTo>
                  <a:pt x="12191" y="1527047"/>
                </a:lnTo>
                <a:lnTo>
                  <a:pt x="12191" y="24383"/>
                </a:lnTo>
                <a:lnTo>
                  <a:pt x="24383" y="12191"/>
                </a:lnTo>
                <a:lnTo>
                  <a:pt x="24383" y="24383"/>
                </a:lnTo>
                <a:lnTo>
                  <a:pt x="5145020" y="24383"/>
                </a:lnTo>
                <a:lnTo>
                  <a:pt x="5145020" y="12191"/>
                </a:lnTo>
                <a:lnTo>
                  <a:pt x="5157212" y="24383"/>
                </a:lnTo>
                <a:lnTo>
                  <a:pt x="5157212" y="1527047"/>
                </a:lnTo>
                <a:lnTo>
                  <a:pt x="5163308" y="1527047"/>
                </a:lnTo>
                <a:lnTo>
                  <a:pt x="5169404" y="1520951"/>
                </a:lnTo>
                <a:close/>
              </a:path>
              <a:path w="5169404" h="1527047">
                <a:moveTo>
                  <a:pt x="24383" y="24383"/>
                </a:moveTo>
                <a:lnTo>
                  <a:pt x="24383" y="12191"/>
                </a:lnTo>
                <a:lnTo>
                  <a:pt x="12191" y="24383"/>
                </a:lnTo>
                <a:lnTo>
                  <a:pt x="24383" y="24383"/>
                </a:lnTo>
                <a:close/>
              </a:path>
              <a:path w="5169404" h="1527047">
                <a:moveTo>
                  <a:pt x="24383" y="1499615"/>
                </a:moveTo>
                <a:lnTo>
                  <a:pt x="24383" y="24383"/>
                </a:lnTo>
                <a:lnTo>
                  <a:pt x="12191" y="24383"/>
                </a:lnTo>
                <a:lnTo>
                  <a:pt x="12191" y="1499615"/>
                </a:lnTo>
                <a:lnTo>
                  <a:pt x="24383" y="1499615"/>
                </a:lnTo>
                <a:close/>
              </a:path>
              <a:path w="5169404" h="1527047">
                <a:moveTo>
                  <a:pt x="5157212" y="1499615"/>
                </a:moveTo>
                <a:lnTo>
                  <a:pt x="12191" y="1499615"/>
                </a:lnTo>
                <a:lnTo>
                  <a:pt x="24383" y="1511807"/>
                </a:lnTo>
                <a:lnTo>
                  <a:pt x="24383" y="1527047"/>
                </a:lnTo>
                <a:lnTo>
                  <a:pt x="5145020" y="1527047"/>
                </a:lnTo>
                <a:lnTo>
                  <a:pt x="5145020" y="1511807"/>
                </a:lnTo>
                <a:lnTo>
                  <a:pt x="5157212" y="1499615"/>
                </a:lnTo>
                <a:close/>
              </a:path>
              <a:path w="5169404" h="1527047">
                <a:moveTo>
                  <a:pt x="24383" y="1527047"/>
                </a:moveTo>
                <a:lnTo>
                  <a:pt x="24383" y="1511807"/>
                </a:lnTo>
                <a:lnTo>
                  <a:pt x="12191" y="1499615"/>
                </a:lnTo>
                <a:lnTo>
                  <a:pt x="12191" y="1527047"/>
                </a:lnTo>
                <a:lnTo>
                  <a:pt x="24383" y="1527047"/>
                </a:lnTo>
                <a:close/>
              </a:path>
              <a:path w="5169404" h="1527047">
                <a:moveTo>
                  <a:pt x="5157212" y="24383"/>
                </a:moveTo>
                <a:lnTo>
                  <a:pt x="5145020" y="12191"/>
                </a:lnTo>
                <a:lnTo>
                  <a:pt x="5145020" y="24383"/>
                </a:lnTo>
                <a:lnTo>
                  <a:pt x="5157212" y="24383"/>
                </a:lnTo>
                <a:close/>
              </a:path>
              <a:path w="5169404" h="1527047">
                <a:moveTo>
                  <a:pt x="5157212" y="1499615"/>
                </a:moveTo>
                <a:lnTo>
                  <a:pt x="5157212" y="24383"/>
                </a:lnTo>
                <a:lnTo>
                  <a:pt x="5145020" y="24383"/>
                </a:lnTo>
                <a:lnTo>
                  <a:pt x="5145020" y="1499615"/>
                </a:lnTo>
                <a:lnTo>
                  <a:pt x="5157212" y="1499615"/>
                </a:lnTo>
                <a:close/>
              </a:path>
              <a:path w="5169404" h="1527047">
                <a:moveTo>
                  <a:pt x="5157212" y="1527047"/>
                </a:moveTo>
                <a:lnTo>
                  <a:pt x="5157212" y="1499615"/>
                </a:lnTo>
                <a:lnTo>
                  <a:pt x="5145020" y="1511807"/>
                </a:lnTo>
                <a:lnTo>
                  <a:pt x="5145020" y="1527047"/>
                </a:lnTo>
                <a:lnTo>
                  <a:pt x="5157212" y="152704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5337" y="501651"/>
            <a:ext cx="4416163" cy="23888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Basit bir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P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nin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 kripto analizi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4214" y="1247649"/>
            <a:ext cx="8183486" cy="538480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99085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Örnek</a:t>
            </a:r>
            <a:r>
              <a:rPr sz="1600" spc="-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ong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850"/>
              </a:lnSpc>
              <a:spcBef>
                <a:spcPts val="4"/>
              </a:spcBef>
            </a:pPr>
            <a:endParaRPr sz="850" dirty="0"/>
          </a:p>
          <a:p>
            <a:pPr marL="350520">
              <a:lnSpc>
                <a:spcPct val="100000"/>
              </a:lnSpc>
            </a:pPr>
            <a:r>
              <a:rPr sz="2450" i="1" spc="8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75" spc="-15" baseline="-229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0 </a:t>
            </a:r>
            <a:r>
              <a:rPr sz="2175" spc="127" baseline="-229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450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45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ee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endParaRPr sz="2450" dirty="0">
              <a:latin typeface="Times New Roman"/>
              <a:cs typeface="Times New Roman"/>
            </a:endParaRPr>
          </a:p>
          <a:p>
            <a:pPr>
              <a:lnSpc>
                <a:spcPts val="800"/>
              </a:lnSpc>
              <a:spcBef>
                <a:spcPts val="28"/>
              </a:spcBef>
            </a:pPr>
            <a:endParaRPr sz="800" dirty="0"/>
          </a:p>
          <a:p>
            <a:pPr marL="350520">
              <a:lnSpc>
                <a:spcPct val="100000"/>
              </a:lnSpc>
            </a:pPr>
            <a:r>
              <a:rPr sz="2450" i="1" spc="5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75" i="1" spc="-7" baseline="-229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2175" i="1" spc="-359" baseline="-229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175" spc="-89" baseline="-22988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175" spc="-15" baseline="-229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2175" spc="-52" baseline="-229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450" spc="14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2450" i="1" spc="5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75" i="1" spc="-7" baseline="-229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2175" i="1" spc="-37" baseline="-22988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450" spc="-7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B</a:t>
            </a:r>
            <a:r>
              <a:rPr sz="2450" i="1" spc="-254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-55" dirty="0" smtClean="0">
                <a:solidFill>
                  <a:srgbClr val="232021"/>
                </a:solidFill>
                <a:latin typeface="Times New Roman"/>
                <a:cs typeface="Times New Roman"/>
              </a:rPr>
              <a:t>m</a:t>
            </a:r>
            <a:r>
              <a:rPr sz="245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o</a:t>
            </a:r>
            <a:r>
              <a:rPr sz="24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r>
              <a:rPr sz="2450" spc="-2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m</a:t>
            </a:r>
            <a:endParaRPr sz="2450" dirty="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34"/>
              </a:spcBef>
            </a:pPr>
            <a:endParaRPr sz="1300" dirty="0"/>
          </a:p>
          <a:p>
            <a:pPr marL="271780">
              <a:lnSpc>
                <a:spcPct val="100000"/>
              </a:lnSpc>
            </a:pPr>
            <a:r>
              <a:rPr lang="tr-TR" sz="1600" b="1" spc="-85" dirty="0" smtClean="0">
                <a:solidFill>
                  <a:srgbClr val="232021"/>
                </a:solidFill>
                <a:latin typeface="Arial"/>
                <a:cs typeface="Arial"/>
              </a:rPr>
              <a:t>Farz edelim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847725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47725" algn="l"/>
              </a:tabLst>
            </a:pP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800" i="1" spc="150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anahtar gibi bilinmiyor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47725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47725" algn="l"/>
              </a:tabLst>
            </a:pP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i="1" spc="142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boyutu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847725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84772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Çıkışın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biliniyor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800" i="1" spc="150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endParaRPr sz="1800" baseline="-20833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0"/>
              </a:spcBef>
            </a:pPr>
            <a:endParaRPr sz="900" dirty="0"/>
          </a:p>
          <a:p>
            <a:pPr marL="271780">
              <a:lnSpc>
                <a:spcPct val="100000"/>
              </a:lnSpc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çözüm</a:t>
            </a:r>
            <a:endParaRPr sz="1600" dirty="0">
              <a:latin typeface="Arial"/>
              <a:cs typeface="Arial"/>
            </a:endParaRPr>
          </a:p>
          <a:p>
            <a:pPr marL="680085" marR="4685030" indent="0">
              <a:lnSpc>
                <a:spcPct val="127299"/>
              </a:lnSpc>
              <a:spcBef>
                <a:spcPts val="195"/>
              </a:spcBef>
            </a:pPr>
            <a:r>
              <a:rPr sz="2450" i="1" spc="1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spc="1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2 </a:t>
            </a:r>
            <a:r>
              <a:rPr sz="2100" spc="172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450" spc="1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2450" i="1" spc="-6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spc="1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2100" spc="-22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450" spc="-7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B</a:t>
            </a:r>
            <a:r>
              <a:rPr sz="2450" i="1" spc="-2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-50" dirty="0" smtClean="0">
                <a:solidFill>
                  <a:srgbClr val="232021"/>
                </a:solidFill>
                <a:latin typeface="Times New Roman"/>
                <a:cs typeface="Times New Roman"/>
              </a:rPr>
              <a:t>m</a:t>
            </a:r>
            <a:r>
              <a:rPr sz="245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o</a:t>
            </a:r>
            <a:r>
              <a:rPr sz="24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r>
              <a:rPr sz="2450" spc="-24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m </a:t>
            </a:r>
            <a:r>
              <a:rPr sz="2450" i="1" spc="6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spc="1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3 </a:t>
            </a:r>
            <a:r>
              <a:rPr sz="2100" spc="97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450" spc="17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A</a:t>
            </a:r>
            <a:r>
              <a:rPr sz="2450" i="1" spc="85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2100" spc="15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2 </a:t>
            </a:r>
            <a:r>
              <a:rPr sz="2100" spc="-44" baseline="-238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0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450" spc="-9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B</a:t>
            </a:r>
            <a:r>
              <a:rPr sz="2450" i="1" spc="-2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spc="-50" dirty="0" smtClean="0">
                <a:solidFill>
                  <a:srgbClr val="232021"/>
                </a:solidFill>
                <a:latin typeface="Times New Roman"/>
                <a:cs typeface="Times New Roman"/>
              </a:rPr>
              <a:t>m</a:t>
            </a:r>
            <a:r>
              <a:rPr sz="245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o</a:t>
            </a:r>
            <a:r>
              <a:rPr sz="2450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r>
              <a:rPr sz="2450" spc="-24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4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m</a:t>
            </a:r>
            <a:endParaRPr sz="2450" dirty="0">
              <a:latin typeface="Times New Roman"/>
              <a:cs typeface="Times New Roman"/>
            </a:endParaRPr>
          </a:p>
          <a:p>
            <a:pPr>
              <a:lnSpc>
                <a:spcPts val="900"/>
              </a:lnSpc>
              <a:spcBef>
                <a:spcPts val="18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7178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yi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direk gösterir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bütün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i="1" spc="142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kolaylıkla hesaplanabilir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44"/>
              </a:spcBef>
            </a:pPr>
            <a:endParaRPr sz="1100" dirty="0"/>
          </a:p>
          <a:p>
            <a:pPr marL="12700">
              <a:lnSpc>
                <a:spcPct val="100000"/>
              </a:lnSpc>
            </a:pP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Birçok </a:t>
            </a:r>
            <a:r>
              <a:rPr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2000" b="1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liner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 yapıda olduğundan şifreleme özellikleri kötüdür.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5028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49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76657"/>
            <a:ext cx="6132830" cy="5797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marR="12700" indent="-381000">
              <a:lnSpc>
                <a:spcPts val="228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Yalancı Rastgele Sayı Üreteci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(C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SP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Şifresel</a:t>
            </a: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güvenliği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68629"/>
            <a:ext cx="7549515" cy="34626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Ek özellikleriyle özel</a:t>
            </a:r>
            <a:r>
              <a:rPr sz="1600" spc="-8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G: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marR="3776979" lvl="1" indent="-192405" algn="ctr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5" dirty="0" smtClean="0">
                <a:solidFill>
                  <a:srgbClr val="F27634"/>
                </a:solidFill>
                <a:latin typeface="Arial"/>
                <a:cs typeface="Arial"/>
              </a:rPr>
              <a:t>Çıkış kesinlikle tahmin edilememeli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750"/>
              </a:lnSpc>
              <a:spcBef>
                <a:spcPts val="30"/>
              </a:spcBef>
              <a:buClr>
                <a:srgbClr val="5C83BE"/>
              </a:buClr>
              <a:buFont typeface="Arial"/>
              <a:buChar char="•"/>
            </a:pPr>
            <a:endParaRPr sz="75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 smtClean="0"/>
          </a:p>
          <a:p>
            <a:pPr marL="12700">
              <a:lnSpc>
                <a:spcPct val="100000"/>
              </a:lnSpc>
            </a:pPr>
            <a:r>
              <a:rPr lang="tr-TR" sz="1600" b="1" dirty="0"/>
              <a:t>Daha Doğrusu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çıkışından verilen sıralı n bit bir sonraki çıkış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-22" baseline="-21164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575" i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575" baseline="-21164" dirty="0" smtClean="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480"/>
              </a:spcBef>
            </a:pP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de tahmin edilemez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polinom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zamanda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0"/>
              </a:spcBef>
            </a:pPr>
            <a:endParaRPr sz="5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latin typeface="Arial"/>
                <a:cs typeface="Arial"/>
              </a:rPr>
              <a:t>Buna şifrelemede özellikle stream şifre yapısında ihtiyaç duyulur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436174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495998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Şifreleme alanlarının sınıflandırılması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04209" y="1575815"/>
            <a:ext cx="1810511" cy="441959"/>
          </a:xfrm>
          <a:custGeom>
            <a:avLst/>
            <a:gdLst/>
            <a:ahLst/>
            <a:cxnLst/>
            <a:rect l="l" t="t" r="r" b="b"/>
            <a:pathLst>
              <a:path w="1810511" h="441959">
                <a:moveTo>
                  <a:pt x="1810511" y="219455"/>
                </a:moveTo>
                <a:lnTo>
                  <a:pt x="1804415" y="176783"/>
                </a:lnTo>
                <a:lnTo>
                  <a:pt x="1786127" y="134111"/>
                </a:lnTo>
                <a:lnTo>
                  <a:pt x="1743455" y="79247"/>
                </a:lnTo>
                <a:lnTo>
                  <a:pt x="1722119" y="64007"/>
                </a:lnTo>
                <a:lnTo>
                  <a:pt x="1703831" y="48767"/>
                </a:lnTo>
                <a:lnTo>
                  <a:pt x="1630679" y="18287"/>
                </a:lnTo>
                <a:lnTo>
                  <a:pt x="1575815" y="3047"/>
                </a:lnTo>
                <a:lnTo>
                  <a:pt x="1545335" y="0"/>
                </a:lnTo>
                <a:lnTo>
                  <a:pt x="265175" y="0"/>
                </a:lnTo>
                <a:lnTo>
                  <a:pt x="207263" y="9143"/>
                </a:lnTo>
                <a:lnTo>
                  <a:pt x="131063" y="36575"/>
                </a:lnTo>
                <a:lnTo>
                  <a:pt x="88391" y="64007"/>
                </a:lnTo>
                <a:lnTo>
                  <a:pt x="67055" y="79247"/>
                </a:lnTo>
                <a:lnTo>
                  <a:pt x="36575" y="115823"/>
                </a:lnTo>
                <a:lnTo>
                  <a:pt x="24383" y="134111"/>
                </a:lnTo>
                <a:lnTo>
                  <a:pt x="6095" y="176783"/>
                </a:lnTo>
                <a:lnTo>
                  <a:pt x="0" y="219455"/>
                </a:lnTo>
                <a:lnTo>
                  <a:pt x="3047" y="243839"/>
                </a:lnTo>
                <a:lnTo>
                  <a:pt x="6095" y="265175"/>
                </a:lnTo>
                <a:lnTo>
                  <a:pt x="9143" y="272287"/>
                </a:lnTo>
                <a:lnTo>
                  <a:pt x="9143" y="219455"/>
                </a:lnTo>
                <a:lnTo>
                  <a:pt x="9334" y="220979"/>
                </a:lnTo>
                <a:lnTo>
                  <a:pt x="12191" y="198119"/>
                </a:lnTo>
                <a:lnTo>
                  <a:pt x="12191" y="201167"/>
                </a:lnTo>
                <a:lnTo>
                  <a:pt x="15239" y="179831"/>
                </a:lnTo>
                <a:lnTo>
                  <a:pt x="21335" y="158495"/>
                </a:lnTo>
                <a:lnTo>
                  <a:pt x="42671" y="126491"/>
                </a:lnTo>
                <a:lnTo>
                  <a:pt x="42671" y="121919"/>
                </a:lnTo>
                <a:lnTo>
                  <a:pt x="57911" y="103631"/>
                </a:lnTo>
                <a:lnTo>
                  <a:pt x="73151" y="90931"/>
                </a:lnTo>
                <a:lnTo>
                  <a:pt x="73151" y="88391"/>
                </a:lnTo>
                <a:lnTo>
                  <a:pt x="91439" y="75329"/>
                </a:lnTo>
                <a:lnTo>
                  <a:pt x="91439" y="73151"/>
                </a:lnTo>
                <a:lnTo>
                  <a:pt x="112775" y="57911"/>
                </a:lnTo>
                <a:lnTo>
                  <a:pt x="182879" y="27431"/>
                </a:lnTo>
                <a:lnTo>
                  <a:pt x="265175" y="12191"/>
                </a:lnTo>
                <a:lnTo>
                  <a:pt x="295655" y="9143"/>
                </a:lnTo>
                <a:lnTo>
                  <a:pt x="1514855" y="9143"/>
                </a:lnTo>
                <a:lnTo>
                  <a:pt x="1600199" y="18287"/>
                </a:lnTo>
                <a:lnTo>
                  <a:pt x="1676399" y="45719"/>
                </a:lnTo>
                <a:lnTo>
                  <a:pt x="1719071" y="73151"/>
                </a:lnTo>
                <a:lnTo>
                  <a:pt x="1752599" y="103631"/>
                </a:lnTo>
                <a:lnTo>
                  <a:pt x="1780031" y="140207"/>
                </a:lnTo>
                <a:lnTo>
                  <a:pt x="1780031" y="144779"/>
                </a:lnTo>
                <a:lnTo>
                  <a:pt x="1789175" y="158495"/>
                </a:lnTo>
                <a:lnTo>
                  <a:pt x="1795271" y="179831"/>
                </a:lnTo>
                <a:lnTo>
                  <a:pt x="1798319" y="201167"/>
                </a:lnTo>
                <a:lnTo>
                  <a:pt x="1798319" y="198119"/>
                </a:lnTo>
                <a:lnTo>
                  <a:pt x="1801177" y="220979"/>
                </a:lnTo>
                <a:lnTo>
                  <a:pt x="1801367" y="219455"/>
                </a:lnTo>
                <a:lnTo>
                  <a:pt x="1801367" y="275843"/>
                </a:lnTo>
                <a:lnTo>
                  <a:pt x="1804415" y="265175"/>
                </a:lnTo>
                <a:lnTo>
                  <a:pt x="1807463" y="243839"/>
                </a:lnTo>
                <a:lnTo>
                  <a:pt x="1810511" y="219455"/>
                </a:lnTo>
                <a:close/>
              </a:path>
              <a:path w="1810511" h="441959">
                <a:moveTo>
                  <a:pt x="9334" y="220979"/>
                </a:moveTo>
                <a:lnTo>
                  <a:pt x="9143" y="219455"/>
                </a:lnTo>
                <a:lnTo>
                  <a:pt x="9143" y="222503"/>
                </a:lnTo>
                <a:lnTo>
                  <a:pt x="9334" y="220979"/>
                </a:lnTo>
                <a:close/>
              </a:path>
              <a:path w="1810511" h="441959">
                <a:moveTo>
                  <a:pt x="45719" y="320039"/>
                </a:moveTo>
                <a:lnTo>
                  <a:pt x="21335" y="283463"/>
                </a:lnTo>
                <a:lnTo>
                  <a:pt x="15239" y="262127"/>
                </a:lnTo>
                <a:lnTo>
                  <a:pt x="12191" y="240791"/>
                </a:lnTo>
                <a:lnTo>
                  <a:pt x="12191" y="243839"/>
                </a:lnTo>
                <a:lnTo>
                  <a:pt x="9334" y="220979"/>
                </a:lnTo>
                <a:lnTo>
                  <a:pt x="9143" y="222503"/>
                </a:lnTo>
                <a:lnTo>
                  <a:pt x="9143" y="272287"/>
                </a:lnTo>
                <a:lnTo>
                  <a:pt x="24383" y="307847"/>
                </a:lnTo>
                <a:lnTo>
                  <a:pt x="36575" y="326135"/>
                </a:lnTo>
                <a:lnTo>
                  <a:pt x="42671" y="333451"/>
                </a:lnTo>
                <a:lnTo>
                  <a:pt x="42671" y="320039"/>
                </a:lnTo>
                <a:lnTo>
                  <a:pt x="45719" y="320039"/>
                </a:lnTo>
                <a:close/>
              </a:path>
              <a:path w="1810511" h="441959">
                <a:moveTo>
                  <a:pt x="45719" y="121919"/>
                </a:moveTo>
                <a:lnTo>
                  <a:pt x="42671" y="121919"/>
                </a:lnTo>
                <a:lnTo>
                  <a:pt x="42671" y="126491"/>
                </a:lnTo>
                <a:lnTo>
                  <a:pt x="45719" y="121919"/>
                </a:lnTo>
                <a:close/>
              </a:path>
              <a:path w="1810511" h="441959">
                <a:moveTo>
                  <a:pt x="76199" y="353567"/>
                </a:moveTo>
                <a:lnTo>
                  <a:pt x="57911" y="338327"/>
                </a:lnTo>
                <a:lnTo>
                  <a:pt x="42671" y="320039"/>
                </a:lnTo>
                <a:lnTo>
                  <a:pt x="42671" y="333451"/>
                </a:lnTo>
                <a:lnTo>
                  <a:pt x="67055" y="362711"/>
                </a:lnTo>
                <a:lnTo>
                  <a:pt x="73151" y="367066"/>
                </a:lnTo>
                <a:lnTo>
                  <a:pt x="73151" y="353567"/>
                </a:lnTo>
                <a:lnTo>
                  <a:pt x="76199" y="353567"/>
                </a:lnTo>
                <a:close/>
              </a:path>
              <a:path w="1810511" h="441959">
                <a:moveTo>
                  <a:pt x="76199" y="88391"/>
                </a:moveTo>
                <a:lnTo>
                  <a:pt x="73151" y="88391"/>
                </a:lnTo>
                <a:lnTo>
                  <a:pt x="73151" y="90931"/>
                </a:lnTo>
                <a:lnTo>
                  <a:pt x="76199" y="88391"/>
                </a:lnTo>
                <a:close/>
              </a:path>
              <a:path w="1810511" h="441959">
                <a:moveTo>
                  <a:pt x="94487" y="368807"/>
                </a:moveTo>
                <a:lnTo>
                  <a:pt x="73151" y="353567"/>
                </a:lnTo>
                <a:lnTo>
                  <a:pt x="73151" y="367066"/>
                </a:lnTo>
                <a:lnTo>
                  <a:pt x="88391" y="377951"/>
                </a:lnTo>
                <a:lnTo>
                  <a:pt x="91439" y="379983"/>
                </a:lnTo>
                <a:lnTo>
                  <a:pt x="91439" y="368807"/>
                </a:lnTo>
                <a:lnTo>
                  <a:pt x="94487" y="368807"/>
                </a:lnTo>
                <a:close/>
              </a:path>
              <a:path w="1810511" h="441959">
                <a:moveTo>
                  <a:pt x="94487" y="73151"/>
                </a:moveTo>
                <a:lnTo>
                  <a:pt x="91439" y="73151"/>
                </a:lnTo>
                <a:lnTo>
                  <a:pt x="91439" y="75329"/>
                </a:lnTo>
                <a:lnTo>
                  <a:pt x="94487" y="73151"/>
                </a:lnTo>
                <a:close/>
              </a:path>
              <a:path w="1810511" h="441959">
                <a:moveTo>
                  <a:pt x="1780031" y="316991"/>
                </a:moveTo>
                <a:lnTo>
                  <a:pt x="1780031" y="301751"/>
                </a:lnTo>
                <a:lnTo>
                  <a:pt x="1767839" y="320039"/>
                </a:lnTo>
                <a:lnTo>
                  <a:pt x="1752599" y="338327"/>
                </a:lnTo>
                <a:lnTo>
                  <a:pt x="1719071" y="368807"/>
                </a:lnTo>
                <a:lnTo>
                  <a:pt x="1676399" y="396239"/>
                </a:lnTo>
                <a:lnTo>
                  <a:pt x="1627631" y="414527"/>
                </a:lnTo>
                <a:lnTo>
                  <a:pt x="1545335" y="429767"/>
                </a:lnTo>
                <a:lnTo>
                  <a:pt x="1514855" y="432815"/>
                </a:lnTo>
                <a:lnTo>
                  <a:pt x="295655" y="432815"/>
                </a:lnTo>
                <a:lnTo>
                  <a:pt x="210311" y="423671"/>
                </a:lnTo>
                <a:lnTo>
                  <a:pt x="134111" y="396239"/>
                </a:lnTo>
                <a:lnTo>
                  <a:pt x="91439" y="368807"/>
                </a:lnTo>
                <a:lnTo>
                  <a:pt x="91439" y="379983"/>
                </a:lnTo>
                <a:lnTo>
                  <a:pt x="131063" y="405383"/>
                </a:lnTo>
                <a:lnTo>
                  <a:pt x="179831" y="423671"/>
                </a:lnTo>
                <a:lnTo>
                  <a:pt x="234695" y="435863"/>
                </a:lnTo>
                <a:lnTo>
                  <a:pt x="295655" y="441959"/>
                </a:lnTo>
                <a:lnTo>
                  <a:pt x="1514855" y="441959"/>
                </a:lnTo>
                <a:lnTo>
                  <a:pt x="1575815" y="435863"/>
                </a:lnTo>
                <a:lnTo>
                  <a:pt x="1630679" y="423671"/>
                </a:lnTo>
                <a:lnTo>
                  <a:pt x="1679447" y="405383"/>
                </a:lnTo>
                <a:lnTo>
                  <a:pt x="1722119" y="377951"/>
                </a:lnTo>
                <a:lnTo>
                  <a:pt x="1773935" y="326135"/>
                </a:lnTo>
                <a:lnTo>
                  <a:pt x="1780031" y="316991"/>
                </a:lnTo>
                <a:close/>
              </a:path>
              <a:path w="1810511" h="441959">
                <a:moveTo>
                  <a:pt x="1780031" y="144779"/>
                </a:moveTo>
                <a:lnTo>
                  <a:pt x="1780031" y="140207"/>
                </a:lnTo>
                <a:lnTo>
                  <a:pt x="1776983" y="140207"/>
                </a:lnTo>
                <a:lnTo>
                  <a:pt x="1780031" y="144779"/>
                </a:lnTo>
                <a:close/>
              </a:path>
              <a:path w="1810511" h="441959">
                <a:moveTo>
                  <a:pt x="1801367" y="275843"/>
                </a:moveTo>
                <a:lnTo>
                  <a:pt x="1801367" y="222503"/>
                </a:lnTo>
                <a:lnTo>
                  <a:pt x="1801177" y="220979"/>
                </a:lnTo>
                <a:lnTo>
                  <a:pt x="1798319" y="243839"/>
                </a:lnTo>
                <a:lnTo>
                  <a:pt x="1798319" y="240791"/>
                </a:lnTo>
                <a:lnTo>
                  <a:pt x="1795271" y="262127"/>
                </a:lnTo>
                <a:lnTo>
                  <a:pt x="1789175" y="283463"/>
                </a:lnTo>
                <a:lnTo>
                  <a:pt x="1776983" y="301751"/>
                </a:lnTo>
                <a:lnTo>
                  <a:pt x="1780031" y="301751"/>
                </a:lnTo>
                <a:lnTo>
                  <a:pt x="1780031" y="316991"/>
                </a:lnTo>
                <a:lnTo>
                  <a:pt x="1786127" y="307847"/>
                </a:lnTo>
                <a:lnTo>
                  <a:pt x="1798319" y="286511"/>
                </a:lnTo>
                <a:lnTo>
                  <a:pt x="1801367" y="275843"/>
                </a:lnTo>
                <a:close/>
              </a:path>
              <a:path w="1810511" h="441959">
                <a:moveTo>
                  <a:pt x="1801367" y="222503"/>
                </a:moveTo>
                <a:lnTo>
                  <a:pt x="1801367" y="219455"/>
                </a:lnTo>
                <a:lnTo>
                  <a:pt x="1801177" y="220979"/>
                </a:lnTo>
                <a:lnTo>
                  <a:pt x="1801367" y="222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84714" y="1645921"/>
            <a:ext cx="112141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olog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5889" y="2654807"/>
            <a:ext cx="1807463" cy="441959"/>
          </a:xfrm>
          <a:custGeom>
            <a:avLst/>
            <a:gdLst/>
            <a:ahLst/>
            <a:cxnLst/>
            <a:rect l="l" t="t" r="r" b="b"/>
            <a:pathLst>
              <a:path w="1807463" h="441959">
                <a:moveTo>
                  <a:pt x="1807463" y="243839"/>
                </a:moveTo>
                <a:lnTo>
                  <a:pt x="1807463" y="198119"/>
                </a:lnTo>
                <a:lnTo>
                  <a:pt x="1795271" y="155447"/>
                </a:lnTo>
                <a:lnTo>
                  <a:pt x="1786127" y="134111"/>
                </a:lnTo>
                <a:lnTo>
                  <a:pt x="1770887" y="115823"/>
                </a:lnTo>
                <a:lnTo>
                  <a:pt x="1758695" y="97535"/>
                </a:lnTo>
                <a:lnTo>
                  <a:pt x="1722119" y="64007"/>
                </a:lnTo>
                <a:lnTo>
                  <a:pt x="1679447" y="39623"/>
                </a:lnTo>
                <a:lnTo>
                  <a:pt x="1600199" y="9143"/>
                </a:lnTo>
                <a:lnTo>
                  <a:pt x="1545335" y="3047"/>
                </a:lnTo>
                <a:lnTo>
                  <a:pt x="1514855" y="0"/>
                </a:lnTo>
                <a:lnTo>
                  <a:pt x="292607" y="0"/>
                </a:lnTo>
                <a:lnTo>
                  <a:pt x="262127" y="3047"/>
                </a:lnTo>
                <a:lnTo>
                  <a:pt x="234695" y="6095"/>
                </a:lnTo>
                <a:lnTo>
                  <a:pt x="204215" y="9143"/>
                </a:lnTo>
                <a:lnTo>
                  <a:pt x="179831" y="18287"/>
                </a:lnTo>
                <a:lnTo>
                  <a:pt x="152399" y="27431"/>
                </a:lnTo>
                <a:lnTo>
                  <a:pt x="128015" y="39623"/>
                </a:lnTo>
                <a:lnTo>
                  <a:pt x="85343" y="64007"/>
                </a:lnTo>
                <a:lnTo>
                  <a:pt x="48767" y="97535"/>
                </a:lnTo>
                <a:lnTo>
                  <a:pt x="21335" y="134111"/>
                </a:lnTo>
                <a:lnTo>
                  <a:pt x="0" y="198119"/>
                </a:lnTo>
                <a:lnTo>
                  <a:pt x="0" y="243839"/>
                </a:lnTo>
                <a:lnTo>
                  <a:pt x="9143" y="275843"/>
                </a:lnTo>
                <a:lnTo>
                  <a:pt x="9143" y="201167"/>
                </a:lnTo>
                <a:lnTo>
                  <a:pt x="21335" y="158495"/>
                </a:lnTo>
                <a:lnTo>
                  <a:pt x="30479" y="140207"/>
                </a:lnTo>
                <a:lnTo>
                  <a:pt x="42671" y="121919"/>
                </a:lnTo>
                <a:lnTo>
                  <a:pt x="54863" y="107289"/>
                </a:lnTo>
                <a:lnTo>
                  <a:pt x="54863" y="103631"/>
                </a:lnTo>
                <a:lnTo>
                  <a:pt x="91439" y="73151"/>
                </a:lnTo>
                <a:lnTo>
                  <a:pt x="109727" y="60089"/>
                </a:lnTo>
                <a:lnTo>
                  <a:pt x="109727" y="57911"/>
                </a:lnTo>
                <a:lnTo>
                  <a:pt x="134111" y="45719"/>
                </a:lnTo>
                <a:lnTo>
                  <a:pt x="155447" y="36575"/>
                </a:lnTo>
                <a:lnTo>
                  <a:pt x="182879" y="27431"/>
                </a:lnTo>
                <a:lnTo>
                  <a:pt x="207263" y="18287"/>
                </a:lnTo>
                <a:lnTo>
                  <a:pt x="207263" y="21335"/>
                </a:lnTo>
                <a:lnTo>
                  <a:pt x="234695" y="15239"/>
                </a:lnTo>
                <a:lnTo>
                  <a:pt x="262127" y="12496"/>
                </a:lnTo>
                <a:lnTo>
                  <a:pt x="262127" y="12191"/>
                </a:lnTo>
                <a:lnTo>
                  <a:pt x="292607" y="9143"/>
                </a:lnTo>
                <a:lnTo>
                  <a:pt x="1514855" y="9143"/>
                </a:lnTo>
                <a:lnTo>
                  <a:pt x="1542287" y="12191"/>
                </a:lnTo>
                <a:lnTo>
                  <a:pt x="1572767" y="15239"/>
                </a:lnTo>
                <a:lnTo>
                  <a:pt x="1600199" y="21335"/>
                </a:lnTo>
                <a:lnTo>
                  <a:pt x="1600199" y="18287"/>
                </a:lnTo>
                <a:lnTo>
                  <a:pt x="1673351" y="45719"/>
                </a:lnTo>
                <a:lnTo>
                  <a:pt x="1716023" y="73151"/>
                </a:lnTo>
                <a:lnTo>
                  <a:pt x="1749551" y="103631"/>
                </a:lnTo>
                <a:lnTo>
                  <a:pt x="1776983" y="140207"/>
                </a:lnTo>
                <a:lnTo>
                  <a:pt x="1798319" y="201167"/>
                </a:lnTo>
                <a:lnTo>
                  <a:pt x="1798319" y="275843"/>
                </a:lnTo>
                <a:lnTo>
                  <a:pt x="1807463" y="243839"/>
                </a:lnTo>
                <a:close/>
              </a:path>
              <a:path w="1807463" h="441959">
                <a:moveTo>
                  <a:pt x="57911" y="338327"/>
                </a:moveTo>
                <a:lnTo>
                  <a:pt x="42671" y="320039"/>
                </a:lnTo>
                <a:lnTo>
                  <a:pt x="30479" y="301751"/>
                </a:lnTo>
                <a:lnTo>
                  <a:pt x="21335" y="283463"/>
                </a:lnTo>
                <a:lnTo>
                  <a:pt x="15239" y="262127"/>
                </a:lnTo>
                <a:lnTo>
                  <a:pt x="15239" y="265175"/>
                </a:lnTo>
                <a:lnTo>
                  <a:pt x="9143" y="243839"/>
                </a:lnTo>
                <a:lnTo>
                  <a:pt x="9143" y="275843"/>
                </a:lnTo>
                <a:lnTo>
                  <a:pt x="33527" y="326135"/>
                </a:lnTo>
                <a:lnTo>
                  <a:pt x="54863" y="350519"/>
                </a:lnTo>
                <a:lnTo>
                  <a:pt x="54863" y="338327"/>
                </a:lnTo>
                <a:lnTo>
                  <a:pt x="57911" y="338327"/>
                </a:lnTo>
                <a:close/>
              </a:path>
              <a:path w="1807463" h="441959">
                <a:moveTo>
                  <a:pt x="57911" y="103631"/>
                </a:moveTo>
                <a:lnTo>
                  <a:pt x="54863" y="103631"/>
                </a:lnTo>
                <a:lnTo>
                  <a:pt x="54863" y="107289"/>
                </a:lnTo>
                <a:lnTo>
                  <a:pt x="57911" y="103631"/>
                </a:lnTo>
                <a:close/>
              </a:path>
              <a:path w="1807463" h="441959">
                <a:moveTo>
                  <a:pt x="112775" y="384047"/>
                </a:moveTo>
                <a:lnTo>
                  <a:pt x="91439" y="368807"/>
                </a:lnTo>
                <a:lnTo>
                  <a:pt x="91439" y="371855"/>
                </a:lnTo>
                <a:lnTo>
                  <a:pt x="73151" y="353567"/>
                </a:lnTo>
                <a:lnTo>
                  <a:pt x="73151" y="356615"/>
                </a:lnTo>
                <a:lnTo>
                  <a:pt x="54863" y="338327"/>
                </a:lnTo>
                <a:lnTo>
                  <a:pt x="54863" y="350519"/>
                </a:lnTo>
                <a:lnTo>
                  <a:pt x="67055" y="362711"/>
                </a:lnTo>
                <a:lnTo>
                  <a:pt x="85343" y="377951"/>
                </a:lnTo>
                <a:lnTo>
                  <a:pt x="106679" y="393191"/>
                </a:lnTo>
                <a:lnTo>
                  <a:pt x="109727" y="394933"/>
                </a:lnTo>
                <a:lnTo>
                  <a:pt x="109727" y="384047"/>
                </a:lnTo>
                <a:lnTo>
                  <a:pt x="112775" y="384047"/>
                </a:lnTo>
                <a:close/>
              </a:path>
              <a:path w="1807463" h="441959">
                <a:moveTo>
                  <a:pt x="112775" y="57911"/>
                </a:moveTo>
                <a:lnTo>
                  <a:pt x="109727" y="57911"/>
                </a:lnTo>
                <a:lnTo>
                  <a:pt x="109727" y="60089"/>
                </a:lnTo>
                <a:lnTo>
                  <a:pt x="112775" y="57911"/>
                </a:lnTo>
                <a:close/>
              </a:path>
              <a:path w="1807463" h="441959">
                <a:moveTo>
                  <a:pt x="265175" y="432815"/>
                </a:moveTo>
                <a:lnTo>
                  <a:pt x="234695" y="426719"/>
                </a:lnTo>
                <a:lnTo>
                  <a:pt x="207263" y="423671"/>
                </a:lnTo>
                <a:lnTo>
                  <a:pt x="182879" y="414527"/>
                </a:lnTo>
                <a:lnTo>
                  <a:pt x="155447" y="405383"/>
                </a:lnTo>
                <a:lnTo>
                  <a:pt x="134111" y="396239"/>
                </a:lnTo>
                <a:lnTo>
                  <a:pt x="109727" y="384047"/>
                </a:lnTo>
                <a:lnTo>
                  <a:pt x="109727" y="394933"/>
                </a:lnTo>
                <a:lnTo>
                  <a:pt x="128015" y="405383"/>
                </a:lnTo>
                <a:lnTo>
                  <a:pt x="152399" y="414527"/>
                </a:lnTo>
                <a:lnTo>
                  <a:pt x="179831" y="423671"/>
                </a:lnTo>
                <a:lnTo>
                  <a:pt x="204215" y="432815"/>
                </a:lnTo>
                <a:lnTo>
                  <a:pt x="234695" y="438911"/>
                </a:lnTo>
                <a:lnTo>
                  <a:pt x="262127" y="441959"/>
                </a:lnTo>
                <a:lnTo>
                  <a:pt x="262127" y="432815"/>
                </a:lnTo>
                <a:lnTo>
                  <a:pt x="265175" y="432815"/>
                </a:lnTo>
                <a:close/>
              </a:path>
              <a:path w="1807463" h="441959">
                <a:moveTo>
                  <a:pt x="265175" y="12191"/>
                </a:moveTo>
                <a:lnTo>
                  <a:pt x="262127" y="12191"/>
                </a:lnTo>
                <a:lnTo>
                  <a:pt x="262127" y="12496"/>
                </a:lnTo>
                <a:lnTo>
                  <a:pt x="265175" y="12191"/>
                </a:lnTo>
                <a:close/>
              </a:path>
              <a:path w="1807463" h="441959">
                <a:moveTo>
                  <a:pt x="1798319" y="275843"/>
                </a:moveTo>
                <a:lnTo>
                  <a:pt x="1798319" y="243839"/>
                </a:lnTo>
                <a:lnTo>
                  <a:pt x="1792223" y="265175"/>
                </a:lnTo>
                <a:lnTo>
                  <a:pt x="1792223" y="262127"/>
                </a:lnTo>
                <a:lnTo>
                  <a:pt x="1786127" y="283463"/>
                </a:lnTo>
                <a:lnTo>
                  <a:pt x="1776983" y="301751"/>
                </a:lnTo>
                <a:lnTo>
                  <a:pt x="1764791" y="320039"/>
                </a:lnTo>
                <a:lnTo>
                  <a:pt x="1734311" y="356615"/>
                </a:lnTo>
                <a:lnTo>
                  <a:pt x="1734311" y="353567"/>
                </a:lnTo>
                <a:lnTo>
                  <a:pt x="1716023" y="371855"/>
                </a:lnTo>
                <a:lnTo>
                  <a:pt x="1716023" y="368807"/>
                </a:lnTo>
                <a:lnTo>
                  <a:pt x="1694687" y="384047"/>
                </a:lnTo>
                <a:lnTo>
                  <a:pt x="1673351" y="396239"/>
                </a:lnTo>
                <a:lnTo>
                  <a:pt x="1600199" y="423671"/>
                </a:lnTo>
                <a:lnTo>
                  <a:pt x="1572767" y="426719"/>
                </a:lnTo>
                <a:lnTo>
                  <a:pt x="1542287" y="432815"/>
                </a:lnTo>
                <a:lnTo>
                  <a:pt x="262127" y="432815"/>
                </a:lnTo>
                <a:lnTo>
                  <a:pt x="262127" y="441959"/>
                </a:lnTo>
                <a:lnTo>
                  <a:pt x="1545335" y="441959"/>
                </a:lnTo>
                <a:lnTo>
                  <a:pt x="1572767" y="438911"/>
                </a:lnTo>
                <a:lnTo>
                  <a:pt x="1655063" y="414527"/>
                </a:lnTo>
                <a:lnTo>
                  <a:pt x="1700783" y="393191"/>
                </a:lnTo>
                <a:lnTo>
                  <a:pt x="1740407" y="362711"/>
                </a:lnTo>
                <a:lnTo>
                  <a:pt x="1770887" y="326135"/>
                </a:lnTo>
                <a:lnTo>
                  <a:pt x="1786127" y="307847"/>
                </a:lnTo>
                <a:lnTo>
                  <a:pt x="1795271" y="286511"/>
                </a:lnTo>
                <a:lnTo>
                  <a:pt x="1798319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43137" y="2724914"/>
            <a:ext cx="140208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32426" y="2654807"/>
            <a:ext cx="1810511" cy="441959"/>
          </a:xfrm>
          <a:custGeom>
            <a:avLst/>
            <a:gdLst/>
            <a:ahLst/>
            <a:cxnLst/>
            <a:rect l="l" t="t" r="r" b="b"/>
            <a:pathLst>
              <a:path w="1810511" h="441959">
                <a:moveTo>
                  <a:pt x="1810511" y="243839"/>
                </a:moveTo>
                <a:lnTo>
                  <a:pt x="1810511" y="198119"/>
                </a:lnTo>
                <a:lnTo>
                  <a:pt x="1798319" y="155447"/>
                </a:lnTo>
                <a:lnTo>
                  <a:pt x="1773935" y="115823"/>
                </a:lnTo>
                <a:lnTo>
                  <a:pt x="1743455" y="79247"/>
                </a:lnTo>
                <a:lnTo>
                  <a:pt x="1703831" y="51815"/>
                </a:lnTo>
                <a:lnTo>
                  <a:pt x="1655063" y="27431"/>
                </a:lnTo>
                <a:lnTo>
                  <a:pt x="1603247" y="9143"/>
                </a:lnTo>
                <a:lnTo>
                  <a:pt x="1545335" y="3047"/>
                </a:lnTo>
                <a:lnTo>
                  <a:pt x="1517903" y="0"/>
                </a:lnTo>
                <a:lnTo>
                  <a:pt x="295655" y="0"/>
                </a:lnTo>
                <a:lnTo>
                  <a:pt x="265175" y="3047"/>
                </a:lnTo>
                <a:lnTo>
                  <a:pt x="237743" y="6095"/>
                </a:lnTo>
                <a:lnTo>
                  <a:pt x="207263" y="9143"/>
                </a:lnTo>
                <a:lnTo>
                  <a:pt x="155447" y="27431"/>
                </a:lnTo>
                <a:lnTo>
                  <a:pt x="88391" y="64007"/>
                </a:lnTo>
                <a:lnTo>
                  <a:pt x="51815" y="97535"/>
                </a:lnTo>
                <a:lnTo>
                  <a:pt x="24383" y="134111"/>
                </a:lnTo>
                <a:lnTo>
                  <a:pt x="6095" y="176783"/>
                </a:lnTo>
                <a:lnTo>
                  <a:pt x="0" y="222503"/>
                </a:lnTo>
                <a:lnTo>
                  <a:pt x="6095" y="265175"/>
                </a:lnTo>
                <a:lnTo>
                  <a:pt x="9143" y="272287"/>
                </a:lnTo>
                <a:lnTo>
                  <a:pt x="9143" y="219455"/>
                </a:lnTo>
                <a:lnTo>
                  <a:pt x="9334" y="220979"/>
                </a:lnTo>
                <a:lnTo>
                  <a:pt x="12191" y="198119"/>
                </a:lnTo>
                <a:lnTo>
                  <a:pt x="12191" y="201167"/>
                </a:lnTo>
                <a:lnTo>
                  <a:pt x="15239" y="179831"/>
                </a:lnTo>
                <a:lnTo>
                  <a:pt x="33527" y="140207"/>
                </a:lnTo>
                <a:lnTo>
                  <a:pt x="57911" y="103631"/>
                </a:lnTo>
                <a:lnTo>
                  <a:pt x="112775" y="57911"/>
                </a:lnTo>
                <a:lnTo>
                  <a:pt x="134111" y="47243"/>
                </a:lnTo>
                <a:lnTo>
                  <a:pt x="134111" y="45719"/>
                </a:lnTo>
                <a:lnTo>
                  <a:pt x="182879" y="27431"/>
                </a:lnTo>
                <a:lnTo>
                  <a:pt x="210311" y="18287"/>
                </a:lnTo>
                <a:lnTo>
                  <a:pt x="210311" y="21335"/>
                </a:lnTo>
                <a:lnTo>
                  <a:pt x="237743" y="15239"/>
                </a:lnTo>
                <a:lnTo>
                  <a:pt x="265175" y="12191"/>
                </a:lnTo>
                <a:lnTo>
                  <a:pt x="295655" y="9143"/>
                </a:lnTo>
                <a:lnTo>
                  <a:pt x="1517903" y="9143"/>
                </a:lnTo>
                <a:lnTo>
                  <a:pt x="1517903" y="9448"/>
                </a:lnTo>
                <a:lnTo>
                  <a:pt x="1545335" y="12191"/>
                </a:lnTo>
                <a:lnTo>
                  <a:pt x="1572767" y="15239"/>
                </a:lnTo>
                <a:lnTo>
                  <a:pt x="1600199" y="21335"/>
                </a:lnTo>
                <a:lnTo>
                  <a:pt x="1600199" y="18287"/>
                </a:lnTo>
                <a:lnTo>
                  <a:pt x="1676399" y="45719"/>
                </a:lnTo>
                <a:lnTo>
                  <a:pt x="1719071" y="73151"/>
                </a:lnTo>
                <a:lnTo>
                  <a:pt x="1752599" y="103631"/>
                </a:lnTo>
                <a:lnTo>
                  <a:pt x="1780031" y="140207"/>
                </a:lnTo>
                <a:lnTo>
                  <a:pt x="1795271" y="179831"/>
                </a:lnTo>
                <a:lnTo>
                  <a:pt x="1798319" y="201167"/>
                </a:lnTo>
                <a:lnTo>
                  <a:pt x="1798319" y="198119"/>
                </a:lnTo>
                <a:lnTo>
                  <a:pt x="1801177" y="220979"/>
                </a:lnTo>
                <a:lnTo>
                  <a:pt x="1801367" y="219455"/>
                </a:lnTo>
                <a:lnTo>
                  <a:pt x="1801367" y="275843"/>
                </a:lnTo>
                <a:lnTo>
                  <a:pt x="1810511" y="243839"/>
                </a:lnTo>
                <a:close/>
              </a:path>
              <a:path w="1810511" h="441959">
                <a:moveTo>
                  <a:pt x="9334" y="220979"/>
                </a:moveTo>
                <a:lnTo>
                  <a:pt x="9143" y="219455"/>
                </a:lnTo>
                <a:lnTo>
                  <a:pt x="9143" y="222503"/>
                </a:lnTo>
                <a:lnTo>
                  <a:pt x="9334" y="220979"/>
                </a:lnTo>
                <a:close/>
              </a:path>
              <a:path w="1810511" h="441959">
                <a:moveTo>
                  <a:pt x="137159" y="396239"/>
                </a:moveTo>
                <a:lnTo>
                  <a:pt x="112775" y="384047"/>
                </a:lnTo>
                <a:lnTo>
                  <a:pt x="94487" y="368807"/>
                </a:lnTo>
                <a:lnTo>
                  <a:pt x="94487" y="371855"/>
                </a:lnTo>
                <a:lnTo>
                  <a:pt x="76199" y="353567"/>
                </a:lnTo>
                <a:lnTo>
                  <a:pt x="76199" y="356615"/>
                </a:lnTo>
                <a:lnTo>
                  <a:pt x="57911" y="338327"/>
                </a:lnTo>
                <a:lnTo>
                  <a:pt x="33527" y="301751"/>
                </a:lnTo>
                <a:lnTo>
                  <a:pt x="24383" y="283463"/>
                </a:lnTo>
                <a:lnTo>
                  <a:pt x="15239" y="262127"/>
                </a:lnTo>
                <a:lnTo>
                  <a:pt x="15239" y="265175"/>
                </a:lnTo>
                <a:lnTo>
                  <a:pt x="12191" y="243839"/>
                </a:lnTo>
                <a:lnTo>
                  <a:pt x="9334" y="220979"/>
                </a:lnTo>
                <a:lnTo>
                  <a:pt x="9143" y="222503"/>
                </a:lnTo>
                <a:lnTo>
                  <a:pt x="9143" y="272287"/>
                </a:lnTo>
                <a:lnTo>
                  <a:pt x="24383" y="307847"/>
                </a:lnTo>
                <a:lnTo>
                  <a:pt x="51815" y="344423"/>
                </a:lnTo>
                <a:lnTo>
                  <a:pt x="88391" y="377951"/>
                </a:lnTo>
                <a:lnTo>
                  <a:pt x="131063" y="405383"/>
                </a:lnTo>
                <a:lnTo>
                  <a:pt x="134111" y="406526"/>
                </a:lnTo>
                <a:lnTo>
                  <a:pt x="134111" y="396239"/>
                </a:lnTo>
                <a:lnTo>
                  <a:pt x="137159" y="396239"/>
                </a:lnTo>
                <a:close/>
              </a:path>
              <a:path w="1810511" h="441959">
                <a:moveTo>
                  <a:pt x="137159" y="45719"/>
                </a:moveTo>
                <a:lnTo>
                  <a:pt x="134111" y="45719"/>
                </a:lnTo>
                <a:lnTo>
                  <a:pt x="134111" y="47243"/>
                </a:lnTo>
                <a:lnTo>
                  <a:pt x="137159" y="45719"/>
                </a:lnTo>
                <a:close/>
              </a:path>
              <a:path w="1810511" h="441959">
                <a:moveTo>
                  <a:pt x="1801367" y="275843"/>
                </a:moveTo>
                <a:lnTo>
                  <a:pt x="1801367" y="222503"/>
                </a:lnTo>
                <a:lnTo>
                  <a:pt x="1801177" y="220979"/>
                </a:lnTo>
                <a:lnTo>
                  <a:pt x="1798319" y="243839"/>
                </a:lnTo>
                <a:lnTo>
                  <a:pt x="1795271" y="265175"/>
                </a:lnTo>
                <a:lnTo>
                  <a:pt x="1795271" y="262127"/>
                </a:lnTo>
                <a:lnTo>
                  <a:pt x="1789175" y="283463"/>
                </a:lnTo>
                <a:lnTo>
                  <a:pt x="1780031" y="301751"/>
                </a:lnTo>
                <a:lnTo>
                  <a:pt x="1767839" y="320039"/>
                </a:lnTo>
                <a:lnTo>
                  <a:pt x="1737359" y="356615"/>
                </a:lnTo>
                <a:lnTo>
                  <a:pt x="1737359" y="353567"/>
                </a:lnTo>
                <a:lnTo>
                  <a:pt x="1719071" y="371855"/>
                </a:lnTo>
                <a:lnTo>
                  <a:pt x="1719071" y="368807"/>
                </a:lnTo>
                <a:lnTo>
                  <a:pt x="1697735" y="384047"/>
                </a:lnTo>
                <a:lnTo>
                  <a:pt x="1676399" y="396239"/>
                </a:lnTo>
                <a:lnTo>
                  <a:pt x="1627631" y="414527"/>
                </a:lnTo>
                <a:lnTo>
                  <a:pt x="1600199" y="423671"/>
                </a:lnTo>
                <a:lnTo>
                  <a:pt x="1572767" y="426719"/>
                </a:lnTo>
                <a:lnTo>
                  <a:pt x="1545335" y="432815"/>
                </a:lnTo>
                <a:lnTo>
                  <a:pt x="265175" y="432815"/>
                </a:lnTo>
                <a:lnTo>
                  <a:pt x="237743" y="426719"/>
                </a:lnTo>
                <a:lnTo>
                  <a:pt x="210311" y="423671"/>
                </a:lnTo>
                <a:lnTo>
                  <a:pt x="182879" y="414527"/>
                </a:lnTo>
                <a:lnTo>
                  <a:pt x="134111" y="396239"/>
                </a:lnTo>
                <a:lnTo>
                  <a:pt x="134111" y="406526"/>
                </a:lnTo>
                <a:lnTo>
                  <a:pt x="179831" y="423671"/>
                </a:lnTo>
                <a:lnTo>
                  <a:pt x="207263" y="432815"/>
                </a:lnTo>
                <a:lnTo>
                  <a:pt x="237743" y="438911"/>
                </a:lnTo>
                <a:lnTo>
                  <a:pt x="265175" y="441959"/>
                </a:lnTo>
                <a:lnTo>
                  <a:pt x="1545335" y="441959"/>
                </a:lnTo>
                <a:lnTo>
                  <a:pt x="1603247" y="432815"/>
                </a:lnTo>
                <a:lnTo>
                  <a:pt x="1679447" y="405383"/>
                </a:lnTo>
                <a:lnTo>
                  <a:pt x="1725167" y="377951"/>
                </a:lnTo>
                <a:lnTo>
                  <a:pt x="1773935" y="326135"/>
                </a:lnTo>
                <a:lnTo>
                  <a:pt x="1798319" y="286511"/>
                </a:lnTo>
                <a:lnTo>
                  <a:pt x="1801367" y="275843"/>
                </a:lnTo>
                <a:close/>
              </a:path>
              <a:path w="1810511" h="441959">
                <a:moveTo>
                  <a:pt x="1517903" y="9448"/>
                </a:moveTo>
                <a:lnTo>
                  <a:pt x="1517903" y="9143"/>
                </a:lnTo>
                <a:lnTo>
                  <a:pt x="1514855" y="9143"/>
                </a:lnTo>
                <a:lnTo>
                  <a:pt x="1517903" y="9448"/>
                </a:lnTo>
                <a:close/>
              </a:path>
              <a:path w="1810511" h="441959">
                <a:moveTo>
                  <a:pt x="1801367" y="222503"/>
                </a:moveTo>
                <a:lnTo>
                  <a:pt x="1801367" y="219455"/>
                </a:lnTo>
                <a:lnTo>
                  <a:pt x="1801177" y="220979"/>
                </a:lnTo>
                <a:lnTo>
                  <a:pt x="1801367" y="222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69676" y="2724914"/>
            <a:ext cx="140208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anal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72890" y="2011679"/>
            <a:ext cx="0" cy="289559"/>
          </a:xfrm>
          <a:custGeom>
            <a:avLst/>
            <a:gdLst/>
            <a:ahLst/>
            <a:cxnLst/>
            <a:rect l="l" t="t" r="r" b="b"/>
            <a:pathLst>
              <a:path h="289559">
                <a:moveTo>
                  <a:pt x="0" y="0"/>
                </a:moveTo>
                <a:lnTo>
                  <a:pt x="0" y="289559"/>
                </a:lnTo>
              </a:path>
            </a:pathLst>
          </a:custGeom>
          <a:ln w="13461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71521" y="2299716"/>
            <a:ext cx="3602735" cy="0"/>
          </a:xfrm>
          <a:custGeom>
            <a:avLst/>
            <a:gdLst/>
            <a:ahLst/>
            <a:cxnLst/>
            <a:rect l="l" t="t" r="r" b="b"/>
            <a:pathLst>
              <a:path w="3602735">
                <a:moveTo>
                  <a:pt x="3602735" y="0"/>
                </a:moveTo>
                <a:lnTo>
                  <a:pt x="0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34945" y="2301239"/>
            <a:ext cx="76199" cy="359663"/>
          </a:xfrm>
          <a:custGeom>
            <a:avLst/>
            <a:gdLst/>
            <a:ahLst/>
            <a:cxnLst/>
            <a:rect l="l" t="t" r="r" b="b"/>
            <a:pathLst>
              <a:path w="76199" h="359663">
                <a:moveTo>
                  <a:pt x="76199" y="283463"/>
                </a:moveTo>
                <a:lnTo>
                  <a:pt x="0" y="283463"/>
                </a:lnTo>
                <a:lnTo>
                  <a:pt x="30479" y="346963"/>
                </a:lnTo>
                <a:lnTo>
                  <a:pt x="30479" y="295655"/>
                </a:lnTo>
                <a:lnTo>
                  <a:pt x="42671" y="295655"/>
                </a:lnTo>
                <a:lnTo>
                  <a:pt x="42671" y="347940"/>
                </a:lnTo>
                <a:lnTo>
                  <a:pt x="76199" y="283463"/>
                </a:lnTo>
                <a:close/>
              </a:path>
              <a:path w="76199" h="359663">
                <a:moveTo>
                  <a:pt x="42671" y="283463"/>
                </a:moveTo>
                <a:lnTo>
                  <a:pt x="42671" y="0"/>
                </a:lnTo>
                <a:lnTo>
                  <a:pt x="30479" y="0"/>
                </a:lnTo>
                <a:lnTo>
                  <a:pt x="30479" y="283463"/>
                </a:lnTo>
                <a:lnTo>
                  <a:pt x="42671" y="283463"/>
                </a:lnTo>
                <a:close/>
              </a:path>
              <a:path w="76199" h="359663">
                <a:moveTo>
                  <a:pt x="42671" y="347940"/>
                </a:moveTo>
                <a:lnTo>
                  <a:pt x="42671" y="295655"/>
                </a:lnTo>
                <a:lnTo>
                  <a:pt x="30479" y="295655"/>
                </a:lnTo>
                <a:lnTo>
                  <a:pt x="30479" y="346963"/>
                </a:lnTo>
                <a:lnTo>
                  <a:pt x="36575" y="359663"/>
                </a:lnTo>
                <a:lnTo>
                  <a:pt x="42671" y="3479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34633" y="2301239"/>
            <a:ext cx="76199" cy="359663"/>
          </a:xfrm>
          <a:custGeom>
            <a:avLst/>
            <a:gdLst/>
            <a:ahLst/>
            <a:cxnLst/>
            <a:rect l="l" t="t" r="r" b="b"/>
            <a:pathLst>
              <a:path w="76199" h="359663">
                <a:moveTo>
                  <a:pt x="76199" y="283463"/>
                </a:moveTo>
                <a:lnTo>
                  <a:pt x="0" y="283463"/>
                </a:lnTo>
                <a:lnTo>
                  <a:pt x="33527" y="347940"/>
                </a:lnTo>
                <a:lnTo>
                  <a:pt x="33527" y="295655"/>
                </a:lnTo>
                <a:lnTo>
                  <a:pt x="45719" y="295655"/>
                </a:lnTo>
                <a:lnTo>
                  <a:pt x="45719" y="346963"/>
                </a:lnTo>
                <a:lnTo>
                  <a:pt x="76199" y="283463"/>
                </a:lnTo>
                <a:close/>
              </a:path>
              <a:path w="76199" h="359663">
                <a:moveTo>
                  <a:pt x="45719" y="283463"/>
                </a:moveTo>
                <a:lnTo>
                  <a:pt x="45719" y="0"/>
                </a:lnTo>
                <a:lnTo>
                  <a:pt x="33527" y="0"/>
                </a:lnTo>
                <a:lnTo>
                  <a:pt x="33527" y="283463"/>
                </a:lnTo>
                <a:lnTo>
                  <a:pt x="45719" y="283463"/>
                </a:lnTo>
                <a:close/>
              </a:path>
              <a:path w="76199" h="359663">
                <a:moveTo>
                  <a:pt x="45719" y="346963"/>
                </a:moveTo>
                <a:lnTo>
                  <a:pt x="45719" y="295655"/>
                </a:lnTo>
                <a:lnTo>
                  <a:pt x="33527" y="295655"/>
                </a:lnTo>
                <a:lnTo>
                  <a:pt x="33527" y="347940"/>
                </a:lnTo>
                <a:lnTo>
                  <a:pt x="39623" y="359663"/>
                </a:lnTo>
                <a:lnTo>
                  <a:pt x="45719" y="3469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98557" y="3880103"/>
            <a:ext cx="1810508" cy="441959"/>
          </a:xfrm>
          <a:custGeom>
            <a:avLst/>
            <a:gdLst/>
            <a:ahLst/>
            <a:cxnLst/>
            <a:rect l="l" t="t" r="r" b="b"/>
            <a:pathLst>
              <a:path w="1810508" h="441959">
                <a:moveTo>
                  <a:pt x="1810508" y="243839"/>
                </a:moveTo>
                <a:lnTo>
                  <a:pt x="1810508" y="198119"/>
                </a:lnTo>
                <a:lnTo>
                  <a:pt x="1798316" y="155447"/>
                </a:lnTo>
                <a:lnTo>
                  <a:pt x="1773932" y="115823"/>
                </a:lnTo>
                <a:lnTo>
                  <a:pt x="1743452" y="79247"/>
                </a:lnTo>
                <a:lnTo>
                  <a:pt x="1703828" y="51815"/>
                </a:lnTo>
                <a:lnTo>
                  <a:pt x="1655060" y="27431"/>
                </a:lnTo>
                <a:lnTo>
                  <a:pt x="1575812" y="6095"/>
                </a:lnTo>
                <a:lnTo>
                  <a:pt x="1514852" y="0"/>
                </a:lnTo>
                <a:lnTo>
                  <a:pt x="295655" y="0"/>
                </a:lnTo>
                <a:lnTo>
                  <a:pt x="234695" y="6095"/>
                </a:lnTo>
                <a:lnTo>
                  <a:pt x="179831" y="18287"/>
                </a:lnTo>
                <a:lnTo>
                  <a:pt x="131063" y="39623"/>
                </a:lnTo>
                <a:lnTo>
                  <a:pt x="88391" y="64007"/>
                </a:lnTo>
                <a:lnTo>
                  <a:pt x="36575" y="115823"/>
                </a:lnTo>
                <a:lnTo>
                  <a:pt x="6095" y="176783"/>
                </a:lnTo>
                <a:lnTo>
                  <a:pt x="0" y="222503"/>
                </a:lnTo>
                <a:lnTo>
                  <a:pt x="6095" y="265175"/>
                </a:lnTo>
                <a:lnTo>
                  <a:pt x="9143" y="272287"/>
                </a:lnTo>
                <a:lnTo>
                  <a:pt x="9143" y="222503"/>
                </a:lnTo>
                <a:lnTo>
                  <a:pt x="15239" y="179831"/>
                </a:lnTo>
                <a:lnTo>
                  <a:pt x="21335" y="165607"/>
                </a:lnTo>
                <a:lnTo>
                  <a:pt x="21335" y="158495"/>
                </a:lnTo>
                <a:lnTo>
                  <a:pt x="57911" y="103631"/>
                </a:lnTo>
                <a:lnTo>
                  <a:pt x="112775" y="57911"/>
                </a:lnTo>
                <a:lnTo>
                  <a:pt x="182879" y="27431"/>
                </a:lnTo>
                <a:lnTo>
                  <a:pt x="237743" y="15239"/>
                </a:lnTo>
                <a:lnTo>
                  <a:pt x="295655" y="9143"/>
                </a:lnTo>
                <a:lnTo>
                  <a:pt x="1514852" y="9143"/>
                </a:lnTo>
                <a:lnTo>
                  <a:pt x="1572764" y="15239"/>
                </a:lnTo>
                <a:lnTo>
                  <a:pt x="1627628" y="27431"/>
                </a:lnTo>
                <a:lnTo>
                  <a:pt x="1676396" y="45719"/>
                </a:lnTo>
                <a:lnTo>
                  <a:pt x="1719068" y="73151"/>
                </a:lnTo>
                <a:lnTo>
                  <a:pt x="1752596" y="103631"/>
                </a:lnTo>
                <a:lnTo>
                  <a:pt x="1780028" y="140207"/>
                </a:lnTo>
                <a:lnTo>
                  <a:pt x="1795268" y="179831"/>
                </a:lnTo>
                <a:lnTo>
                  <a:pt x="1801364" y="222503"/>
                </a:lnTo>
                <a:lnTo>
                  <a:pt x="1801364" y="275843"/>
                </a:lnTo>
                <a:lnTo>
                  <a:pt x="1810508" y="243839"/>
                </a:lnTo>
                <a:close/>
              </a:path>
              <a:path w="1810508" h="441959">
                <a:moveTo>
                  <a:pt x="24383" y="283463"/>
                </a:moveTo>
                <a:lnTo>
                  <a:pt x="15239" y="262127"/>
                </a:lnTo>
                <a:lnTo>
                  <a:pt x="15239" y="265175"/>
                </a:lnTo>
                <a:lnTo>
                  <a:pt x="9143" y="222503"/>
                </a:lnTo>
                <a:lnTo>
                  <a:pt x="9143" y="272287"/>
                </a:lnTo>
                <a:lnTo>
                  <a:pt x="21335" y="300735"/>
                </a:lnTo>
                <a:lnTo>
                  <a:pt x="21335" y="283463"/>
                </a:lnTo>
                <a:lnTo>
                  <a:pt x="24383" y="283463"/>
                </a:lnTo>
                <a:close/>
              </a:path>
              <a:path w="1810508" h="441959">
                <a:moveTo>
                  <a:pt x="24383" y="158495"/>
                </a:moveTo>
                <a:lnTo>
                  <a:pt x="21335" y="158495"/>
                </a:lnTo>
                <a:lnTo>
                  <a:pt x="21335" y="165607"/>
                </a:lnTo>
                <a:lnTo>
                  <a:pt x="24383" y="158495"/>
                </a:lnTo>
                <a:close/>
              </a:path>
              <a:path w="1810508" h="441959">
                <a:moveTo>
                  <a:pt x="1801364" y="275843"/>
                </a:moveTo>
                <a:lnTo>
                  <a:pt x="1801364" y="222503"/>
                </a:lnTo>
                <a:lnTo>
                  <a:pt x="1795268" y="265175"/>
                </a:lnTo>
                <a:lnTo>
                  <a:pt x="1795268" y="262127"/>
                </a:lnTo>
                <a:lnTo>
                  <a:pt x="1789172" y="283463"/>
                </a:lnTo>
                <a:lnTo>
                  <a:pt x="1780028" y="304799"/>
                </a:lnTo>
                <a:lnTo>
                  <a:pt x="1780028" y="301751"/>
                </a:lnTo>
                <a:lnTo>
                  <a:pt x="1767836" y="323087"/>
                </a:lnTo>
                <a:lnTo>
                  <a:pt x="1767836" y="320039"/>
                </a:lnTo>
                <a:lnTo>
                  <a:pt x="1737356" y="356615"/>
                </a:lnTo>
                <a:lnTo>
                  <a:pt x="1719068" y="371855"/>
                </a:lnTo>
                <a:lnTo>
                  <a:pt x="1719068" y="368807"/>
                </a:lnTo>
                <a:lnTo>
                  <a:pt x="1697732" y="384047"/>
                </a:lnTo>
                <a:lnTo>
                  <a:pt x="1676396" y="396239"/>
                </a:lnTo>
                <a:lnTo>
                  <a:pt x="1652012" y="408431"/>
                </a:lnTo>
                <a:lnTo>
                  <a:pt x="1652012" y="405383"/>
                </a:lnTo>
                <a:lnTo>
                  <a:pt x="1627628" y="414527"/>
                </a:lnTo>
                <a:lnTo>
                  <a:pt x="1600196" y="423671"/>
                </a:lnTo>
                <a:lnTo>
                  <a:pt x="1572764" y="429767"/>
                </a:lnTo>
                <a:lnTo>
                  <a:pt x="1545332" y="432815"/>
                </a:lnTo>
                <a:lnTo>
                  <a:pt x="265175" y="432815"/>
                </a:lnTo>
                <a:lnTo>
                  <a:pt x="237743" y="429767"/>
                </a:lnTo>
                <a:lnTo>
                  <a:pt x="210311" y="423671"/>
                </a:lnTo>
                <a:lnTo>
                  <a:pt x="182879" y="414527"/>
                </a:lnTo>
                <a:lnTo>
                  <a:pt x="158495" y="405383"/>
                </a:lnTo>
                <a:lnTo>
                  <a:pt x="158495" y="408431"/>
                </a:lnTo>
                <a:lnTo>
                  <a:pt x="134111" y="396239"/>
                </a:lnTo>
                <a:lnTo>
                  <a:pt x="112775" y="384047"/>
                </a:lnTo>
                <a:lnTo>
                  <a:pt x="94487" y="368807"/>
                </a:lnTo>
                <a:lnTo>
                  <a:pt x="94487" y="371855"/>
                </a:lnTo>
                <a:lnTo>
                  <a:pt x="76199" y="356615"/>
                </a:lnTo>
                <a:lnTo>
                  <a:pt x="57911" y="338327"/>
                </a:lnTo>
                <a:lnTo>
                  <a:pt x="45719" y="320039"/>
                </a:lnTo>
                <a:lnTo>
                  <a:pt x="45719" y="323087"/>
                </a:lnTo>
                <a:lnTo>
                  <a:pt x="33527" y="301751"/>
                </a:lnTo>
                <a:lnTo>
                  <a:pt x="33527" y="304799"/>
                </a:lnTo>
                <a:lnTo>
                  <a:pt x="21335" y="283463"/>
                </a:lnTo>
                <a:lnTo>
                  <a:pt x="21335" y="300735"/>
                </a:lnTo>
                <a:lnTo>
                  <a:pt x="24383" y="307847"/>
                </a:lnTo>
                <a:lnTo>
                  <a:pt x="67055" y="362711"/>
                </a:lnTo>
                <a:lnTo>
                  <a:pt x="109727" y="393191"/>
                </a:lnTo>
                <a:lnTo>
                  <a:pt x="179831" y="423671"/>
                </a:lnTo>
                <a:lnTo>
                  <a:pt x="234695" y="438911"/>
                </a:lnTo>
                <a:lnTo>
                  <a:pt x="265175" y="441959"/>
                </a:lnTo>
                <a:lnTo>
                  <a:pt x="1545332" y="441959"/>
                </a:lnTo>
                <a:lnTo>
                  <a:pt x="1603244" y="432815"/>
                </a:lnTo>
                <a:lnTo>
                  <a:pt x="1679444" y="405383"/>
                </a:lnTo>
                <a:lnTo>
                  <a:pt x="1725164" y="377951"/>
                </a:lnTo>
                <a:lnTo>
                  <a:pt x="1773932" y="326135"/>
                </a:lnTo>
                <a:lnTo>
                  <a:pt x="1798316" y="286511"/>
                </a:lnTo>
                <a:lnTo>
                  <a:pt x="1801364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23023" y="3952243"/>
            <a:ext cx="1638935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b="1" spc="-6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400" b="1" spc="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05889" y="3880103"/>
            <a:ext cx="1807463" cy="441959"/>
          </a:xfrm>
          <a:custGeom>
            <a:avLst/>
            <a:gdLst/>
            <a:ahLst/>
            <a:cxnLst/>
            <a:rect l="l" t="t" r="r" b="b"/>
            <a:pathLst>
              <a:path w="1807463" h="441959">
                <a:moveTo>
                  <a:pt x="1807463" y="243839"/>
                </a:moveTo>
                <a:lnTo>
                  <a:pt x="1807463" y="198119"/>
                </a:lnTo>
                <a:lnTo>
                  <a:pt x="1795271" y="155447"/>
                </a:lnTo>
                <a:lnTo>
                  <a:pt x="1786127" y="134111"/>
                </a:lnTo>
                <a:lnTo>
                  <a:pt x="1770887" y="115823"/>
                </a:lnTo>
                <a:lnTo>
                  <a:pt x="1758695" y="97535"/>
                </a:lnTo>
                <a:lnTo>
                  <a:pt x="1722119" y="64007"/>
                </a:lnTo>
                <a:lnTo>
                  <a:pt x="1679447" y="39623"/>
                </a:lnTo>
                <a:lnTo>
                  <a:pt x="1627631" y="18287"/>
                </a:lnTo>
                <a:lnTo>
                  <a:pt x="1572767" y="6095"/>
                </a:lnTo>
                <a:lnTo>
                  <a:pt x="1514855" y="0"/>
                </a:lnTo>
                <a:lnTo>
                  <a:pt x="292607" y="0"/>
                </a:lnTo>
                <a:lnTo>
                  <a:pt x="234695" y="6095"/>
                </a:lnTo>
                <a:lnTo>
                  <a:pt x="179831" y="18287"/>
                </a:lnTo>
                <a:lnTo>
                  <a:pt x="128015" y="39623"/>
                </a:lnTo>
                <a:lnTo>
                  <a:pt x="85343" y="64007"/>
                </a:lnTo>
                <a:lnTo>
                  <a:pt x="48767" y="97535"/>
                </a:lnTo>
                <a:lnTo>
                  <a:pt x="21335" y="134111"/>
                </a:lnTo>
                <a:lnTo>
                  <a:pt x="0" y="198119"/>
                </a:lnTo>
                <a:lnTo>
                  <a:pt x="0" y="243839"/>
                </a:lnTo>
                <a:lnTo>
                  <a:pt x="9143" y="275843"/>
                </a:lnTo>
                <a:lnTo>
                  <a:pt x="9143" y="201167"/>
                </a:lnTo>
                <a:lnTo>
                  <a:pt x="21335" y="158495"/>
                </a:lnTo>
                <a:lnTo>
                  <a:pt x="30479" y="140207"/>
                </a:lnTo>
                <a:lnTo>
                  <a:pt x="42671" y="121919"/>
                </a:lnTo>
                <a:lnTo>
                  <a:pt x="54863" y="107289"/>
                </a:lnTo>
                <a:lnTo>
                  <a:pt x="54863" y="103631"/>
                </a:lnTo>
                <a:lnTo>
                  <a:pt x="91439" y="73151"/>
                </a:lnTo>
                <a:lnTo>
                  <a:pt x="109727" y="60089"/>
                </a:lnTo>
                <a:lnTo>
                  <a:pt x="109727" y="57911"/>
                </a:lnTo>
                <a:lnTo>
                  <a:pt x="155447" y="36575"/>
                </a:lnTo>
                <a:lnTo>
                  <a:pt x="207263" y="21335"/>
                </a:lnTo>
                <a:lnTo>
                  <a:pt x="262127" y="12496"/>
                </a:lnTo>
                <a:lnTo>
                  <a:pt x="262127" y="12191"/>
                </a:lnTo>
                <a:lnTo>
                  <a:pt x="292607" y="9143"/>
                </a:lnTo>
                <a:lnTo>
                  <a:pt x="1514855" y="9143"/>
                </a:lnTo>
                <a:lnTo>
                  <a:pt x="1542287" y="12191"/>
                </a:lnTo>
                <a:lnTo>
                  <a:pt x="1572767" y="15239"/>
                </a:lnTo>
                <a:lnTo>
                  <a:pt x="1624583" y="27431"/>
                </a:lnTo>
                <a:lnTo>
                  <a:pt x="1673351" y="45719"/>
                </a:lnTo>
                <a:lnTo>
                  <a:pt x="1716023" y="73151"/>
                </a:lnTo>
                <a:lnTo>
                  <a:pt x="1749551" y="103631"/>
                </a:lnTo>
                <a:lnTo>
                  <a:pt x="1776983" y="140207"/>
                </a:lnTo>
                <a:lnTo>
                  <a:pt x="1798319" y="201167"/>
                </a:lnTo>
                <a:lnTo>
                  <a:pt x="1798319" y="275843"/>
                </a:lnTo>
                <a:lnTo>
                  <a:pt x="1807463" y="243839"/>
                </a:lnTo>
                <a:close/>
              </a:path>
              <a:path w="1807463" h="441959">
                <a:moveTo>
                  <a:pt x="57911" y="338327"/>
                </a:moveTo>
                <a:lnTo>
                  <a:pt x="42671" y="320039"/>
                </a:lnTo>
                <a:lnTo>
                  <a:pt x="42671" y="323087"/>
                </a:lnTo>
                <a:lnTo>
                  <a:pt x="30479" y="301751"/>
                </a:lnTo>
                <a:lnTo>
                  <a:pt x="30479" y="304799"/>
                </a:lnTo>
                <a:lnTo>
                  <a:pt x="21335" y="283463"/>
                </a:lnTo>
                <a:lnTo>
                  <a:pt x="15239" y="262127"/>
                </a:lnTo>
                <a:lnTo>
                  <a:pt x="15239" y="265175"/>
                </a:lnTo>
                <a:lnTo>
                  <a:pt x="9143" y="243839"/>
                </a:lnTo>
                <a:lnTo>
                  <a:pt x="9143" y="275843"/>
                </a:lnTo>
                <a:lnTo>
                  <a:pt x="33527" y="326135"/>
                </a:lnTo>
                <a:lnTo>
                  <a:pt x="54863" y="350519"/>
                </a:lnTo>
                <a:lnTo>
                  <a:pt x="54863" y="338327"/>
                </a:lnTo>
                <a:lnTo>
                  <a:pt x="57911" y="338327"/>
                </a:lnTo>
                <a:close/>
              </a:path>
              <a:path w="1807463" h="441959">
                <a:moveTo>
                  <a:pt x="57911" y="103631"/>
                </a:moveTo>
                <a:lnTo>
                  <a:pt x="54863" y="103631"/>
                </a:lnTo>
                <a:lnTo>
                  <a:pt x="54863" y="107289"/>
                </a:lnTo>
                <a:lnTo>
                  <a:pt x="57911" y="103631"/>
                </a:lnTo>
                <a:close/>
              </a:path>
              <a:path w="1807463" h="441959">
                <a:moveTo>
                  <a:pt x="112775" y="384047"/>
                </a:moveTo>
                <a:lnTo>
                  <a:pt x="91439" y="368807"/>
                </a:lnTo>
                <a:lnTo>
                  <a:pt x="91439" y="371855"/>
                </a:lnTo>
                <a:lnTo>
                  <a:pt x="73151" y="356615"/>
                </a:lnTo>
                <a:lnTo>
                  <a:pt x="54863" y="338327"/>
                </a:lnTo>
                <a:lnTo>
                  <a:pt x="54863" y="350519"/>
                </a:lnTo>
                <a:lnTo>
                  <a:pt x="67055" y="362711"/>
                </a:lnTo>
                <a:lnTo>
                  <a:pt x="85343" y="377951"/>
                </a:lnTo>
                <a:lnTo>
                  <a:pt x="106679" y="393191"/>
                </a:lnTo>
                <a:lnTo>
                  <a:pt x="109727" y="394933"/>
                </a:lnTo>
                <a:lnTo>
                  <a:pt x="109727" y="384047"/>
                </a:lnTo>
                <a:lnTo>
                  <a:pt x="112775" y="384047"/>
                </a:lnTo>
                <a:close/>
              </a:path>
              <a:path w="1807463" h="441959">
                <a:moveTo>
                  <a:pt x="112775" y="57911"/>
                </a:moveTo>
                <a:lnTo>
                  <a:pt x="109727" y="57911"/>
                </a:lnTo>
                <a:lnTo>
                  <a:pt x="109727" y="60089"/>
                </a:lnTo>
                <a:lnTo>
                  <a:pt x="112775" y="57911"/>
                </a:lnTo>
                <a:close/>
              </a:path>
              <a:path w="1807463" h="441959">
                <a:moveTo>
                  <a:pt x="265175" y="432815"/>
                </a:moveTo>
                <a:lnTo>
                  <a:pt x="234695" y="429767"/>
                </a:lnTo>
                <a:lnTo>
                  <a:pt x="207263" y="423671"/>
                </a:lnTo>
                <a:lnTo>
                  <a:pt x="182879" y="414527"/>
                </a:lnTo>
                <a:lnTo>
                  <a:pt x="155447" y="405383"/>
                </a:lnTo>
                <a:lnTo>
                  <a:pt x="155447" y="408431"/>
                </a:lnTo>
                <a:lnTo>
                  <a:pt x="134111" y="396239"/>
                </a:lnTo>
                <a:lnTo>
                  <a:pt x="109727" y="384047"/>
                </a:lnTo>
                <a:lnTo>
                  <a:pt x="109727" y="394933"/>
                </a:lnTo>
                <a:lnTo>
                  <a:pt x="128015" y="405383"/>
                </a:lnTo>
                <a:lnTo>
                  <a:pt x="152399" y="414527"/>
                </a:lnTo>
                <a:lnTo>
                  <a:pt x="179831" y="423671"/>
                </a:lnTo>
                <a:lnTo>
                  <a:pt x="204215" y="432815"/>
                </a:lnTo>
                <a:lnTo>
                  <a:pt x="234695" y="438911"/>
                </a:lnTo>
                <a:lnTo>
                  <a:pt x="262127" y="441959"/>
                </a:lnTo>
                <a:lnTo>
                  <a:pt x="262127" y="432815"/>
                </a:lnTo>
                <a:lnTo>
                  <a:pt x="265175" y="432815"/>
                </a:lnTo>
                <a:close/>
              </a:path>
              <a:path w="1807463" h="441959">
                <a:moveTo>
                  <a:pt x="265175" y="12191"/>
                </a:moveTo>
                <a:lnTo>
                  <a:pt x="262127" y="12191"/>
                </a:lnTo>
                <a:lnTo>
                  <a:pt x="262127" y="12496"/>
                </a:lnTo>
                <a:lnTo>
                  <a:pt x="265175" y="12191"/>
                </a:lnTo>
                <a:close/>
              </a:path>
              <a:path w="1807463" h="441959">
                <a:moveTo>
                  <a:pt x="1798319" y="275843"/>
                </a:moveTo>
                <a:lnTo>
                  <a:pt x="1798319" y="243839"/>
                </a:lnTo>
                <a:lnTo>
                  <a:pt x="1792223" y="265175"/>
                </a:lnTo>
                <a:lnTo>
                  <a:pt x="1792223" y="262127"/>
                </a:lnTo>
                <a:lnTo>
                  <a:pt x="1786127" y="283463"/>
                </a:lnTo>
                <a:lnTo>
                  <a:pt x="1776983" y="304799"/>
                </a:lnTo>
                <a:lnTo>
                  <a:pt x="1776983" y="301751"/>
                </a:lnTo>
                <a:lnTo>
                  <a:pt x="1764791" y="323087"/>
                </a:lnTo>
                <a:lnTo>
                  <a:pt x="1764791" y="320039"/>
                </a:lnTo>
                <a:lnTo>
                  <a:pt x="1734311" y="356615"/>
                </a:lnTo>
                <a:lnTo>
                  <a:pt x="1716023" y="371855"/>
                </a:lnTo>
                <a:lnTo>
                  <a:pt x="1716023" y="368807"/>
                </a:lnTo>
                <a:lnTo>
                  <a:pt x="1694687" y="384047"/>
                </a:lnTo>
                <a:lnTo>
                  <a:pt x="1673351" y="396239"/>
                </a:lnTo>
                <a:lnTo>
                  <a:pt x="1648967" y="408431"/>
                </a:lnTo>
                <a:lnTo>
                  <a:pt x="1648967" y="405383"/>
                </a:lnTo>
                <a:lnTo>
                  <a:pt x="1600199" y="423671"/>
                </a:lnTo>
                <a:lnTo>
                  <a:pt x="1572767" y="429767"/>
                </a:lnTo>
                <a:lnTo>
                  <a:pt x="1542287" y="432815"/>
                </a:lnTo>
                <a:lnTo>
                  <a:pt x="262127" y="432815"/>
                </a:lnTo>
                <a:lnTo>
                  <a:pt x="262127" y="441959"/>
                </a:lnTo>
                <a:lnTo>
                  <a:pt x="1545335" y="441959"/>
                </a:lnTo>
                <a:lnTo>
                  <a:pt x="1572767" y="438911"/>
                </a:lnTo>
                <a:lnTo>
                  <a:pt x="1655063" y="414527"/>
                </a:lnTo>
                <a:lnTo>
                  <a:pt x="1700783" y="393191"/>
                </a:lnTo>
                <a:lnTo>
                  <a:pt x="1740407" y="362711"/>
                </a:lnTo>
                <a:lnTo>
                  <a:pt x="1770887" y="326135"/>
                </a:lnTo>
                <a:lnTo>
                  <a:pt x="1786127" y="307847"/>
                </a:lnTo>
                <a:lnTo>
                  <a:pt x="1795271" y="286511"/>
                </a:lnTo>
                <a:lnTo>
                  <a:pt x="1798319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899296" y="3952243"/>
            <a:ext cx="1745614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b="1" spc="-6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400" b="1" spc="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07130" y="3880103"/>
            <a:ext cx="1810511" cy="441959"/>
          </a:xfrm>
          <a:custGeom>
            <a:avLst/>
            <a:gdLst/>
            <a:ahLst/>
            <a:cxnLst/>
            <a:rect l="l" t="t" r="r" b="b"/>
            <a:pathLst>
              <a:path w="1810511" h="441959">
                <a:moveTo>
                  <a:pt x="1810511" y="243839"/>
                </a:moveTo>
                <a:lnTo>
                  <a:pt x="1810511" y="198119"/>
                </a:lnTo>
                <a:lnTo>
                  <a:pt x="1804415" y="173735"/>
                </a:lnTo>
                <a:lnTo>
                  <a:pt x="1798319" y="152399"/>
                </a:lnTo>
                <a:lnTo>
                  <a:pt x="1786127" y="134111"/>
                </a:lnTo>
                <a:lnTo>
                  <a:pt x="1773935" y="112775"/>
                </a:lnTo>
                <a:lnTo>
                  <a:pt x="1758695" y="97535"/>
                </a:lnTo>
                <a:lnTo>
                  <a:pt x="1743455" y="79247"/>
                </a:lnTo>
                <a:lnTo>
                  <a:pt x="1725167" y="64007"/>
                </a:lnTo>
                <a:lnTo>
                  <a:pt x="1655063" y="24383"/>
                </a:lnTo>
                <a:lnTo>
                  <a:pt x="1575815" y="3047"/>
                </a:lnTo>
                <a:lnTo>
                  <a:pt x="1545335" y="0"/>
                </a:lnTo>
                <a:lnTo>
                  <a:pt x="265175" y="0"/>
                </a:lnTo>
                <a:lnTo>
                  <a:pt x="179831" y="15239"/>
                </a:lnTo>
                <a:lnTo>
                  <a:pt x="131063" y="36575"/>
                </a:lnTo>
                <a:lnTo>
                  <a:pt x="67055" y="79247"/>
                </a:lnTo>
                <a:lnTo>
                  <a:pt x="51815" y="97535"/>
                </a:lnTo>
                <a:lnTo>
                  <a:pt x="36575" y="112775"/>
                </a:lnTo>
                <a:lnTo>
                  <a:pt x="24383" y="134111"/>
                </a:lnTo>
                <a:lnTo>
                  <a:pt x="15239" y="152399"/>
                </a:lnTo>
                <a:lnTo>
                  <a:pt x="6095" y="173735"/>
                </a:lnTo>
                <a:lnTo>
                  <a:pt x="3047" y="198119"/>
                </a:lnTo>
                <a:lnTo>
                  <a:pt x="0" y="219455"/>
                </a:lnTo>
                <a:lnTo>
                  <a:pt x="3047" y="243839"/>
                </a:lnTo>
                <a:lnTo>
                  <a:pt x="6095" y="265175"/>
                </a:lnTo>
                <a:lnTo>
                  <a:pt x="9143" y="272287"/>
                </a:lnTo>
                <a:lnTo>
                  <a:pt x="9143" y="219455"/>
                </a:lnTo>
                <a:lnTo>
                  <a:pt x="15239" y="176783"/>
                </a:lnTo>
                <a:lnTo>
                  <a:pt x="21335" y="164591"/>
                </a:lnTo>
                <a:lnTo>
                  <a:pt x="21335" y="158495"/>
                </a:lnTo>
                <a:lnTo>
                  <a:pt x="33527" y="137159"/>
                </a:lnTo>
                <a:lnTo>
                  <a:pt x="42671" y="123443"/>
                </a:lnTo>
                <a:lnTo>
                  <a:pt x="42671" y="118871"/>
                </a:lnTo>
                <a:lnTo>
                  <a:pt x="76199" y="85343"/>
                </a:lnTo>
                <a:lnTo>
                  <a:pt x="112775" y="57911"/>
                </a:lnTo>
                <a:lnTo>
                  <a:pt x="158495" y="33527"/>
                </a:lnTo>
                <a:lnTo>
                  <a:pt x="237743" y="12191"/>
                </a:lnTo>
                <a:lnTo>
                  <a:pt x="265175" y="9143"/>
                </a:lnTo>
                <a:lnTo>
                  <a:pt x="1545335" y="9143"/>
                </a:lnTo>
                <a:lnTo>
                  <a:pt x="1627631" y="24383"/>
                </a:lnTo>
                <a:lnTo>
                  <a:pt x="1676399" y="45719"/>
                </a:lnTo>
                <a:lnTo>
                  <a:pt x="1719071" y="70103"/>
                </a:lnTo>
                <a:lnTo>
                  <a:pt x="1752599" y="103631"/>
                </a:lnTo>
                <a:lnTo>
                  <a:pt x="1767839" y="118871"/>
                </a:lnTo>
                <a:lnTo>
                  <a:pt x="1780031" y="137159"/>
                </a:lnTo>
                <a:lnTo>
                  <a:pt x="1789175" y="158495"/>
                </a:lnTo>
                <a:lnTo>
                  <a:pt x="1795271" y="176783"/>
                </a:lnTo>
                <a:lnTo>
                  <a:pt x="1801367" y="219455"/>
                </a:lnTo>
                <a:lnTo>
                  <a:pt x="1801367" y="275843"/>
                </a:lnTo>
                <a:lnTo>
                  <a:pt x="1810511" y="243839"/>
                </a:lnTo>
                <a:close/>
              </a:path>
              <a:path w="1810511" h="441959">
                <a:moveTo>
                  <a:pt x="24383" y="283463"/>
                </a:moveTo>
                <a:lnTo>
                  <a:pt x="15239" y="262127"/>
                </a:lnTo>
                <a:lnTo>
                  <a:pt x="9143" y="219455"/>
                </a:lnTo>
                <a:lnTo>
                  <a:pt x="9143" y="272287"/>
                </a:lnTo>
                <a:lnTo>
                  <a:pt x="15239" y="286511"/>
                </a:lnTo>
                <a:lnTo>
                  <a:pt x="21335" y="298703"/>
                </a:lnTo>
                <a:lnTo>
                  <a:pt x="21335" y="283463"/>
                </a:lnTo>
                <a:lnTo>
                  <a:pt x="24383" y="283463"/>
                </a:lnTo>
                <a:close/>
              </a:path>
              <a:path w="1810511" h="441959">
                <a:moveTo>
                  <a:pt x="24383" y="158495"/>
                </a:moveTo>
                <a:lnTo>
                  <a:pt x="21335" y="158495"/>
                </a:lnTo>
                <a:lnTo>
                  <a:pt x="21335" y="164591"/>
                </a:lnTo>
                <a:lnTo>
                  <a:pt x="24383" y="158495"/>
                </a:lnTo>
                <a:close/>
              </a:path>
              <a:path w="1810511" h="441959">
                <a:moveTo>
                  <a:pt x="45719" y="320039"/>
                </a:moveTo>
                <a:lnTo>
                  <a:pt x="21335" y="283463"/>
                </a:lnTo>
                <a:lnTo>
                  <a:pt x="21335" y="298703"/>
                </a:lnTo>
                <a:lnTo>
                  <a:pt x="24383" y="304799"/>
                </a:lnTo>
                <a:lnTo>
                  <a:pt x="36575" y="326135"/>
                </a:lnTo>
                <a:lnTo>
                  <a:pt x="42671" y="333451"/>
                </a:lnTo>
                <a:lnTo>
                  <a:pt x="42671" y="320039"/>
                </a:lnTo>
                <a:lnTo>
                  <a:pt x="45719" y="320039"/>
                </a:lnTo>
                <a:close/>
              </a:path>
              <a:path w="1810511" h="441959">
                <a:moveTo>
                  <a:pt x="45719" y="118871"/>
                </a:moveTo>
                <a:lnTo>
                  <a:pt x="42671" y="118871"/>
                </a:lnTo>
                <a:lnTo>
                  <a:pt x="42671" y="123443"/>
                </a:lnTo>
                <a:lnTo>
                  <a:pt x="45719" y="118871"/>
                </a:lnTo>
                <a:close/>
              </a:path>
              <a:path w="1810511" h="441959">
                <a:moveTo>
                  <a:pt x="1801367" y="275843"/>
                </a:moveTo>
                <a:lnTo>
                  <a:pt x="1801367" y="219455"/>
                </a:lnTo>
                <a:lnTo>
                  <a:pt x="1795271" y="262127"/>
                </a:lnTo>
                <a:lnTo>
                  <a:pt x="1789175" y="283463"/>
                </a:lnTo>
                <a:lnTo>
                  <a:pt x="1767839" y="320039"/>
                </a:lnTo>
                <a:lnTo>
                  <a:pt x="1737359" y="353567"/>
                </a:lnTo>
                <a:lnTo>
                  <a:pt x="1697735" y="384047"/>
                </a:lnTo>
                <a:lnTo>
                  <a:pt x="1697735" y="380999"/>
                </a:lnTo>
                <a:lnTo>
                  <a:pt x="1676399" y="396239"/>
                </a:lnTo>
                <a:lnTo>
                  <a:pt x="1676399" y="393191"/>
                </a:lnTo>
                <a:lnTo>
                  <a:pt x="1652015" y="405383"/>
                </a:lnTo>
                <a:lnTo>
                  <a:pt x="1627631" y="414527"/>
                </a:lnTo>
                <a:lnTo>
                  <a:pt x="1572767" y="426719"/>
                </a:lnTo>
                <a:lnTo>
                  <a:pt x="1545335" y="429767"/>
                </a:lnTo>
                <a:lnTo>
                  <a:pt x="265175" y="429767"/>
                </a:lnTo>
                <a:lnTo>
                  <a:pt x="237743" y="426719"/>
                </a:lnTo>
                <a:lnTo>
                  <a:pt x="182879" y="414527"/>
                </a:lnTo>
                <a:lnTo>
                  <a:pt x="158495" y="405383"/>
                </a:lnTo>
                <a:lnTo>
                  <a:pt x="134111" y="393191"/>
                </a:lnTo>
                <a:lnTo>
                  <a:pt x="134111" y="396239"/>
                </a:lnTo>
                <a:lnTo>
                  <a:pt x="112775" y="380999"/>
                </a:lnTo>
                <a:lnTo>
                  <a:pt x="112775" y="384047"/>
                </a:lnTo>
                <a:lnTo>
                  <a:pt x="57911" y="338327"/>
                </a:lnTo>
                <a:lnTo>
                  <a:pt x="42671" y="320039"/>
                </a:lnTo>
                <a:lnTo>
                  <a:pt x="42671" y="333451"/>
                </a:lnTo>
                <a:lnTo>
                  <a:pt x="88391" y="377951"/>
                </a:lnTo>
                <a:lnTo>
                  <a:pt x="131063" y="402335"/>
                </a:lnTo>
                <a:lnTo>
                  <a:pt x="179831" y="423671"/>
                </a:lnTo>
                <a:lnTo>
                  <a:pt x="234695" y="435863"/>
                </a:lnTo>
                <a:lnTo>
                  <a:pt x="295655" y="441959"/>
                </a:lnTo>
                <a:lnTo>
                  <a:pt x="1514855" y="441959"/>
                </a:lnTo>
                <a:lnTo>
                  <a:pt x="1575815" y="435863"/>
                </a:lnTo>
                <a:lnTo>
                  <a:pt x="1630679" y="423671"/>
                </a:lnTo>
                <a:lnTo>
                  <a:pt x="1703831" y="390143"/>
                </a:lnTo>
                <a:lnTo>
                  <a:pt x="1758695" y="344423"/>
                </a:lnTo>
                <a:lnTo>
                  <a:pt x="1786127" y="304799"/>
                </a:lnTo>
                <a:lnTo>
                  <a:pt x="1798319" y="286511"/>
                </a:lnTo>
                <a:lnTo>
                  <a:pt x="1801367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654690" y="3949195"/>
            <a:ext cx="836930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73045" y="3090672"/>
            <a:ext cx="0" cy="362711"/>
          </a:xfrm>
          <a:custGeom>
            <a:avLst/>
            <a:gdLst/>
            <a:ahLst/>
            <a:cxnLst/>
            <a:rect l="l" t="t" r="r" b="b"/>
            <a:pathLst>
              <a:path h="362711">
                <a:moveTo>
                  <a:pt x="0" y="0"/>
                </a:moveTo>
                <a:lnTo>
                  <a:pt x="0" y="362711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0389" y="3451859"/>
            <a:ext cx="4538471" cy="0"/>
          </a:xfrm>
          <a:custGeom>
            <a:avLst/>
            <a:gdLst/>
            <a:ahLst/>
            <a:cxnLst/>
            <a:rect l="l" t="t" r="r" b="b"/>
            <a:pathLst>
              <a:path w="4538471">
                <a:moveTo>
                  <a:pt x="4538471" y="0"/>
                </a:moveTo>
                <a:lnTo>
                  <a:pt x="0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39233" y="3453383"/>
            <a:ext cx="76199" cy="429767"/>
          </a:xfrm>
          <a:custGeom>
            <a:avLst/>
            <a:gdLst/>
            <a:ahLst/>
            <a:cxnLst/>
            <a:rect l="l" t="t" r="r" b="b"/>
            <a:pathLst>
              <a:path w="76199" h="429767">
                <a:moveTo>
                  <a:pt x="76199" y="353567"/>
                </a:moveTo>
                <a:lnTo>
                  <a:pt x="0" y="353567"/>
                </a:lnTo>
                <a:lnTo>
                  <a:pt x="33527" y="418044"/>
                </a:lnTo>
                <a:lnTo>
                  <a:pt x="33527" y="365759"/>
                </a:lnTo>
                <a:lnTo>
                  <a:pt x="45719" y="365759"/>
                </a:lnTo>
                <a:lnTo>
                  <a:pt x="45719" y="417067"/>
                </a:lnTo>
                <a:lnTo>
                  <a:pt x="76199" y="353567"/>
                </a:lnTo>
                <a:close/>
              </a:path>
              <a:path w="76199" h="429767">
                <a:moveTo>
                  <a:pt x="45719" y="353567"/>
                </a:moveTo>
                <a:lnTo>
                  <a:pt x="45719" y="0"/>
                </a:lnTo>
                <a:lnTo>
                  <a:pt x="33527" y="0"/>
                </a:lnTo>
                <a:lnTo>
                  <a:pt x="33527" y="353567"/>
                </a:lnTo>
                <a:lnTo>
                  <a:pt x="45719" y="353567"/>
                </a:lnTo>
                <a:close/>
              </a:path>
              <a:path w="76199" h="429767">
                <a:moveTo>
                  <a:pt x="45719" y="417067"/>
                </a:moveTo>
                <a:lnTo>
                  <a:pt x="45719" y="365759"/>
                </a:lnTo>
                <a:lnTo>
                  <a:pt x="33527" y="365759"/>
                </a:lnTo>
                <a:lnTo>
                  <a:pt x="33527" y="418044"/>
                </a:lnTo>
                <a:lnTo>
                  <a:pt x="39623" y="429767"/>
                </a:lnTo>
                <a:lnTo>
                  <a:pt x="45719" y="4170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4945" y="3453383"/>
            <a:ext cx="76199" cy="429767"/>
          </a:xfrm>
          <a:custGeom>
            <a:avLst/>
            <a:gdLst/>
            <a:ahLst/>
            <a:cxnLst/>
            <a:rect l="l" t="t" r="r" b="b"/>
            <a:pathLst>
              <a:path w="76199" h="429767">
                <a:moveTo>
                  <a:pt x="76199" y="353567"/>
                </a:moveTo>
                <a:lnTo>
                  <a:pt x="0" y="353567"/>
                </a:lnTo>
                <a:lnTo>
                  <a:pt x="30479" y="417067"/>
                </a:lnTo>
                <a:lnTo>
                  <a:pt x="30479" y="365759"/>
                </a:lnTo>
                <a:lnTo>
                  <a:pt x="42671" y="365759"/>
                </a:lnTo>
                <a:lnTo>
                  <a:pt x="42671" y="418044"/>
                </a:lnTo>
                <a:lnTo>
                  <a:pt x="76199" y="353567"/>
                </a:lnTo>
                <a:close/>
              </a:path>
              <a:path w="76199" h="429767">
                <a:moveTo>
                  <a:pt x="42671" y="353567"/>
                </a:moveTo>
                <a:lnTo>
                  <a:pt x="42671" y="0"/>
                </a:lnTo>
                <a:lnTo>
                  <a:pt x="30479" y="0"/>
                </a:lnTo>
                <a:lnTo>
                  <a:pt x="30479" y="353567"/>
                </a:lnTo>
                <a:lnTo>
                  <a:pt x="42671" y="353567"/>
                </a:lnTo>
                <a:close/>
              </a:path>
              <a:path w="76199" h="429767">
                <a:moveTo>
                  <a:pt x="42671" y="418044"/>
                </a:moveTo>
                <a:lnTo>
                  <a:pt x="42671" y="365759"/>
                </a:lnTo>
                <a:lnTo>
                  <a:pt x="30479" y="365759"/>
                </a:lnTo>
                <a:lnTo>
                  <a:pt x="30479" y="417067"/>
                </a:lnTo>
                <a:lnTo>
                  <a:pt x="36575" y="429767"/>
                </a:lnTo>
                <a:lnTo>
                  <a:pt x="42671" y="418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03813" y="3453383"/>
            <a:ext cx="76199" cy="429767"/>
          </a:xfrm>
          <a:custGeom>
            <a:avLst/>
            <a:gdLst/>
            <a:ahLst/>
            <a:cxnLst/>
            <a:rect l="l" t="t" r="r" b="b"/>
            <a:pathLst>
              <a:path w="76199" h="429767">
                <a:moveTo>
                  <a:pt x="76199" y="353567"/>
                </a:moveTo>
                <a:lnTo>
                  <a:pt x="0" y="353567"/>
                </a:lnTo>
                <a:lnTo>
                  <a:pt x="30479" y="417067"/>
                </a:lnTo>
                <a:lnTo>
                  <a:pt x="30479" y="365759"/>
                </a:lnTo>
                <a:lnTo>
                  <a:pt x="42671" y="365759"/>
                </a:lnTo>
                <a:lnTo>
                  <a:pt x="42671" y="418044"/>
                </a:lnTo>
                <a:lnTo>
                  <a:pt x="76199" y="353567"/>
                </a:lnTo>
                <a:close/>
              </a:path>
              <a:path w="76199" h="429767">
                <a:moveTo>
                  <a:pt x="42671" y="353567"/>
                </a:moveTo>
                <a:lnTo>
                  <a:pt x="42671" y="0"/>
                </a:lnTo>
                <a:lnTo>
                  <a:pt x="30479" y="0"/>
                </a:lnTo>
                <a:lnTo>
                  <a:pt x="30479" y="353567"/>
                </a:lnTo>
                <a:lnTo>
                  <a:pt x="42671" y="353567"/>
                </a:lnTo>
                <a:close/>
              </a:path>
              <a:path w="76199" h="429767">
                <a:moveTo>
                  <a:pt x="42671" y="418044"/>
                </a:moveTo>
                <a:lnTo>
                  <a:pt x="42671" y="365759"/>
                </a:lnTo>
                <a:lnTo>
                  <a:pt x="30479" y="365759"/>
                </a:lnTo>
                <a:lnTo>
                  <a:pt x="30479" y="417067"/>
                </a:lnTo>
                <a:lnTo>
                  <a:pt x="36575" y="429767"/>
                </a:lnTo>
                <a:lnTo>
                  <a:pt x="42671" y="41804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5533" y="5105400"/>
            <a:ext cx="1807463" cy="441959"/>
          </a:xfrm>
          <a:custGeom>
            <a:avLst/>
            <a:gdLst/>
            <a:ahLst/>
            <a:cxnLst/>
            <a:rect l="l" t="t" r="r" b="b"/>
            <a:pathLst>
              <a:path w="1807463" h="441959">
                <a:moveTo>
                  <a:pt x="1807463" y="243839"/>
                </a:moveTo>
                <a:lnTo>
                  <a:pt x="1807463" y="198119"/>
                </a:lnTo>
                <a:lnTo>
                  <a:pt x="1795271" y="155447"/>
                </a:lnTo>
                <a:lnTo>
                  <a:pt x="1773935" y="115823"/>
                </a:lnTo>
                <a:lnTo>
                  <a:pt x="1740407" y="79247"/>
                </a:lnTo>
                <a:lnTo>
                  <a:pt x="1700783" y="48767"/>
                </a:lnTo>
                <a:lnTo>
                  <a:pt x="1655063" y="27431"/>
                </a:lnTo>
                <a:lnTo>
                  <a:pt x="1627631" y="15239"/>
                </a:lnTo>
                <a:lnTo>
                  <a:pt x="1603247" y="9143"/>
                </a:lnTo>
                <a:lnTo>
                  <a:pt x="1572767" y="3047"/>
                </a:lnTo>
                <a:lnTo>
                  <a:pt x="1545335" y="0"/>
                </a:lnTo>
                <a:lnTo>
                  <a:pt x="262127" y="0"/>
                </a:lnTo>
                <a:lnTo>
                  <a:pt x="234695" y="3047"/>
                </a:lnTo>
                <a:lnTo>
                  <a:pt x="179831" y="15239"/>
                </a:lnTo>
                <a:lnTo>
                  <a:pt x="152399" y="27431"/>
                </a:lnTo>
                <a:lnTo>
                  <a:pt x="131063" y="36575"/>
                </a:lnTo>
                <a:lnTo>
                  <a:pt x="85343" y="64007"/>
                </a:lnTo>
                <a:lnTo>
                  <a:pt x="48767" y="97535"/>
                </a:lnTo>
                <a:lnTo>
                  <a:pt x="36575" y="115823"/>
                </a:lnTo>
                <a:lnTo>
                  <a:pt x="21335" y="134111"/>
                </a:lnTo>
                <a:lnTo>
                  <a:pt x="12191" y="155447"/>
                </a:lnTo>
                <a:lnTo>
                  <a:pt x="0" y="198119"/>
                </a:lnTo>
                <a:lnTo>
                  <a:pt x="0" y="243839"/>
                </a:lnTo>
                <a:lnTo>
                  <a:pt x="9143" y="275843"/>
                </a:lnTo>
                <a:lnTo>
                  <a:pt x="9143" y="198119"/>
                </a:lnTo>
                <a:lnTo>
                  <a:pt x="15239" y="176783"/>
                </a:lnTo>
                <a:lnTo>
                  <a:pt x="15239" y="179831"/>
                </a:lnTo>
                <a:lnTo>
                  <a:pt x="21335" y="158495"/>
                </a:lnTo>
                <a:lnTo>
                  <a:pt x="30479" y="137159"/>
                </a:lnTo>
                <a:lnTo>
                  <a:pt x="30479" y="140207"/>
                </a:lnTo>
                <a:lnTo>
                  <a:pt x="42671" y="118871"/>
                </a:lnTo>
                <a:lnTo>
                  <a:pt x="42671" y="121919"/>
                </a:lnTo>
                <a:lnTo>
                  <a:pt x="73151" y="85343"/>
                </a:lnTo>
                <a:lnTo>
                  <a:pt x="134111" y="45719"/>
                </a:lnTo>
                <a:lnTo>
                  <a:pt x="182879" y="24383"/>
                </a:lnTo>
                <a:lnTo>
                  <a:pt x="207263" y="18965"/>
                </a:lnTo>
                <a:lnTo>
                  <a:pt x="207263" y="18287"/>
                </a:lnTo>
                <a:lnTo>
                  <a:pt x="234695" y="12191"/>
                </a:lnTo>
                <a:lnTo>
                  <a:pt x="265175" y="9143"/>
                </a:lnTo>
                <a:lnTo>
                  <a:pt x="1545335" y="9143"/>
                </a:lnTo>
                <a:lnTo>
                  <a:pt x="1545335" y="9448"/>
                </a:lnTo>
                <a:lnTo>
                  <a:pt x="1572767" y="12191"/>
                </a:lnTo>
                <a:lnTo>
                  <a:pt x="1600199" y="18287"/>
                </a:lnTo>
                <a:lnTo>
                  <a:pt x="1624583" y="24383"/>
                </a:lnTo>
                <a:lnTo>
                  <a:pt x="1652015" y="33527"/>
                </a:lnTo>
                <a:lnTo>
                  <a:pt x="1673351" y="45719"/>
                </a:lnTo>
                <a:lnTo>
                  <a:pt x="1697735" y="57911"/>
                </a:lnTo>
                <a:lnTo>
                  <a:pt x="1697735" y="59653"/>
                </a:lnTo>
                <a:lnTo>
                  <a:pt x="1716023" y="70103"/>
                </a:lnTo>
                <a:lnTo>
                  <a:pt x="1734311" y="85343"/>
                </a:lnTo>
                <a:lnTo>
                  <a:pt x="1752599" y="103631"/>
                </a:lnTo>
                <a:lnTo>
                  <a:pt x="1764791" y="121919"/>
                </a:lnTo>
                <a:lnTo>
                  <a:pt x="1764791" y="118871"/>
                </a:lnTo>
                <a:lnTo>
                  <a:pt x="1776983" y="140207"/>
                </a:lnTo>
                <a:lnTo>
                  <a:pt x="1776983" y="137159"/>
                </a:lnTo>
                <a:lnTo>
                  <a:pt x="1786127" y="158495"/>
                </a:lnTo>
                <a:lnTo>
                  <a:pt x="1792223" y="179831"/>
                </a:lnTo>
                <a:lnTo>
                  <a:pt x="1792223" y="176783"/>
                </a:lnTo>
                <a:lnTo>
                  <a:pt x="1798319" y="198119"/>
                </a:lnTo>
                <a:lnTo>
                  <a:pt x="1798319" y="275843"/>
                </a:lnTo>
                <a:lnTo>
                  <a:pt x="1807463" y="243839"/>
                </a:lnTo>
                <a:close/>
              </a:path>
              <a:path w="1807463" h="441959">
                <a:moveTo>
                  <a:pt x="210311" y="420623"/>
                </a:moveTo>
                <a:lnTo>
                  <a:pt x="134111" y="396239"/>
                </a:lnTo>
                <a:lnTo>
                  <a:pt x="91439" y="368807"/>
                </a:lnTo>
                <a:lnTo>
                  <a:pt x="57911" y="338327"/>
                </a:lnTo>
                <a:lnTo>
                  <a:pt x="30479" y="301751"/>
                </a:lnTo>
                <a:lnTo>
                  <a:pt x="9143" y="240791"/>
                </a:lnTo>
                <a:lnTo>
                  <a:pt x="9143" y="275843"/>
                </a:lnTo>
                <a:lnTo>
                  <a:pt x="12191" y="286511"/>
                </a:lnTo>
                <a:lnTo>
                  <a:pt x="21335" y="307847"/>
                </a:lnTo>
                <a:lnTo>
                  <a:pt x="36575" y="326135"/>
                </a:lnTo>
                <a:lnTo>
                  <a:pt x="48767" y="344423"/>
                </a:lnTo>
                <a:lnTo>
                  <a:pt x="67055" y="362711"/>
                </a:lnTo>
                <a:lnTo>
                  <a:pt x="85343" y="377951"/>
                </a:lnTo>
                <a:lnTo>
                  <a:pt x="106679" y="390143"/>
                </a:lnTo>
                <a:lnTo>
                  <a:pt x="131063" y="402335"/>
                </a:lnTo>
                <a:lnTo>
                  <a:pt x="152399" y="414527"/>
                </a:lnTo>
                <a:lnTo>
                  <a:pt x="179831" y="423671"/>
                </a:lnTo>
                <a:lnTo>
                  <a:pt x="207263" y="429767"/>
                </a:lnTo>
                <a:lnTo>
                  <a:pt x="207263" y="420623"/>
                </a:lnTo>
                <a:lnTo>
                  <a:pt x="210311" y="420623"/>
                </a:lnTo>
                <a:close/>
              </a:path>
              <a:path w="1807463" h="441959">
                <a:moveTo>
                  <a:pt x="210311" y="18287"/>
                </a:moveTo>
                <a:lnTo>
                  <a:pt x="207263" y="18287"/>
                </a:lnTo>
                <a:lnTo>
                  <a:pt x="207263" y="18965"/>
                </a:lnTo>
                <a:lnTo>
                  <a:pt x="210311" y="18287"/>
                </a:lnTo>
                <a:close/>
              </a:path>
              <a:path w="1807463" h="441959">
                <a:moveTo>
                  <a:pt x="1545335" y="438911"/>
                </a:moveTo>
                <a:lnTo>
                  <a:pt x="1545335" y="429767"/>
                </a:lnTo>
                <a:lnTo>
                  <a:pt x="1514855" y="432815"/>
                </a:lnTo>
                <a:lnTo>
                  <a:pt x="292607" y="432815"/>
                </a:lnTo>
                <a:lnTo>
                  <a:pt x="265175" y="429767"/>
                </a:lnTo>
                <a:lnTo>
                  <a:pt x="234695" y="426719"/>
                </a:lnTo>
                <a:lnTo>
                  <a:pt x="207263" y="420623"/>
                </a:lnTo>
                <a:lnTo>
                  <a:pt x="207263" y="429767"/>
                </a:lnTo>
                <a:lnTo>
                  <a:pt x="234695" y="435863"/>
                </a:lnTo>
                <a:lnTo>
                  <a:pt x="262127" y="438911"/>
                </a:lnTo>
                <a:lnTo>
                  <a:pt x="292607" y="441959"/>
                </a:lnTo>
                <a:lnTo>
                  <a:pt x="1514855" y="441959"/>
                </a:lnTo>
                <a:lnTo>
                  <a:pt x="1545335" y="438911"/>
                </a:lnTo>
                <a:close/>
              </a:path>
              <a:path w="1807463" h="441959">
                <a:moveTo>
                  <a:pt x="1545335" y="9448"/>
                </a:moveTo>
                <a:lnTo>
                  <a:pt x="1545335" y="9143"/>
                </a:lnTo>
                <a:lnTo>
                  <a:pt x="1542287" y="9143"/>
                </a:lnTo>
                <a:lnTo>
                  <a:pt x="1545335" y="9448"/>
                </a:lnTo>
                <a:close/>
              </a:path>
              <a:path w="1807463" h="441959">
                <a:moveTo>
                  <a:pt x="1697735" y="391885"/>
                </a:moveTo>
                <a:lnTo>
                  <a:pt x="1697735" y="384047"/>
                </a:lnTo>
                <a:lnTo>
                  <a:pt x="1673351" y="396239"/>
                </a:lnTo>
                <a:lnTo>
                  <a:pt x="1652015" y="405383"/>
                </a:lnTo>
                <a:lnTo>
                  <a:pt x="1624583" y="414527"/>
                </a:lnTo>
                <a:lnTo>
                  <a:pt x="1600199" y="420623"/>
                </a:lnTo>
                <a:lnTo>
                  <a:pt x="1572767" y="426719"/>
                </a:lnTo>
                <a:lnTo>
                  <a:pt x="1542287" y="429767"/>
                </a:lnTo>
                <a:lnTo>
                  <a:pt x="1545335" y="429767"/>
                </a:lnTo>
                <a:lnTo>
                  <a:pt x="1545335" y="438911"/>
                </a:lnTo>
                <a:lnTo>
                  <a:pt x="1572767" y="435863"/>
                </a:lnTo>
                <a:lnTo>
                  <a:pt x="1603247" y="429767"/>
                </a:lnTo>
                <a:lnTo>
                  <a:pt x="1627631" y="423671"/>
                </a:lnTo>
                <a:lnTo>
                  <a:pt x="1655063" y="414527"/>
                </a:lnTo>
                <a:lnTo>
                  <a:pt x="1679447" y="402335"/>
                </a:lnTo>
                <a:lnTo>
                  <a:pt x="1697735" y="391885"/>
                </a:lnTo>
                <a:close/>
              </a:path>
              <a:path w="1807463" h="441959">
                <a:moveTo>
                  <a:pt x="1697735" y="59653"/>
                </a:moveTo>
                <a:lnTo>
                  <a:pt x="1697735" y="57911"/>
                </a:lnTo>
                <a:lnTo>
                  <a:pt x="1694687" y="57911"/>
                </a:lnTo>
                <a:lnTo>
                  <a:pt x="1697735" y="59653"/>
                </a:lnTo>
                <a:close/>
              </a:path>
              <a:path w="1807463" h="441959">
                <a:moveTo>
                  <a:pt x="1798319" y="275843"/>
                </a:moveTo>
                <a:lnTo>
                  <a:pt x="1798319" y="240791"/>
                </a:lnTo>
                <a:lnTo>
                  <a:pt x="1786127" y="283463"/>
                </a:lnTo>
                <a:lnTo>
                  <a:pt x="1776983" y="301751"/>
                </a:lnTo>
                <a:lnTo>
                  <a:pt x="1752599" y="338327"/>
                </a:lnTo>
                <a:lnTo>
                  <a:pt x="1716023" y="368807"/>
                </a:lnTo>
                <a:lnTo>
                  <a:pt x="1694687" y="384047"/>
                </a:lnTo>
                <a:lnTo>
                  <a:pt x="1697735" y="384047"/>
                </a:lnTo>
                <a:lnTo>
                  <a:pt x="1697735" y="391885"/>
                </a:lnTo>
                <a:lnTo>
                  <a:pt x="1722119" y="377951"/>
                </a:lnTo>
                <a:lnTo>
                  <a:pt x="1758695" y="344423"/>
                </a:lnTo>
                <a:lnTo>
                  <a:pt x="1786127" y="307847"/>
                </a:lnTo>
                <a:lnTo>
                  <a:pt x="1795271" y="286511"/>
                </a:lnTo>
                <a:lnTo>
                  <a:pt x="1798319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57262" y="5174492"/>
            <a:ext cx="1209040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Bl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26770" y="5105400"/>
            <a:ext cx="1810511" cy="441959"/>
          </a:xfrm>
          <a:custGeom>
            <a:avLst/>
            <a:gdLst/>
            <a:ahLst/>
            <a:cxnLst/>
            <a:rect l="l" t="t" r="r" b="b"/>
            <a:pathLst>
              <a:path w="1810511" h="441959">
                <a:moveTo>
                  <a:pt x="1810511" y="243839"/>
                </a:moveTo>
                <a:lnTo>
                  <a:pt x="1810511" y="198119"/>
                </a:lnTo>
                <a:lnTo>
                  <a:pt x="1798319" y="155447"/>
                </a:lnTo>
                <a:lnTo>
                  <a:pt x="1789175" y="134111"/>
                </a:lnTo>
                <a:lnTo>
                  <a:pt x="1773935" y="115823"/>
                </a:lnTo>
                <a:lnTo>
                  <a:pt x="1761743" y="97535"/>
                </a:lnTo>
                <a:lnTo>
                  <a:pt x="1725167" y="64007"/>
                </a:lnTo>
                <a:lnTo>
                  <a:pt x="1679447" y="36575"/>
                </a:lnTo>
                <a:lnTo>
                  <a:pt x="1655063" y="27431"/>
                </a:lnTo>
                <a:lnTo>
                  <a:pt x="1630679" y="15239"/>
                </a:lnTo>
                <a:lnTo>
                  <a:pt x="1575815" y="3047"/>
                </a:lnTo>
                <a:lnTo>
                  <a:pt x="1545335" y="0"/>
                </a:lnTo>
                <a:lnTo>
                  <a:pt x="265175" y="0"/>
                </a:lnTo>
                <a:lnTo>
                  <a:pt x="237743" y="3047"/>
                </a:lnTo>
                <a:lnTo>
                  <a:pt x="207263" y="9143"/>
                </a:lnTo>
                <a:lnTo>
                  <a:pt x="182879" y="15239"/>
                </a:lnTo>
                <a:lnTo>
                  <a:pt x="155447" y="27431"/>
                </a:lnTo>
                <a:lnTo>
                  <a:pt x="131063" y="36575"/>
                </a:lnTo>
                <a:lnTo>
                  <a:pt x="88391" y="64007"/>
                </a:lnTo>
                <a:lnTo>
                  <a:pt x="51815" y="97535"/>
                </a:lnTo>
                <a:lnTo>
                  <a:pt x="24383" y="134111"/>
                </a:lnTo>
                <a:lnTo>
                  <a:pt x="6095" y="176783"/>
                </a:lnTo>
                <a:lnTo>
                  <a:pt x="0" y="219455"/>
                </a:lnTo>
                <a:lnTo>
                  <a:pt x="3047" y="243839"/>
                </a:lnTo>
                <a:lnTo>
                  <a:pt x="6095" y="265175"/>
                </a:lnTo>
                <a:lnTo>
                  <a:pt x="12191" y="279399"/>
                </a:lnTo>
                <a:lnTo>
                  <a:pt x="12191" y="198119"/>
                </a:lnTo>
                <a:lnTo>
                  <a:pt x="15239" y="176783"/>
                </a:lnTo>
                <a:lnTo>
                  <a:pt x="15239" y="179831"/>
                </a:lnTo>
                <a:lnTo>
                  <a:pt x="33527" y="137159"/>
                </a:lnTo>
                <a:lnTo>
                  <a:pt x="33527" y="140207"/>
                </a:lnTo>
                <a:lnTo>
                  <a:pt x="45719" y="118871"/>
                </a:lnTo>
                <a:lnTo>
                  <a:pt x="45719" y="121919"/>
                </a:lnTo>
                <a:lnTo>
                  <a:pt x="57911" y="103631"/>
                </a:lnTo>
                <a:lnTo>
                  <a:pt x="76199" y="85343"/>
                </a:lnTo>
                <a:lnTo>
                  <a:pt x="94487" y="70103"/>
                </a:lnTo>
                <a:lnTo>
                  <a:pt x="112775" y="57911"/>
                </a:lnTo>
                <a:lnTo>
                  <a:pt x="137159" y="45719"/>
                </a:lnTo>
                <a:lnTo>
                  <a:pt x="158495" y="33527"/>
                </a:lnTo>
                <a:lnTo>
                  <a:pt x="185927" y="24383"/>
                </a:lnTo>
                <a:lnTo>
                  <a:pt x="210311" y="18287"/>
                </a:lnTo>
                <a:lnTo>
                  <a:pt x="237743" y="12191"/>
                </a:lnTo>
                <a:lnTo>
                  <a:pt x="265175" y="9448"/>
                </a:lnTo>
                <a:lnTo>
                  <a:pt x="265175" y="9143"/>
                </a:lnTo>
                <a:lnTo>
                  <a:pt x="1545335" y="9143"/>
                </a:lnTo>
                <a:lnTo>
                  <a:pt x="1575815" y="12191"/>
                </a:lnTo>
                <a:lnTo>
                  <a:pt x="1575815" y="12801"/>
                </a:lnTo>
                <a:lnTo>
                  <a:pt x="1603247" y="18287"/>
                </a:lnTo>
                <a:lnTo>
                  <a:pt x="1603247" y="18965"/>
                </a:lnTo>
                <a:lnTo>
                  <a:pt x="1627631" y="24383"/>
                </a:lnTo>
                <a:lnTo>
                  <a:pt x="1652015" y="33527"/>
                </a:lnTo>
                <a:lnTo>
                  <a:pt x="1676399" y="45719"/>
                </a:lnTo>
                <a:lnTo>
                  <a:pt x="1719071" y="70103"/>
                </a:lnTo>
                <a:lnTo>
                  <a:pt x="1737359" y="85343"/>
                </a:lnTo>
                <a:lnTo>
                  <a:pt x="1767839" y="121919"/>
                </a:lnTo>
                <a:lnTo>
                  <a:pt x="1767839" y="118871"/>
                </a:lnTo>
                <a:lnTo>
                  <a:pt x="1780031" y="140207"/>
                </a:lnTo>
                <a:lnTo>
                  <a:pt x="1780031" y="137159"/>
                </a:lnTo>
                <a:lnTo>
                  <a:pt x="1789175" y="158495"/>
                </a:lnTo>
                <a:lnTo>
                  <a:pt x="1795271" y="179831"/>
                </a:lnTo>
                <a:lnTo>
                  <a:pt x="1795271" y="176783"/>
                </a:lnTo>
                <a:lnTo>
                  <a:pt x="1801367" y="198119"/>
                </a:lnTo>
                <a:lnTo>
                  <a:pt x="1801367" y="275843"/>
                </a:lnTo>
                <a:lnTo>
                  <a:pt x="1810511" y="243839"/>
                </a:lnTo>
                <a:close/>
              </a:path>
              <a:path w="1810511" h="441959">
                <a:moveTo>
                  <a:pt x="268223" y="429767"/>
                </a:moveTo>
                <a:lnTo>
                  <a:pt x="210311" y="420623"/>
                </a:lnTo>
                <a:lnTo>
                  <a:pt x="158495" y="405383"/>
                </a:lnTo>
                <a:lnTo>
                  <a:pt x="112775" y="384047"/>
                </a:lnTo>
                <a:lnTo>
                  <a:pt x="57911" y="338327"/>
                </a:lnTo>
                <a:lnTo>
                  <a:pt x="33527" y="301751"/>
                </a:lnTo>
                <a:lnTo>
                  <a:pt x="15239" y="262127"/>
                </a:lnTo>
                <a:lnTo>
                  <a:pt x="12191" y="240791"/>
                </a:lnTo>
                <a:lnTo>
                  <a:pt x="12191" y="279399"/>
                </a:lnTo>
                <a:lnTo>
                  <a:pt x="36575" y="326135"/>
                </a:lnTo>
                <a:lnTo>
                  <a:pt x="70103" y="362711"/>
                </a:lnTo>
                <a:lnTo>
                  <a:pt x="131063" y="402335"/>
                </a:lnTo>
                <a:lnTo>
                  <a:pt x="182879" y="423671"/>
                </a:lnTo>
                <a:lnTo>
                  <a:pt x="237743" y="435863"/>
                </a:lnTo>
                <a:lnTo>
                  <a:pt x="265175" y="438911"/>
                </a:lnTo>
                <a:lnTo>
                  <a:pt x="265175" y="429767"/>
                </a:lnTo>
                <a:lnTo>
                  <a:pt x="268223" y="429767"/>
                </a:lnTo>
                <a:close/>
              </a:path>
              <a:path w="1810511" h="441959">
                <a:moveTo>
                  <a:pt x="268223" y="9143"/>
                </a:moveTo>
                <a:lnTo>
                  <a:pt x="265175" y="9143"/>
                </a:lnTo>
                <a:lnTo>
                  <a:pt x="265175" y="9448"/>
                </a:lnTo>
                <a:lnTo>
                  <a:pt x="268223" y="9143"/>
                </a:lnTo>
                <a:close/>
              </a:path>
              <a:path w="1810511" h="441959">
                <a:moveTo>
                  <a:pt x="1575815" y="435863"/>
                </a:moveTo>
                <a:lnTo>
                  <a:pt x="1575815" y="426719"/>
                </a:lnTo>
                <a:lnTo>
                  <a:pt x="1545335" y="429767"/>
                </a:lnTo>
                <a:lnTo>
                  <a:pt x="1517903" y="432815"/>
                </a:lnTo>
                <a:lnTo>
                  <a:pt x="295655" y="432815"/>
                </a:lnTo>
                <a:lnTo>
                  <a:pt x="265175" y="429767"/>
                </a:lnTo>
                <a:lnTo>
                  <a:pt x="265175" y="438911"/>
                </a:lnTo>
                <a:lnTo>
                  <a:pt x="295655" y="441959"/>
                </a:lnTo>
                <a:lnTo>
                  <a:pt x="1517903" y="441959"/>
                </a:lnTo>
                <a:lnTo>
                  <a:pt x="1545335" y="438911"/>
                </a:lnTo>
                <a:lnTo>
                  <a:pt x="1575815" y="435863"/>
                </a:lnTo>
                <a:close/>
              </a:path>
              <a:path w="1810511" h="441959">
                <a:moveTo>
                  <a:pt x="1575815" y="12801"/>
                </a:moveTo>
                <a:lnTo>
                  <a:pt x="1575815" y="12191"/>
                </a:lnTo>
                <a:lnTo>
                  <a:pt x="1572767" y="12191"/>
                </a:lnTo>
                <a:lnTo>
                  <a:pt x="1575815" y="12801"/>
                </a:lnTo>
                <a:close/>
              </a:path>
              <a:path w="1810511" h="441959">
                <a:moveTo>
                  <a:pt x="1603247" y="429767"/>
                </a:moveTo>
                <a:lnTo>
                  <a:pt x="1603247" y="420623"/>
                </a:lnTo>
                <a:lnTo>
                  <a:pt x="1572767" y="426719"/>
                </a:lnTo>
                <a:lnTo>
                  <a:pt x="1575815" y="426719"/>
                </a:lnTo>
                <a:lnTo>
                  <a:pt x="1575815" y="435863"/>
                </a:lnTo>
                <a:lnTo>
                  <a:pt x="1603247" y="429767"/>
                </a:lnTo>
                <a:close/>
              </a:path>
              <a:path w="1810511" h="441959">
                <a:moveTo>
                  <a:pt x="1603247" y="18965"/>
                </a:moveTo>
                <a:lnTo>
                  <a:pt x="1603247" y="18287"/>
                </a:lnTo>
                <a:lnTo>
                  <a:pt x="1600199" y="18287"/>
                </a:lnTo>
                <a:lnTo>
                  <a:pt x="1603247" y="18965"/>
                </a:lnTo>
                <a:close/>
              </a:path>
              <a:path w="1810511" h="441959">
                <a:moveTo>
                  <a:pt x="1801367" y="275843"/>
                </a:moveTo>
                <a:lnTo>
                  <a:pt x="1801367" y="240791"/>
                </a:lnTo>
                <a:lnTo>
                  <a:pt x="1789175" y="283463"/>
                </a:lnTo>
                <a:lnTo>
                  <a:pt x="1780031" y="301751"/>
                </a:lnTo>
                <a:lnTo>
                  <a:pt x="1752599" y="338327"/>
                </a:lnTo>
                <a:lnTo>
                  <a:pt x="1719071" y="368807"/>
                </a:lnTo>
                <a:lnTo>
                  <a:pt x="1676399" y="396239"/>
                </a:lnTo>
                <a:lnTo>
                  <a:pt x="1627631" y="414527"/>
                </a:lnTo>
                <a:lnTo>
                  <a:pt x="1600199" y="420623"/>
                </a:lnTo>
                <a:lnTo>
                  <a:pt x="1603247" y="420623"/>
                </a:lnTo>
                <a:lnTo>
                  <a:pt x="1603247" y="429767"/>
                </a:lnTo>
                <a:lnTo>
                  <a:pt x="1630679" y="423671"/>
                </a:lnTo>
                <a:lnTo>
                  <a:pt x="1703831" y="390143"/>
                </a:lnTo>
                <a:lnTo>
                  <a:pt x="1743455" y="362711"/>
                </a:lnTo>
                <a:lnTo>
                  <a:pt x="1773935" y="326135"/>
                </a:lnTo>
                <a:lnTo>
                  <a:pt x="1789175" y="307847"/>
                </a:lnTo>
                <a:lnTo>
                  <a:pt x="1798319" y="286511"/>
                </a:lnTo>
                <a:lnTo>
                  <a:pt x="1801367" y="2758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600592" y="5174492"/>
            <a:ext cx="1330960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400" b="1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4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4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41913" y="4315967"/>
            <a:ext cx="0" cy="359663"/>
          </a:xfrm>
          <a:custGeom>
            <a:avLst/>
            <a:gdLst/>
            <a:ahLst/>
            <a:cxnLst/>
            <a:rect l="l" t="t" r="r" b="b"/>
            <a:pathLst>
              <a:path h="359663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94213" y="4677155"/>
            <a:ext cx="2374391" cy="0"/>
          </a:xfrm>
          <a:custGeom>
            <a:avLst/>
            <a:gdLst/>
            <a:ahLst/>
            <a:cxnLst/>
            <a:rect l="l" t="t" r="r" b="b"/>
            <a:pathLst>
              <a:path w="2374391">
                <a:moveTo>
                  <a:pt x="2374391" y="0"/>
                </a:moveTo>
                <a:lnTo>
                  <a:pt x="0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54589" y="4675632"/>
            <a:ext cx="76199" cy="432815"/>
          </a:xfrm>
          <a:custGeom>
            <a:avLst/>
            <a:gdLst/>
            <a:ahLst/>
            <a:cxnLst/>
            <a:rect l="l" t="t" r="r" b="b"/>
            <a:pathLst>
              <a:path w="76199" h="432815">
                <a:moveTo>
                  <a:pt x="76199" y="356615"/>
                </a:moveTo>
                <a:lnTo>
                  <a:pt x="0" y="356615"/>
                </a:lnTo>
                <a:lnTo>
                  <a:pt x="33527" y="421092"/>
                </a:lnTo>
                <a:lnTo>
                  <a:pt x="33527" y="368807"/>
                </a:lnTo>
                <a:lnTo>
                  <a:pt x="45719" y="368807"/>
                </a:lnTo>
                <a:lnTo>
                  <a:pt x="45719" y="420115"/>
                </a:lnTo>
                <a:lnTo>
                  <a:pt x="76199" y="356615"/>
                </a:lnTo>
                <a:close/>
              </a:path>
              <a:path w="76199" h="432815">
                <a:moveTo>
                  <a:pt x="45719" y="356615"/>
                </a:moveTo>
                <a:lnTo>
                  <a:pt x="45719" y="0"/>
                </a:lnTo>
                <a:lnTo>
                  <a:pt x="33527" y="0"/>
                </a:lnTo>
                <a:lnTo>
                  <a:pt x="33527" y="356615"/>
                </a:lnTo>
                <a:lnTo>
                  <a:pt x="45719" y="356615"/>
                </a:lnTo>
                <a:close/>
              </a:path>
              <a:path w="76199" h="432815">
                <a:moveTo>
                  <a:pt x="45719" y="420115"/>
                </a:moveTo>
                <a:lnTo>
                  <a:pt x="45719" y="368807"/>
                </a:lnTo>
                <a:lnTo>
                  <a:pt x="33527" y="368807"/>
                </a:lnTo>
                <a:lnTo>
                  <a:pt x="33527" y="421092"/>
                </a:lnTo>
                <a:lnTo>
                  <a:pt x="39623" y="432815"/>
                </a:lnTo>
                <a:lnTo>
                  <a:pt x="45719" y="4201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2026" y="4675632"/>
            <a:ext cx="76199" cy="432815"/>
          </a:xfrm>
          <a:custGeom>
            <a:avLst/>
            <a:gdLst/>
            <a:ahLst/>
            <a:cxnLst/>
            <a:rect l="l" t="t" r="r" b="b"/>
            <a:pathLst>
              <a:path w="76199" h="432815">
                <a:moveTo>
                  <a:pt x="76199" y="356615"/>
                </a:moveTo>
                <a:lnTo>
                  <a:pt x="0" y="356615"/>
                </a:lnTo>
                <a:lnTo>
                  <a:pt x="30479" y="420115"/>
                </a:lnTo>
                <a:lnTo>
                  <a:pt x="30479" y="368807"/>
                </a:lnTo>
                <a:lnTo>
                  <a:pt x="42671" y="368807"/>
                </a:lnTo>
                <a:lnTo>
                  <a:pt x="42671" y="421092"/>
                </a:lnTo>
                <a:lnTo>
                  <a:pt x="76199" y="356615"/>
                </a:lnTo>
                <a:close/>
              </a:path>
              <a:path w="76199" h="432815">
                <a:moveTo>
                  <a:pt x="42671" y="356615"/>
                </a:moveTo>
                <a:lnTo>
                  <a:pt x="42671" y="0"/>
                </a:lnTo>
                <a:lnTo>
                  <a:pt x="30479" y="0"/>
                </a:lnTo>
                <a:lnTo>
                  <a:pt x="30479" y="356615"/>
                </a:lnTo>
                <a:lnTo>
                  <a:pt x="42671" y="356615"/>
                </a:lnTo>
                <a:close/>
              </a:path>
              <a:path w="76199" h="432815">
                <a:moveTo>
                  <a:pt x="42671" y="421092"/>
                </a:moveTo>
                <a:lnTo>
                  <a:pt x="42671" y="368807"/>
                </a:lnTo>
                <a:lnTo>
                  <a:pt x="30479" y="368807"/>
                </a:lnTo>
                <a:lnTo>
                  <a:pt x="30479" y="420115"/>
                </a:lnTo>
                <a:lnTo>
                  <a:pt x="36575" y="432815"/>
                </a:lnTo>
                <a:lnTo>
                  <a:pt x="42671" y="421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4615180" cy="28211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şifrelemeye giriş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Rastgele sayı üreteci (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andom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nu</a:t>
            </a:r>
            <a:r>
              <a:rPr lang="tr-TR" sz="2000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gene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Tek kullanımlık blok notlar(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ne</a:t>
            </a: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tr-TR" sz="2000" b="1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-20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b="1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b="1" spc="-8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25" dirty="0" err="1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b="1" spc="4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b="1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b="1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Linea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2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eedba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20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hi</a:t>
            </a:r>
            <a:r>
              <a:rPr lang="tr-TR" sz="2000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egi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iu</a:t>
            </a:r>
            <a:r>
              <a:rPr lang="tr-TR" sz="2000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5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ode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2000" spc="-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şifre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77429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3045" y="5196839"/>
            <a:ext cx="3310124" cy="810767"/>
          </a:xfrm>
          <a:custGeom>
            <a:avLst/>
            <a:gdLst/>
            <a:ahLst/>
            <a:cxnLst/>
            <a:rect l="l" t="t" r="r" b="b"/>
            <a:pathLst>
              <a:path w="3310124" h="810767">
                <a:moveTo>
                  <a:pt x="3310124" y="804671"/>
                </a:moveTo>
                <a:lnTo>
                  <a:pt x="3310124" y="6095"/>
                </a:lnTo>
                <a:lnTo>
                  <a:pt x="3307076" y="0"/>
                </a:lnTo>
                <a:lnTo>
                  <a:pt x="6095" y="0"/>
                </a:lnTo>
                <a:lnTo>
                  <a:pt x="0" y="6095"/>
                </a:lnTo>
                <a:lnTo>
                  <a:pt x="0" y="804671"/>
                </a:lnTo>
                <a:lnTo>
                  <a:pt x="6095" y="810767"/>
                </a:lnTo>
                <a:lnTo>
                  <a:pt x="12191" y="810767"/>
                </a:lnTo>
                <a:lnTo>
                  <a:pt x="12191" y="24383"/>
                </a:lnTo>
                <a:lnTo>
                  <a:pt x="24383" y="12191"/>
                </a:lnTo>
                <a:lnTo>
                  <a:pt x="24383" y="24383"/>
                </a:lnTo>
                <a:lnTo>
                  <a:pt x="3285740" y="24383"/>
                </a:lnTo>
                <a:lnTo>
                  <a:pt x="3285740" y="12191"/>
                </a:lnTo>
                <a:lnTo>
                  <a:pt x="3297932" y="24383"/>
                </a:lnTo>
                <a:lnTo>
                  <a:pt x="3297932" y="810767"/>
                </a:lnTo>
                <a:lnTo>
                  <a:pt x="3307076" y="810767"/>
                </a:lnTo>
                <a:lnTo>
                  <a:pt x="3310124" y="804671"/>
                </a:lnTo>
                <a:close/>
              </a:path>
              <a:path w="3310124" h="810767">
                <a:moveTo>
                  <a:pt x="24383" y="24383"/>
                </a:moveTo>
                <a:lnTo>
                  <a:pt x="24383" y="12191"/>
                </a:lnTo>
                <a:lnTo>
                  <a:pt x="12191" y="24383"/>
                </a:lnTo>
                <a:lnTo>
                  <a:pt x="24383" y="24383"/>
                </a:lnTo>
                <a:close/>
              </a:path>
              <a:path w="3310124" h="810767">
                <a:moveTo>
                  <a:pt x="24383" y="786383"/>
                </a:moveTo>
                <a:lnTo>
                  <a:pt x="24383" y="24383"/>
                </a:lnTo>
                <a:lnTo>
                  <a:pt x="12191" y="24383"/>
                </a:lnTo>
                <a:lnTo>
                  <a:pt x="12191" y="786383"/>
                </a:lnTo>
                <a:lnTo>
                  <a:pt x="24383" y="786383"/>
                </a:lnTo>
                <a:close/>
              </a:path>
              <a:path w="3310124" h="810767">
                <a:moveTo>
                  <a:pt x="3297932" y="786383"/>
                </a:moveTo>
                <a:lnTo>
                  <a:pt x="12191" y="786383"/>
                </a:lnTo>
                <a:lnTo>
                  <a:pt x="24383" y="798575"/>
                </a:lnTo>
                <a:lnTo>
                  <a:pt x="24383" y="810767"/>
                </a:lnTo>
                <a:lnTo>
                  <a:pt x="3285740" y="810767"/>
                </a:lnTo>
                <a:lnTo>
                  <a:pt x="3285740" y="798575"/>
                </a:lnTo>
                <a:lnTo>
                  <a:pt x="3297932" y="786383"/>
                </a:lnTo>
                <a:close/>
              </a:path>
              <a:path w="3310124" h="810767">
                <a:moveTo>
                  <a:pt x="24383" y="810767"/>
                </a:moveTo>
                <a:lnTo>
                  <a:pt x="24383" y="798575"/>
                </a:lnTo>
                <a:lnTo>
                  <a:pt x="12191" y="786383"/>
                </a:lnTo>
                <a:lnTo>
                  <a:pt x="12191" y="810767"/>
                </a:lnTo>
                <a:lnTo>
                  <a:pt x="24383" y="810767"/>
                </a:lnTo>
                <a:close/>
              </a:path>
              <a:path w="3310124" h="810767">
                <a:moveTo>
                  <a:pt x="3297932" y="24383"/>
                </a:moveTo>
                <a:lnTo>
                  <a:pt x="3285740" y="12191"/>
                </a:lnTo>
                <a:lnTo>
                  <a:pt x="3285740" y="24383"/>
                </a:lnTo>
                <a:lnTo>
                  <a:pt x="3297932" y="24383"/>
                </a:lnTo>
                <a:close/>
              </a:path>
              <a:path w="3310124" h="810767">
                <a:moveTo>
                  <a:pt x="3297932" y="786383"/>
                </a:moveTo>
                <a:lnTo>
                  <a:pt x="3297932" y="24383"/>
                </a:lnTo>
                <a:lnTo>
                  <a:pt x="3285740" y="24383"/>
                </a:lnTo>
                <a:lnTo>
                  <a:pt x="3285740" y="786383"/>
                </a:lnTo>
                <a:lnTo>
                  <a:pt x="3297932" y="786383"/>
                </a:lnTo>
                <a:close/>
              </a:path>
              <a:path w="3310124" h="810767">
                <a:moveTo>
                  <a:pt x="3297932" y="810767"/>
                </a:moveTo>
                <a:lnTo>
                  <a:pt x="3297932" y="786383"/>
                </a:lnTo>
                <a:lnTo>
                  <a:pt x="3285740" y="798575"/>
                </a:lnTo>
                <a:lnTo>
                  <a:pt x="3285740" y="810767"/>
                </a:lnTo>
                <a:lnTo>
                  <a:pt x="3297932" y="81076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5337" y="622555"/>
            <a:ext cx="275145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P)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1506729"/>
            <a:ext cx="7103109" cy="3399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5" dirty="0">
                <a:solidFill>
                  <a:srgbClr val="232021"/>
                </a:solidFill>
                <a:latin typeface="Arial"/>
                <a:cs typeface="Arial"/>
              </a:rPr>
              <a:t>alışılmadık ölçüde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güvenli şifreleme sistemleri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 smtClean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 smtClean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Eğer şifreleme sistemi sonsuz hesaplama kaynağıyla da kırılamıyorsa bu sistem şartlara bağlı olmayarak güvenlidir.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40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>
              <a:lnSpc>
                <a:spcPct val="100000"/>
              </a:lnSpc>
            </a:pP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e-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endParaRPr sz="1600" dirty="0">
              <a:latin typeface="Arial"/>
              <a:cs typeface="Arial"/>
            </a:endParaRPr>
          </a:p>
          <a:p>
            <a:pPr marL="207645" marR="12700" indent="-195580">
              <a:lnSpc>
                <a:spcPct val="118400"/>
              </a:lnSpc>
              <a:spcBef>
                <a:spcPts val="24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Bu şifreleme sistemi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erna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’s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şifre yapısına dayanır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Özellikler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0"/>
              </a:spcBef>
            </a:pPr>
            <a:endParaRPr sz="900" dirty="0"/>
          </a:p>
          <a:p>
            <a:pPr marL="207645">
              <a:lnSpc>
                <a:spcPct val="100000"/>
              </a:lnSpc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Düz metin, şifreli metin ve anahtar kendi bitlerinden oluşsun</a:t>
            </a:r>
            <a:endParaRPr sz="1600" dirty="0">
              <a:latin typeface="Arial"/>
              <a:cs typeface="Arial"/>
            </a:endParaRPr>
          </a:p>
          <a:p>
            <a:pPr marL="262255">
              <a:lnSpc>
                <a:spcPct val="100000"/>
              </a:lnSpc>
              <a:spcBef>
                <a:spcPts val="380"/>
              </a:spcBef>
            </a:pP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700" spc="-75" dirty="0" smtClean="0">
                <a:solidFill>
                  <a:srgbClr val="232021"/>
                </a:solidFill>
                <a:latin typeface="Symbol"/>
                <a:cs typeface="Symbol"/>
              </a:rPr>
              <a:t></a:t>
            </a:r>
            <a:r>
              <a:rPr sz="170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{0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1}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08367" y="5225292"/>
            <a:ext cx="1054735" cy="620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>
              <a:lnSpc>
                <a:spcPct val="125000"/>
              </a:lnSpc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42096" y="5225292"/>
            <a:ext cx="1329055" cy="70485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>
              <a:lnSpc>
                <a:spcPct val="125000"/>
              </a:lnSpc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7" baseline="-39682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Symbol"/>
                <a:cs typeface="Symbol"/>
              </a:rPr>
              <a:t></a:t>
            </a:r>
            <a:r>
              <a:rPr sz="1600" spc="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.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7" baseline="-39682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7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Symbol"/>
                <a:cs typeface="Symbol"/>
              </a:rPr>
              <a:t></a:t>
            </a:r>
            <a:r>
              <a:rPr sz="1600" spc="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endParaRPr sz="1575" baseline="-21164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13295" y="6322572"/>
            <a:ext cx="6573520" cy="50367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alışılmadık ölçüde güvenlidir eğer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i="1" spc="-1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b="1" i="1" spc="-15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Anahtar değeri sadece bir defa kullanılırsa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00515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275145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P)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506729"/>
            <a:ext cx="5965190" cy="31248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Alışılmadık ölçüde güvenli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şifreleme sistemi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927100" marR="3893185" indent="0">
              <a:lnSpc>
                <a:spcPct val="150000"/>
              </a:lnSpc>
            </a:pP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0  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 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575" i="1" spc="18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Symbol"/>
                <a:cs typeface="Symbol"/>
              </a:rPr>
              <a:t></a:t>
            </a:r>
            <a:r>
              <a:rPr sz="1600" spc="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0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1  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 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575" i="1" spc="18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Symbol"/>
                <a:cs typeface="Symbol"/>
              </a:rPr>
              <a:t></a:t>
            </a:r>
            <a:r>
              <a:rPr sz="1600" spc="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575" baseline="-21164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9271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</a:pPr>
            <a:endParaRPr sz="950" dirty="0"/>
          </a:p>
          <a:p>
            <a:pPr marL="127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Her denklem iki bilinmeyenli bir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liner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denklemdir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12700">
              <a:lnSpc>
                <a:spcPct val="100000"/>
              </a:lnSpc>
            </a:pPr>
            <a:r>
              <a:rPr sz="1900" spc="-20" dirty="0" smtClean="0">
                <a:solidFill>
                  <a:srgbClr val="5C83BE"/>
                </a:solidFill>
                <a:latin typeface="Gulim"/>
                <a:cs typeface="Gulim"/>
              </a:rPr>
              <a:t>⇒</a:t>
            </a:r>
            <a:r>
              <a:rPr sz="1900" spc="254" dirty="0" smtClean="0">
                <a:solidFill>
                  <a:srgbClr val="5C83BE"/>
                </a:solidFill>
                <a:latin typeface="Gulim"/>
                <a:cs typeface="Gulim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her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için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  <a:p>
            <a:pPr marL="207645" marR="272415" indent="-195580">
              <a:lnSpc>
                <a:spcPct val="118400"/>
              </a:lnSpc>
              <a:spcBef>
                <a:spcPts val="180"/>
              </a:spcBef>
            </a:pPr>
            <a:r>
              <a:rPr sz="1900" spc="-20" dirty="0" smtClean="0">
                <a:solidFill>
                  <a:srgbClr val="5C83BE"/>
                </a:solidFill>
                <a:latin typeface="Gulim"/>
                <a:cs typeface="Gulim"/>
              </a:rPr>
              <a:t>⇒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Bu doğrudur eğer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-22" baseline="-21164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-22" baseline="-21164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..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Değerleri bağımsızsa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575" i="1" spc="217" baseline="-21164" dirty="0" smtClean="0">
                <a:solidFill>
                  <a:srgbClr val="232021"/>
                </a:solidFill>
                <a:latin typeface="Arial"/>
                <a:cs typeface="Arial"/>
              </a:rPr>
              <a:t>  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anahtar değerleri tamamen rastgele olursa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5712972"/>
            <a:ext cx="5965190" cy="92519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25000"/>
              </a:lnSpc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dezavantaj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emen hemen bütün OTP uygulamaları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pratik değildir 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çünkü</a:t>
            </a:r>
            <a:r>
              <a:rPr sz="1600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anahtar mesajla aynı boyutta olmalı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u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il</a:t>
            </a:r>
            <a:r>
              <a:rPr sz="1600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9514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4937760" cy="27449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şifrelemeye giriş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Rastgele sayı üreteci (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andom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nu</a:t>
            </a:r>
            <a:r>
              <a:rPr lang="tr-TR" sz="2000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gene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Tek kullanımlık blok notlar(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ne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8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Linea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2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eedba</a:t>
            </a:r>
            <a:r>
              <a:rPr lang="tr-TR" sz="2000" b="1" dirty="0" err="1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2000" b="1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hi</a:t>
            </a:r>
            <a:r>
              <a:rPr lang="tr-TR" sz="2000" b="1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-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egi</a:t>
            </a:r>
            <a:r>
              <a:rPr lang="tr-TR" sz="2000" b="1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b="1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2000" b="1" spc="-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b="1" spc="-25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tr-TR" sz="2000" b="1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iu</a:t>
            </a:r>
            <a:r>
              <a:rPr lang="tr-TR" sz="2000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spc="-5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ode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2000" spc="-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şifre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56431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507428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db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ack</a:t>
            </a:r>
            <a:r>
              <a:rPr sz="1900" b="1" spc="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LF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2774" y="4345943"/>
            <a:ext cx="7308850" cy="24339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065">
              <a:lnSpc>
                <a:spcPct val="100000"/>
              </a:lnSpc>
              <a:buClr>
                <a:srgbClr val="5C83BE"/>
              </a:buClr>
              <a:buSzPct val="118750"/>
              <a:tabLst>
                <a:tab pos="207645" algn="l"/>
              </a:tabLst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Geri besleme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durum bitlerini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layarak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yeni giriş değerini üretmeye çalışır.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derecesi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depolanan elementlerin sayısını verir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07645" marR="12700" indent="-195580">
              <a:lnSpc>
                <a:spcPct val="1184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Eğer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575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 </a:t>
            </a:r>
            <a:r>
              <a:rPr sz="1575" spc="-187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se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geri besleme bağlantısı vardır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(“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kapalı anahtar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aksi halde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bu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45" dirty="0" smtClean="0">
                <a:solidFill>
                  <a:srgbClr val="232021"/>
                </a:solidFill>
                <a:latin typeface="Arial"/>
                <a:cs typeface="Arial"/>
              </a:rPr>
              <a:t>ta geri besleme yoktur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(“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açık anahtar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”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Çıkış zinciri periyodik olarak tekrarlar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çıkış uzunluğu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575" i="1" spc="-60" baseline="2645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39546" y="1274063"/>
            <a:ext cx="109727" cy="12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94409" y="1283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05962" y="1274063"/>
            <a:ext cx="109727" cy="12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66921" y="1283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94409" y="12893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66921" y="12893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94409" y="1295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66921" y="1295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94409" y="1301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66921" y="1301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94409" y="1307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66921" y="1307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494409" y="1313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66921" y="1313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94409" y="1319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66921" y="1319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94409" y="132588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66921" y="132588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94409" y="133197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066921" y="133197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94409" y="1338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66921" y="1338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494409" y="1344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616330" y="1344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66921" y="1344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94409" y="135026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66921" y="135026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494409" y="1356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66921" y="1356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372490" y="1362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494409" y="1362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066921" y="1362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494409" y="1368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066921" y="1368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494409" y="1374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66921" y="1374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4409" y="1380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28521" y="1380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938906" y="1380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066921" y="1380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66394" y="13868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494409" y="13868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938906" y="13868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066921" y="13868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94938" y="13868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366394" y="13929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94409" y="13929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122297" y="13929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213738" y="13929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305177" y="13929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38906" y="13929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066921" y="13929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194938" y="13929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116202" y="1395983"/>
            <a:ext cx="18288" cy="121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043565" y="1280160"/>
            <a:ext cx="2005580" cy="1341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66394" y="14112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494409" y="14112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122297" y="14112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207642" y="1395983"/>
            <a:ext cx="18288" cy="182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292986" y="1395983"/>
            <a:ext cx="24383" cy="182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384426" y="1280160"/>
            <a:ext cx="3438144" cy="1341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66921" y="14112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194938" y="14112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366394" y="14173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494409" y="14173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3628521" y="14173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38906" y="14173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6921" y="14173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94938" y="14173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494409" y="1423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628521" y="1423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938906" y="1423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066921" y="1423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194938" y="1423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494409" y="1429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28521" y="1429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066921" y="1429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494409" y="1435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66921" y="1435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372490" y="1441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494409" y="1441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66921" y="1441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188842" y="1441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494409" y="1447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622426" y="1447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945002" y="1447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066921" y="1447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494409" y="1453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066921" y="1453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94409" y="1459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951097" y="1459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066921" y="1459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494409" y="1466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066921" y="1466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494409" y="1472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3610233" y="1472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957194" y="1472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066921" y="1472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494409" y="147828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66921" y="147828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494409" y="148437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66921" y="148437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94409" y="1490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066921" y="1490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494409" y="1496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066921" y="1496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494409" y="150266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066921" y="150266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3494409" y="1508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066921" y="1508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494409" y="1514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066921" y="1514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494409" y="1520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66921" y="1520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3494409" y="1527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66921" y="1527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66921" y="15453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494409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66921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494409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066921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725290" y="2234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140586" y="2240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146682" y="2231135"/>
            <a:ext cx="54863" cy="12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177162" y="2240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951097" y="2240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713097" y="2240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731386" y="2231135"/>
            <a:ext cx="48767" cy="121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755769" y="2240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456554" y="2240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474842" y="2240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134490" y="2246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713097" y="2246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450457" y="2246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3366394" y="1408175"/>
            <a:ext cx="432815" cy="8473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622426" y="2252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4134490" y="2252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945002" y="2252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938906" y="1408175"/>
            <a:ext cx="420624" cy="8473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188842" y="2252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707002" y="2252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8450457" y="2252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3372490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787018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536826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6353433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6707002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096890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450457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578474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688457" y="2264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688457" y="1408175"/>
            <a:ext cx="256031" cy="85953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938393" y="2264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566281" y="2264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366394" y="2261616"/>
            <a:ext cx="12191" cy="121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628521" y="2270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560186" y="2270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366394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628521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5938906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6194938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462650" y="2231135"/>
            <a:ext cx="152400" cy="487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8608954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3366394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938906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194938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366394" y="2289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938906" y="2289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194938" y="2289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3366394" y="2295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238121" y="2295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250314" y="2295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4274697" y="2295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682362" y="2295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3366394" y="2301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146682" y="2237232"/>
            <a:ext cx="201167" cy="670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4311274" y="2301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3366394" y="2307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4232026" y="2307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938906" y="2307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194938" y="2307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366394" y="2313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628521" y="2313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938906" y="2313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194938" y="2313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3628521" y="2319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5938906" y="2319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194938" y="2319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250314" y="2325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4292986" y="2325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938393" y="2325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688457" y="2331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372490" y="2337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353946" y="2337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945002" y="2337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8608954" y="2337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353946" y="2343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134490" y="2298192"/>
            <a:ext cx="213359" cy="548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244218" y="2350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286890" y="2350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335658" y="2261616"/>
            <a:ext cx="225551" cy="914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694554" y="2350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122297" y="2353055"/>
            <a:ext cx="36576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6694809" y="2237232"/>
            <a:ext cx="170687" cy="1219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438266" y="2279904"/>
            <a:ext cx="182879" cy="7924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700650" y="2362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079370" y="2657855"/>
            <a:ext cx="109727" cy="182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176906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237865" y="2657855"/>
            <a:ext cx="103632" cy="1828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5335402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549533" y="2657855"/>
            <a:ext cx="115824" cy="2438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659261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176906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5335402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659261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714125" y="2657855"/>
            <a:ext cx="109728" cy="3047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817757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5176906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5335402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969130" y="2657855"/>
            <a:ext cx="109728" cy="304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066666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176906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335402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810633" y="2657855"/>
            <a:ext cx="109728" cy="3657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908169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7066666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811661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176906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335402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908169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7066666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622685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781181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616589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775085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5140330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5298826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6871593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7030090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2616589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2775085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140330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298826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6871593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7030090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292730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2549533" y="2682239"/>
            <a:ext cx="73152" cy="548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2610493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2714125" y="2688335"/>
            <a:ext cx="67056" cy="487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2768989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3110362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5365882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6810633" y="2694432"/>
            <a:ext cx="67056" cy="426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6865497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6969130" y="2688335"/>
            <a:ext cx="67056" cy="4876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7023993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2610493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2768989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5079370" y="2676144"/>
            <a:ext cx="67056" cy="6705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5134233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5237865" y="2676144"/>
            <a:ext cx="60960" cy="6705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5292730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6865497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7023993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7078857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7109338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610493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768989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341497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865497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7023993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7072762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7115433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2823853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2860429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2903101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817757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2829949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2848237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2890909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915293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2811661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519053" y="2737104"/>
            <a:ext cx="67056" cy="6095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2683645" y="2737104"/>
            <a:ext cx="60960" cy="6095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042794" y="2743200"/>
            <a:ext cx="60960" cy="5486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5201290" y="2743200"/>
            <a:ext cx="60960" cy="5486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6780154" y="2737104"/>
            <a:ext cx="54864" cy="6095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6938650" y="2737104"/>
            <a:ext cx="54864" cy="60959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823853" y="2767583"/>
            <a:ext cx="231647" cy="4267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2933581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866525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7072762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7115433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2817757" y="2810255"/>
            <a:ext cx="97535" cy="121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2909197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2927485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7066666" y="2731007"/>
            <a:ext cx="60959" cy="9143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7109338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2817757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2860429" y="2822448"/>
            <a:ext cx="67056" cy="609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3092074" y="2737104"/>
            <a:ext cx="48767" cy="9143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5341497" y="2737104"/>
            <a:ext cx="48767" cy="9143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7084954" y="2822448"/>
            <a:ext cx="24383" cy="609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4884297" y="2962655"/>
            <a:ext cx="664463" cy="27431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5189097" y="3233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2488573" y="2962655"/>
            <a:ext cx="676655" cy="28041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2683645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201290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5932809" y="2255520"/>
            <a:ext cx="1353311" cy="98755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6902074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6938650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8493130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8999097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9218554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5164714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207386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487033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8529705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9212457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9255130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2640973" y="3252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8956426" y="3252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6993514" y="3258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8950330" y="3230879"/>
            <a:ext cx="60960" cy="30479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8999097" y="3258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6981321" y="3264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9297802" y="3264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9322186" y="3264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2988445" y="3261359"/>
            <a:ext cx="30479" cy="121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8584569" y="32705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9291705" y="32705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3012829" y="3276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6889881" y="3243072"/>
            <a:ext cx="134111" cy="365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7017897" y="3276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3012829" y="3282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4122297" y="3282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3012829" y="32887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3012829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566281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8578474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9194169" y="3230879"/>
            <a:ext cx="155447" cy="6705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9249033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2622685" y="3243072"/>
            <a:ext cx="201167" cy="6095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2714125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3012829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4116202" y="3285744"/>
            <a:ext cx="18288" cy="1828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4207642" y="3285744"/>
            <a:ext cx="18288" cy="1828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4292986" y="3285744"/>
            <a:ext cx="24383" cy="1828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5140330" y="3236976"/>
            <a:ext cx="134112" cy="6705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5201290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6877690" y="3279647"/>
            <a:ext cx="152399" cy="24383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6932554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462650" y="3230879"/>
            <a:ext cx="73152" cy="7315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523609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560186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682105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2677549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2714125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3012829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6877690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554090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938138" y="3261359"/>
            <a:ext cx="128015" cy="4876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993002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2622685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2671453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2726317" y="3297935"/>
            <a:ext cx="103631" cy="1828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2817757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3012829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5146426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6877690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468745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938138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986905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9194169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2622685" y="3304032"/>
            <a:ext cx="48768" cy="1828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3012829" y="33192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8676009" y="3304032"/>
            <a:ext cx="18288" cy="1828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761354" y="3304032"/>
            <a:ext cx="24384" cy="18287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852793" y="3304032"/>
            <a:ext cx="18288" cy="1828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944233" y="3316223"/>
            <a:ext cx="42672" cy="609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3012829" y="3325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572378" y="3325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2336173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3012829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4695321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5536570" y="3230879"/>
            <a:ext cx="1091183" cy="10363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6450970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7273930" y="2261616"/>
            <a:ext cx="1085088" cy="107289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206618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9188074" y="3291840"/>
            <a:ext cx="161543" cy="4267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9334378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2720221" y="3316223"/>
            <a:ext cx="103631" cy="2438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2768989" y="3337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3012829" y="3337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6975226" y="3337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7017897" y="3337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462650" y="3261359"/>
            <a:ext cx="134111" cy="7924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590666" y="3337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2829949" y="3343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566281" y="3343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584569" y="3343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9291705" y="3343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9328281" y="3343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2720221" y="3316223"/>
            <a:ext cx="323088" cy="3657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5140330" y="3297935"/>
            <a:ext cx="152399" cy="54863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6883786" y="3297935"/>
            <a:ext cx="146303" cy="54863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566281" y="3346703"/>
            <a:ext cx="18288" cy="609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9035674" y="3304032"/>
            <a:ext cx="48767" cy="48767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9285609" y="3334511"/>
            <a:ext cx="54863" cy="1828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2829949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5213482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6950842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5213482" y="3636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6950842" y="3636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2829949" y="3642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5213482" y="3642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6950842" y="3642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6950842" y="3648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2043565" y="1414272"/>
            <a:ext cx="2005580" cy="2371343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4384426" y="3236976"/>
            <a:ext cx="1164335" cy="548639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6615562" y="3328415"/>
            <a:ext cx="670559" cy="47548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950842" y="3904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2823853" y="3846576"/>
            <a:ext cx="12191" cy="9753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5213482" y="3846576"/>
            <a:ext cx="12191" cy="97535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944745" y="3907535"/>
            <a:ext cx="18288" cy="9143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1379101" y="4062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1354717" y="4069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1635133" y="4066032"/>
            <a:ext cx="42671" cy="12191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1641229" y="40812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1635133" y="4087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1629037" y="4093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1269373" y="4059935"/>
            <a:ext cx="201168" cy="4267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1379101" y="4099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1622941" y="4099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6950842" y="4099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1379101" y="4105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1616845" y="4105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379101" y="4111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1610749" y="4111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1604653" y="41178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1531501" y="4066032"/>
            <a:ext cx="91440" cy="73151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1586365" y="4136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1787533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982605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2177677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2372749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2573917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2768989" y="4041647"/>
            <a:ext cx="97535" cy="97535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2964061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3159130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3354202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3549274" y="4126991"/>
            <a:ext cx="103631" cy="1219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3750442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3945514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4140586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4335658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4530730" y="4126991"/>
            <a:ext cx="103631" cy="1219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4731897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4926970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122042" y="4041647"/>
            <a:ext cx="103631" cy="9753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5317114" y="4126991"/>
            <a:ext cx="97535" cy="12191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512186" y="4126991"/>
            <a:ext cx="103631" cy="1219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5713353" y="4126991"/>
            <a:ext cx="97535" cy="1219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908426" y="4126991"/>
            <a:ext cx="97535" cy="1219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6103497" y="4126991"/>
            <a:ext cx="97535" cy="1219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6298570" y="4126991"/>
            <a:ext cx="97535" cy="1219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6493642" y="4126991"/>
            <a:ext cx="103631" cy="12191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6694809" y="4126991"/>
            <a:ext cx="97535" cy="12191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6889881" y="4102608"/>
            <a:ext cx="73152" cy="36575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379101" y="4154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1507117" y="4154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1379101" y="4160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1507117" y="4160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1379101" y="4166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1507117" y="4166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1379101" y="4172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1507117" y="4172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1373005" y="4178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A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1366909" y="4184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1269373" y="4096511"/>
            <a:ext cx="408431" cy="109727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50999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92665" y="585978"/>
            <a:ext cx="515366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db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ack</a:t>
            </a:r>
            <a:r>
              <a:rPr sz="1900" b="1" spc="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LF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70682" y="1194816"/>
            <a:ext cx="274319" cy="9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38906" y="1283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45002" y="1301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00893" y="1286255"/>
            <a:ext cx="5779004" cy="975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5002" y="1380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3497" y="1377696"/>
            <a:ext cx="30480" cy="60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32809" y="14173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6317" y="2029967"/>
            <a:ext cx="121920" cy="243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842141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03101" y="2029967"/>
            <a:ext cx="128016" cy="2438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25021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89226" y="2029967"/>
            <a:ext cx="121920" cy="243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05050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72106" y="2029967"/>
            <a:ext cx="115823" cy="243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81833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646042" y="2029967"/>
            <a:ext cx="121919" cy="2438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55769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42141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25021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05050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81833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55769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842141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25021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05050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981833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755769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05050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81833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55769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805050" y="2075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981833" y="2075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55769" y="2075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99469" y="2087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982349" y="2087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62377" y="2087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939162" y="2087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13097" y="2087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22826" y="2029967"/>
            <a:ext cx="128016" cy="6095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895978" y="2087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93373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76253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762377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939162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13097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95978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756282" y="2100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33065" y="2100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963033" y="2112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26317" y="2054351"/>
            <a:ext cx="73152" cy="6705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787277" y="2118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903101" y="2054351"/>
            <a:ext cx="79248" cy="670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970157" y="2118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646042" y="2054351"/>
            <a:ext cx="73151" cy="6705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07002" y="2118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950842" y="2118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787277" y="2124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970157" y="2124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07002" y="2124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950842" y="2124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787277" y="2130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970157" y="2130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25021" y="2130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866009" y="2054351"/>
            <a:ext cx="73152" cy="792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926970" y="2130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07002" y="2130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44745" y="2130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787277" y="2136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970157" y="2136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926970" y="2136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816730" y="2090927"/>
            <a:ext cx="182880" cy="4876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993514" y="2136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025021" y="21488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689741" y="2121407"/>
            <a:ext cx="67056" cy="670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872621" y="2121407"/>
            <a:ext cx="67056" cy="670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049402" y="2185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652650" y="2054351"/>
            <a:ext cx="109728" cy="13411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829433" y="2133600"/>
            <a:ext cx="67056" cy="548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603369" y="2121407"/>
            <a:ext cx="67056" cy="6705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780154" y="2139695"/>
            <a:ext cx="73152" cy="4876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043309" y="2191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037213" y="21976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079882" y="21976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031117" y="22037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079882" y="22037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993514" y="22037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12829" y="2115311"/>
            <a:ext cx="73152" cy="10363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981833" y="2115311"/>
            <a:ext cx="60960" cy="1036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926457" y="2139695"/>
            <a:ext cx="79247" cy="7924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572378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389242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8584569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401433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584569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401433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500765" y="2371344"/>
            <a:ext cx="762000" cy="32918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829949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463674" y="2371344"/>
            <a:ext cx="762000" cy="32918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786762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835530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420490" y="2371344"/>
            <a:ext cx="762000" cy="32918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743578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792345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541897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8590666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9358762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9407530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9066154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8651626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8651626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9450202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9492874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817757" y="2694432"/>
            <a:ext cx="152400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903101" y="2727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731386" y="2700527"/>
            <a:ext cx="152399" cy="3047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877690" y="2727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9352666" y="2682239"/>
            <a:ext cx="152399" cy="5486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498969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498969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768474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8523609" y="2682239"/>
            <a:ext cx="73151" cy="7315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8584569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053962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340474" y="2737104"/>
            <a:ext cx="115823" cy="1828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401433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584569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627242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9401433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799469" y="2724911"/>
            <a:ext cx="176784" cy="42671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866525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4762377" y="2700527"/>
            <a:ext cx="152400" cy="6705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4823338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047866" y="2682239"/>
            <a:ext cx="146304" cy="8534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9108826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799469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762377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719193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523609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047866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102730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340474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768474" y="2767583"/>
            <a:ext cx="60959" cy="121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5213482" y="1383791"/>
            <a:ext cx="1225296" cy="139598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804794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8749162" y="2761488"/>
            <a:ext cx="18288" cy="1828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846697" y="2761488"/>
            <a:ext cx="24383" cy="1828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950330" y="2761488"/>
            <a:ext cx="18288" cy="1828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9053962" y="2773679"/>
            <a:ext cx="48767" cy="60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829949" y="2782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786762" y="2782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639433" y="2782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829949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4786762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8639433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927485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970157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250569" y="2694432"/>
            <a:ext cx="1225296" cy="103631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292986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6249802" y="2773679"/>
            <a:ext cx="67056" cy="2438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9498969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921389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970157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713097" y="2731007"/>
            <a:ext cx="182880" cy="73151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877690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8657721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871593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8633338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651626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9450202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9492874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2805565" y="2761488"/>
            <a:ext cx="170688" cy="5486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4878202" y="2761488"/>
            <a:ext cx="48767" cy="5486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828921" y="2804160"/>
            <a:ext cx="48767" cy="121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511418" y="2749295"/>
            <a:ext cx="146303" cy="6705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9157593" y="2761488"/>
            <a:ext cx="54864" cy="5486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9456297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9328281" y="2743200"/>
            <a:ext cx="185927" cy="7315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884813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6804538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884813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6804538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884813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463674" y="2779776"/>
            <a:ext cx="762000" cy="51206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6420490" y="1377696"/>
            <a:ext cx="1969007" cy="191414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2000893" y="1383791"/>
            <a:ext cx="1261872" cy="1920239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798442" y="3358896"/>
            <a:ext cx="12191" cy="10972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2878717" y="3371088"/>
            <a:ext cx="12191" cy="10363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884813" y="3477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835530" y="3371088"/>
            <a:ext cx="18288" cy="10972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1263277" y="3617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1555885" y="3636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1549789" y="3642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543693" y="3648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1141357" y="3614928"/>
            <a:ext cx="225552" cy="4267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263277" y="3654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1263277" y="3660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263277" y="3666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440061" y="3621023"/>
            <a:ext cx="158495" cy="4876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525405" y="3666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1263277" y="36728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1519309" y="36728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513213" y="3678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798442" y="3578352"/>
            <a:ext cx="12191" cy="10972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458349" y="3669791"/>
            <a:ext cx="73152" cy="3047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1494925" y="3697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1720477" y="3688079"/>
            <a:ext cx="109728" cy="1219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1939933" y="3688079"/>
            <a:ext cx="115823" cy="1219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165485" y="3688079"/>
            <a:ext cx="109728" cy="1219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384941" y="3688079"/>
            <a:ext cx="109728" cy="1219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604397" y="3688079"/>
            <a:ext cx="115823" cy="1219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823853" y="3590544"/>
            <a:ext cx="115823" cy="109727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3043309" y="3688079"/>
            <a:ext cx="115823" cy="1219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3262762" y="3688079"/>
            <a:ext cx="115823" cy="1219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3488314" y="3688079"/>
            <a:ext cx="109728" cy="1219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707770" y="3688079"/>
            <a:ext cx="109728" cy="1219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927226" y="3688079"/>
            <a:ext cx="115823" cy="1219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4152777" y="3688079"/>
            <a:ext cx="109728" cy="1219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4372233" y="3688079"/>
            <a:ext cx="109728" cy="1219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591690" y="3688079"/>
            <a:ext cx="115823" cy="1219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817242" y="3590544"/>
            <a:ext cx="109728" cy="10972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5036697" y="3688079"/>
            <a:ext cx="109728" cy="1219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5262250" y="3688079"/>
            <a:ext cx="109728" cy="12191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481706" y="3688079"/>
            <a:ext cx="109728" cy="1219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701162" y="3688079"/>
            <a:ext cx="109728" cy="1219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926714" y="3688079"/>
            <a:ext cx="109728" cy="1219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146170" y="3688079"/>
            <a:ext cx="109728" cy="1219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6365626" y="3688079"/>
            <a:ext cx="109728" cy="1219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591178" y="3688079"/>
            <a:ext cx="109728" cy="12191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263277" y="3721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263277" y="3727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1409581" y="3727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263277" y="3733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1409581" y="3733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1263277" y="3739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409581" y="3739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257181" y="3745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251085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251085" y="3758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135261" y="3651503"/>
            <a:ext cx="463296" cy="12801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 txBox="1"/>
          <p:nvPr/>
        </p:nvSpPr>
        <p:spPr>
          <a:xfrm>
            <a:off x="1262774" y="4275839"/>
            <a:ext cx="5613400" cy="169481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çıkışı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rekürsif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denklemlerle tanımlanır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634365">
              <a:lnSpc>
                <a:spcPct val="100000"/>
              </a:lnSpc>
            </a:pPr>
            <a:r>
              <a:rPr sz="22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950" i="1" spc="165" baseline="-2564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950" spc="97" baseline="-25641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1950" spc="15" baseline="-25641" dirty="0" smtClean="0">
                <a:solidFill>
                  <a:srgbClr val="232021"/>
                </a:solidFill>
                <a:latin typeface="Times New Roman"/>
                <a:cs typeface="Times New Roman"/>
              </a:rPr>
              <a:t>3 </a:t>
            </a:r>
            <a:r>
              <a:rPr sz="1950" spc="104" baseline="-2564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250" spc="1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25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2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950" i="1" spc="165" baseline="-2564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</a:t>
            </a:r>
            <a:r>
              <a:rPr sz="1950" spc="-82" baseline="-25641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1950" spc="15" baseline="-25641" dirty="0" smtClean="0">
                <a:solidFill>
                  <a:srgbClr val="232021"/>
                </a:solidFill>
                <a:latin typeface="Times New Roman"/>
                <a:cs typeface="Times New Roman"/>
              </a:rPr>
              <a:t>1 </a:t>
            </a:r>
            <a:r>
              <a:rPr sz="1950" spc="-179" baseline="-2564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250" spc="10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250" spc="-12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250" i="1" spc="0" dirty="0" smtClean="0">
                <a:solidFill>
                  <a:srgbClr val="232021"/>
                </a:solidFill>
                <a:latin typeface="Times New Roman"/>
                <a:cs typeface="Times New Roman"/>
              </a:rPr>
              <a:t>s</a:t>
            </a:r>
            <a:r>
              <a:rPr sz="1950" i="1" spc="7" baseline="-25641" dirty="0" smtClean="0">
                <a:solidFill>
                  <a:srgbClr val="232021"/>
                </a:solidFill>
                <a:latin typeface="Times New Roman"/>
                <a:cs typeface="Times New Roman"/>
              </a:rPr>
              <a:t>i </a:t>
            </a:r>
            <a:r>
              <a:rPr sz="1950" i="1" spc="-97" baseline="-2564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250" spc="-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m</a:t>
            </a:r>
            <a:r>
              <a:rPr sz="2250" spc="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o</a:t>
            </a:r>
            <a:r>
              <a:rPr sz="225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d</a:t>
            </a:r>
            <a:r>
              <a:rPr sz="2250" spc="-20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25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2</a:t>
            </a:r>
            <a:endParaRPr sz="2250" dirty="0">
              <a:latin typeface="Times New Roman"/>
              <a:cs typeface="Times New Roman"/>
            </a:endParaRPr>
          </a:p>
          <a:p>
            <a:pPr>
              <a:lnSpc>
                <a:spcPts val="600"/>
              </a:lnSpc>
              <a:spcBef>
                <a:spcPts val="30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çıkış uzunluğu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575" spc="-22" baseline="26455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-1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kabul edilir sadece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belli geri besleme yapısı için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örneğin biri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burda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gösterilmiştir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6" name="object 2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244" name="object 244"/>
          <p:cNvGraphicFramePr>
            <a:graphicFrameLocks noGrp="1"/>
          </p:cNvGraphicFramePr>
          <p:nvPr/>
        </p:nvGraphicFramePr>
        <p:xfrm>
          <a:off x="7343399" y="3702684"/>
          <a:ext cx="2356100" cy="30998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7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02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0895">
                <a:tc>
                  <a:txBody>
                    <a:bodyPr/>
                    <a:lstStyle/>
                    <a:p>
                      <a:pPr marL="130175">
                        <a:lnSpc>
                          <a:spcPct val="100000"/>
                        </a:lnSpc>
                      </a:pPr>
                      <a:r>
                        <a:rPr sz="1400" b="1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400" b="1" i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400" b="1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1760">
                        <a:lnSpc>
                          <a:spcPct val="100000"/>
                        </a:lnSpc>
                      </a:pPr>
                      <a:r>
                        <a:rPr sz="1400" b="1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FF</a:t>
                      </a:r>
                      <a:r>
                        <a:rPr sz="1575" b="1" i="1" spc="0" baseline="-21164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575" baseline="-21164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585">
                        <a:lnSpc>
                          <a:spcPct val="100000"/>
                        </a:lnSpc>
                      </a:pPr>
                      <a:r>
                        <a:rPr sz="1400" b="1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FF</a:t>
                      </a:r>
                      <a:r>
                        <a:rPr sz="1575" b="1" i="1" spc="0" baseline="-21164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575" baseline="-21164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1285">
                        <a:lnSpc>
                          <a:spcPct val="100000"/>
                        </a:lnSpc>
                      </a:pPr>
                      <a:r>
                        <a:rPr sz="1400" b="1" i="1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FF</a:t>
                      </a:r>
                      <a:r>
                        <a:rPr sz="1575" b="1" i="1" spc="-22" baseline="-21164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400" b="1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=</a:t>
                      </a:r>
                      <a:r>
                        <a:rPr sz="1400" b="1" i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575" b="1" i="1" spc="0" baseline="-21164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endParaRPr sz="1575" baseline="-21164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847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0895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9371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2501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2482215" cy="3441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y 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LF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214121"/>
            <a:ext cx="3819525" cy="241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1905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polinomlarla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şöyle gösterilir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13295" y="2273301"/>
            <a:ext cx="6424295" cy="204723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Tek</a:t>
            </a:r>
            <a:r>
              <a:rPr sz="1600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büyük ihtimalle tahmin edilebilir bir sonuç üretir.</a:t>
            </a:r>
            <a:endParaRPr sz="1600" dirty="0">
              <a:latin typeface="Arial"/>
              <a:cs typeface="Arial"/>
            </a:endParaRPr>
          </a:p>
          <a:p>
            <a:pPr marL="207645" marR="12700" indent="-195580">
              <a:lnSpc>
                <a:spcPts val="2620"/>
              </a:lnSpc>
              <a:spcBef>
                <a:spcPts val="40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Eğer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çıkış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varsa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 err="1" smtClean="0">
                <a:solidFill>
                  <a:srgbClr val="232021"/>
                </a:solidFill>
                <a:latin typeface="Arial"/>
                <a:cs typeface="Arial"/>
              </a:rPr>
              <a:t>nin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 o zaman bunun derecesi m olmaktadır, geri besleme sabitleri</a:t>
            </a:r>
            <a:r>
              <a:rPr sz="1600" spc="-10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i </a:t>
            </a:r>
            <a:r>
              <a:rPr sz="1575" i="1" spc="-112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ler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liner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sistemlerdeki çözümlerle bulunabilir.</a:t>
            </a: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Bir çok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nin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birleşimi şeklindedir.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3295" y="5520948"/>
            <a:ext cx="414274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*</a:t>
            </a:r>
            <a:r>
              <a:rPr lang="tr-TR" sz="1100" spc="5" dirty="0" smtClean="0">
                <a:solidFill>
                  <a:srgbClr val="232021"/>
                </a:solidFill>
                <a:latin typeface="Arial"/>
                <a:cs typeface="Arial"/>
              </a:rPr>
              <a:t>daha fazla ayrıntı için </a:t>
            </a:r>
            <a:r>
              <a:rPr sz="1100" i="1" spc="-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100" i="1" spc="10" dirty="0" smtClean="0">
                <a:solidFill>
                  <a:srgbClr val="232021"/>
                </a:solidFill>
                <a:latin typeface="Arial"/>
                <a:cs typeface="Arial"/>
              </a:rPr>
              <a:t>nde</a:t>
            </a:r>
            <a:r>
              <a:rPr sz="11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100" i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1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100" i="1" spc="10" dirty="0" smtClean="0">
                <a:solidFill>
                  <a:srgbClr val="232021"/>
                </a:solidFill>
                <a:latin typeface="Arial"/>
                <a:cs typeface="Arial"/>
              </a:rPr>
              <a:t>and</a:t>
            </a:r>
            <a:r>
              <a:rPr sz="1100" i="1" spc="-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100" i="1" spc="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100" i="1" spc="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100" i="1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100" i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1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1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100" i="1" spc="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1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100" i="1" spc="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1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100" i="1" spc="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100" i="1" spc="0" dirty="0" smtClean="0">
                <a:solidFill>
                  <a:srgbClr val="232021"/>
                </a:solidFill>
                <a:latin typeface="Arial"/>
                <a:cs typeface="Arial"/>
              </a:rPr>
              <a:t>y </a:t>
            </a:r>
            <a:r>
              <a:rPr lang="tr-TR" sz="1100" i="1" spc="0" dirty="0" smtClean="0">
                <a:solidFill>
                  <a:srgbClr val="232021"/>
                </a:solidFill>
                <a:latin typeface="Arial"/>
                <a:cs typeface="Arial"/>
              </a:rPr>
              <a:t>  ünite 2 bak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21806" y="1545591"/>
            <a:ext cx="1671320" cy="4222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350" spc="10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350" spc="-31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...</a:t>
            </a:r>
            <a:r>
              <a:rPr sz="2350" spc="-3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spc="10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350" spc="1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i="1" spc="-105" dirty="0" smtClean="0">
                <a:solidFill>
                  <a:srgbClr val="232021"/>
                </a:solidFill>
                <a:latin typeface="Times New Roman"/>
                <a:cs typeface="Times New Roman"/>
              </a:rPr>
              <a:t>p</a:t>
            </a:r>
            <a:r>
              <a:rPr sz="2025" spc="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r>
              <a:rPr sz="2025" spc="-330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2350" i="1" spc="-18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spc="10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350" spc="16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i="1" spc="-5" dirty="0" smtClean="0">
                <a:solidFill>
                  <a:srgbClr val="232021"/>
                </a:solidFill>
                <a:latin typeface="Times New Roman"/>
                <a:cs typeface="Times New Roman"/>
              </a:rPr>
              <a:t>p</a:t>
            </a:r>
            <a:r>
              <a:rPr sz="2025" spc="15" baseline="-24691" dirty="0" smtClean="0">
                <a:solidFill>
                  <a:srgbClr val="232021"/>
                </a:solidFill>
                <a:latin typeface="Times New Roman"/>
                <a:cs typeface="Times New Roman"/>
              </a:rPr>
              <a:t>0</a:t>
            </a:r>
            <a:endParaRPr sz="2025" baseline="-24691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7315" y="1545591"/>
            <a:ext cx="2399665" cy="4222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ts val="2315"/>
              </a:lnSpc>
              <a:tabLst>
                <a:tab pos="1920239" algn="l"/>
              </a:tabLst>
            </a:pPr>
            <a:r>
              <a:rPr sz="2350" i="1" spc="90" dirty="0" smtClean="0">
                <a:solidFill>
                  <a:srgbClr val="232021"/>
                </a:solidFill>
                <a:latin typeface="Times New Roman"/>
                <a:cs typeface="Times New Roman"/>
              </a:rPr>
              <a:t>P</a:t>
            </a:r>
            <a:r>
              <a:rPr sz="2350" spc="170" dirty="0" smtClean="0">
                <a:solidFill>
                  <a:srgbClr val="232021"/>
                </a:solidFill>
                <a:latin typeface="Times New Roman"/>
                <a:cs typeface="Times New Roman"/>
              </a:rPr>
              <a:t>(</a:t>
            </a:r>
            <a:r>
              <a:rPr sz="2350" i="1" spc="55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2350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)</a:t>
            </a:r>
            <a:r>
              <a:rPr sz="2350" spc="-4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spc="10" dirty="0" smtClean="0">
                <a:solidFill>
                  <a:srgbClr val="232021"/>
                </a:solidFill>
                <a:latin typeface="Symbol"/>
                <a:cs typeface="Symbol"/>
              </a:rPr>
              <a:t></a:t>
            </a:r>
            <a:r>
              <a:rPr sz="2350" spc="70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i="1" spc="150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2025" i="1" spc="22" baseline="432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m </a:t>
            </a:r>
            <a:r>
              <a:rPr sz="2025" i="1" spc="-37" baseline="432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spc="10" dirty="0" smtClean="0">
                <a:solidFill>
                  <a:srgbClr val="232021"/>
                </a:solidFill>
                <a:latin typeface="Symbol"/>
                <a:cs typeface="Symbol"/>
              </a:rPr>
              <a:t></a:t>
            </a:r>
            <a:r>
              <a:rPr sz="2350" spc="14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2350" i="1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p	</a:t>
            </a:r>
            <a:r>
              <a:rPr sz="2350" i="1" spc="175" dirty="0" smtClean="0">
                <a:solidFill>
                  <a:srgbClr val="232021"/>
                </a:solidFill>
                <a:latin typeface="Times New Roman"/>
                <a:cs typeface="Times New Roman"/>
              </a:rPr>
              <a:t>x</a:t>
            </a:r>
            <a:r>
              <a:rPr sz="2025" i="1" spc="135" baseline="432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m</a:t>
            </a:r>
            <a:r>
              <a:rPr sz="2025" spc="-120" baseline="43209" dirty="0" smtClean="0">
                <a:solidFill>
                  <a:srgbClr val="232021"/>
                </a:solidFill>
                <a:latin typeface="Symbol"/>
                <a:cs typeface="Symbol"/>
              </a:rPr>
              <a:t></a:t>
            </a:r>
            <a:r>
              <a:rPr sz="2025" spc="15" baseline="43209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2025" baseline="43209">
              <a:latin typeface="Times New Roman"/>
              <a:cs typeface="Times New Roman"/>
            </a:endParaRPr>
          </a:p>
          <a:p>
            <a:pPr marR="494030" algn="r">
              <a:lnSpc>
                <a:spcPts val="905"/>
              </a:lnSpc>
            </a:pPr>
            <a:r>
              <a:rPr sz="1350" i="1" spc="5" dirty="0" smtClean="0">
                <a:solidFill>
                  <a:srgbClr val="232021"/>
                </a:solidFill>
                <a:latin typeface="Times New Roman"/>
                <a:cs typeface="Times New Roman"/>
              </a:rPr>
              <a:t>l</a:t>
            </a:r>
            <a:r>
              <a:rPr sz="1350" i="1" spc="-17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350" spc="-80" dirty="0" smtClean="0">
                <a:solidFill>
                  <a:srgbClr val="232021"/>
                </a:solidFill>
                <a:latin typeface="Symbol"/>
                <a:cs typeface="Symbol"/>
              </a:rPr>
              <a:t></a:t>
            </a:r>
            <a:r>
              <a:rPr sz="1350" spc="10" dirty="0" smtClean="0">
                <a:solidFill>
                  <a:srgbClr val="232021"/>
                </a:solidFill>
                <a:latin typeface="Times New Roman"/>
                <a:cs typeface="Times New Roman"/>
              </a:rPr>
              <a:t>1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76637" y="1051559"/>
            <a:ext cx="4815836" cy="1030223"/>
          </a:xfrm>
          <a:custGeom>
            <a:avLst/>
            <a:gdLst/>
            <a:ahLst/>
            <a:cxnLst/>
            <a:rect l="l" t="t" r="r" b="b"/>
            <a:pathLst>
              <a:path w="4815836" h="1030223">
                <a:moveTo>
                  <a:pt x="4815836" y="1024127"/>
                </a:moveTo>
                <a:lnTo>
                  <a:pt x="4815836" y="6095"/>
                </a:lnTo>
                <a:lnTo>
                  <a:pt x="4809740" y="0"/>
                </a:lnTo>
                <a:lnTo>
                  <a:pt x="6095" y="0"/>
                </a:lnTo>
                <a:lnTo>
                  <a:pt x="0" y="6095"/>
                </a:lnTo>
                <a:lnTo>
                  <a:pt x="0" y="1024127"/>
                </a:lnTo>
                <a:lnTo>
                  <a:pt x="6095" y="1030223"/>
                </a:lnTo>
                <a:lnTo>
                  <a:pt x="15239" y="1030223"/>
                </a:lnTo>
                <a:lnTo>
                  <a:pt x="15239" y="30479"/>
                </a:lnTo>
                <a:lnTo>
                  <a:pt x="30479" y="15239"/>
                </a:lnTo>
                <a:lnTo>
                  <a:pt x="30479" y="30479"/>
                </a:lnTo>
                <a:lnTo>
                  <a:pt x="4785356" y="30479"/>
                </a:lnTo>
                <a:lnTo>
                  <a:pt x="4785356" y="15239"/>
                </a:lnTo>
                <a:lnTo>
                  <a:pt x="4800596" y="30479"/>
                </a:lnTo>
                <a:lnTo>
                  <a:pt x="4800596" y="1030223"/>
                </a:lnTo>
                <a:lnTo>
                  <a:pt x="4809740" y="1030223"/>
                </a:lnTo>
                <a:lnTo>
                  <a:pt x="4815836" y="1024127"/>
                </a:lnTo>
                <a:close/>
              </a:path>
              <a:path w="4815836" h="1030223">
                <a:moveTo>
                  <a:pt x="30479" y="30479"/>
                </a:moveTo>
                <a:lnTo>
                  <a:pt x="30479" y="15239"/>
                </a:lnTo>
                <a:lnTo>
                  <a:pt x="15239" y="30479"/>
                </a:lnTo>
                <a:lnTo>
                  <a:pt x="30479" y="30479"/>
                </a:lnTo>
                <a:close/>
              </a:path>
              <a:path w="4815836" h="1030223">
                <a:moveTo>
                  <a:pt x="30479" y="999743"/>
                </a:moveTo>
                <a:lnTo>
                  <a:pt x="30479" y="30479"/>
                </a:lnTo>
                <a:lnTo>
                  <a:pt x="15239" y="30479"/>
                </a:lnTo>
                <a:lnTo>
                  <a:pt x="15239" y="999743"/>
                </a:lnTo>
                <a:lnTo>
                  <a:pt x="30479" y="999743"/>
                </a:lnTo>
                <a:close/>
              </a:path>
              <a:path w="4815836" h="1030223">
                <a:moveTo>
                  <a:pt x="4800596" y="999743"/>
                </a:moveTo>
                <a:lnTo>
                  <a:pt x="15239" y="999743"/>
                </a:lnTo>
                <a:lnTo>
                  <a:pt x="30479" y="1014983"/>
                </a:lnTo>
                <a:lnTo>
                  <a:pt x="30479" y="1030223"/>
                </a:lnTo>
                <a:lnTo>
                  <a:pt x="4785356" y="1030223"/>
                </a:lnTo>
                <a:lnTo>
                  <a:pt x="4785356" y="1014983"/>
                </a:lnTo>
                <a:lnTo>
                  <a:pt x="4800596" y="999743"/>
                </a:lnTo>
                <a:close/>
              </a:path>
              <a:path w="4815836" h="1030223">
                <a:moveTo>
                  <a:pt x="30479" y="1030223"/>
                </a:moveTo>
                <a:lnTo>
                  <a:pt x="30479" y="1014983"/>
                </a:lnTo>
                <a:lnTo>
                  <a:pt x="15239" y="999743"/>
                </a:lnTo>
                <a:lnTo>
                  <a:pt x="15239" y="1030223"/>
                </a:lnTo>
                <a:lnTo>
                  <a:pt x="30479" y="1030223"/>
                </a:lnTo>
                <a:close/>
              </a:path>
              <a:path w="4815836" h="1030223">
                <a:moveTo>
                  <a:pt x="4800596" y="30479"/>
                </a:moveTo>
                <a:lnTo>
                  <a:pt x="4785356" y="15239"/>
                </a:lnTo>
                <a:lnTo>
                  <a:pt x="4785356" y="30479"/>
                </a:lnTo>
                <a:lnTo>
                  <a:pt x="4800596" y="30479"/>
                </a:lnTo>
                <a:close/>
              </a:path>
              <a:path w="4815836" h="1030223">
                <a:moveTo>
                  <a:pt x="4800596" y="999743"/>
                </a:moveTo>
                <a:lnTo>
                  <a:pt x="4800596" y="30479"/>
                </a:lnTo>
                <a:lnTo>
                  <a:pt x="4785356" y="30479"/>
                </a:lnTo>
                <a:lnTo>
                  <a:pt x="4785356" y="999743"/>
                </a:lnTo>
                <a:lnTo>
                  <a:pt x="4800596" y="999743"/>
                </a:lnTo>
                <a:close/>
              </a:path>
              <a:path w="4815836" h="1030223">
                <a:moveTo>
                  <a:pt x="4800596" y="1030223"/>
                </a:moveTo>
                <a:lnTo>
                  <a:pt x="4800596" y="999743"/>
                </a:lnTo>
                <a:lnTo>
                  <a:pt x="4785356" y="1014983"/>
                </a:lnTo>
                <a:lnTo>
                  <a:pt x="4785356" y="1030223"/>
                </a:lnTo>
                <a:lnTo>
                  <a:pt x="4800596" y="10302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23766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4615180" cy="274497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>
                <a:solidFill>
                  <a:srgbClr val="232021"/>
                </a:solidFill>
                <a:latin typeface="Arial"/>
                <a:cs typeface="Arial"/>
              </a:rPr>
              <a:t>şifrelemeye giriş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Rastgele sayı üreteci (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andom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nu</a:t>
            </a:r>
            <a:r>
              <a:rPr lang="tr-TR" sz="2000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be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gene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RN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Tek kullanımlık blok notlar(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ne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8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4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lang="tr-TR" sz="2000" spc="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Linea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2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eedba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20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hi</a:t>
            </a:r>
            <a:r>
              <a:rPr lang="tr-TR" sz="2000" spc="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3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egi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2000" spc="-10" dirty="0" err="1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2000" spc="-25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0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207645" algn="l"/>
              </a:tabLst>
            </a:pPr>
            <a:r>
              <a:rPr lang="tr-TR" sz="2000" b="1" spc="15" dirty="0" err="1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000" b="1" spc="-25" dirty="0" err="1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lang="tr-TR" sz="2000" b="1" spc="-20" dirty="0" err="1">
                <a:solidFill>
                  <a:srgbClr val="232021"/>
                </a:solidFill>
                <a:latin typeface="Arial"/>
                <a:cs typeface="Arial"/>
              </a:rPr>
              <a:t>iu</a:t>
            </a:r>
            <a:r>
              <a:rPr lang="tr-TR" sz="2000" b="1" spc="20" dirty="0" err="1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2000" b="1" spc="-5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b="1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20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b="1" spc="-20" dirty="0">
                <a:solidFill>
                  <a:srgbClr val="232021"/>
                </a:solidFill>
                <a:latin typeface="Arial"/>
                <a:cs typeface="Arial"/>
              </a:rPr>
              <a:t>ode</a:t>
            </a: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2000" b="1" spc="-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000" b="1" spc="-20" dirty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lang="tr-TR" sz="2000" b="1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dirty="0">
                <a:solidFill>
                  <a:srgbClr val="232021"/>
                </a:solidFill>
                <a:latin typeface="Arial"/>
                <a:cs typeface="Arial"/>
              </a:rPr>
              <a:t>şifre</a:t>
            </a:r>
            <a:endParaRPr lang="tr-TR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4903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431800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od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eam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- 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4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9390" y="4623311"/>
            <a:ext cx="6581131" cy="2129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Üç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non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nea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(NL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nin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uzunluğu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93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84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R-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toplama üç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çıkışları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anahtarı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575" i="1" spc="0" baseline="-21164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575" baseline="-21164" dirty="0">
                <a:latin typeface="Arial"/>
                <a:cs typeface="Arial"/>
              </a:rPr>
              <a:t> </a:t>
            </a:r>
            <a:r>
              <a:rPr lang="tr-TR" sz="1575" baseline="-21164" dirty="0" smtClean="0"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Üretir.             Donanımda küçüklük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Toplam kaydedici sayısı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28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Liner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olmayan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ND-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kapısı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R-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kapısı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tanesi iç girişli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16202" y="1139952"/>
            <a:ext cx="2560320" cy="18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670426" y="1155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670426" y="1161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70426" y="1167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70426" y="117348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70426" y="117957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70426" y="1185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0426" y="1191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70426" y="119786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208157" y="1203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70426" y="1203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08157" y="1210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0426" y="1210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08157" y="1216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670426" y="1216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08157" y="1222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70426" y="1222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08157" y="1228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70426" y="1228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08157" y="1234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670426" y="1234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208157" y="12405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70426" y="12405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208157" y="1246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70426" y="1246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08157" y="1252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70426" y="1252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08157" y="12588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670426" y="12588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08157" y="12649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70426" y="12649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208157" y="1271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670426" y="1271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08157" y="1277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670426" y="1277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08157" y="1283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70426" y="1283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208157" y="1405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208157" y="14112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08157" y="14173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70426" y="14173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208157" y="1423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670426" y="1423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141101" y="1158239"/>
            <a:ext cx="3980688" cy="292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08157" y="1447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208157" y="1453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208157" y="1459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208157" y="1466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208157" y="1472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208157" y="147828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208157" y="148437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08157" y="1490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208157" y="1496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208157" y="150266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073786" y="150266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208157" y="1508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208157" y="1514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08157" y="1520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208157" y="1527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36314" y="1286255"/>
            <a:ext cx="274319" cy="243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04538" y="1527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74045" y="1533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208157" y="1533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536314" y="1533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074045" y="1539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208157" y="1539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536314" y="1539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08157" y="15453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055497" y="154533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208157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42141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055497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91818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146682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427097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469770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56026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774314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884042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945002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12058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079114" y="1551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067949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208157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2348365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842141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3055497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085721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104009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128394" y="1444752"/>
            <a:ext cx="60959" cy="1158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158874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414906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439290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4488058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749930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780409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810890" y="1444752"/>
            <a:ext cx="97535" cy="115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877946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908426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036442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060826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085209" y="1557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067949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08157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348365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842141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049402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079626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414906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749930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780409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877946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08426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926714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951097" y="1444752"/>
            <a:ext cx="67055" cy="1219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005962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042538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060826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085209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30218" y="156362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067949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208157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348365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842141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3049402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079626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4414906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780409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5877946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005962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042538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30218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842141" y="1575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049402" y="1575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079626" y="1575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104009" y="1575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719450" y="1444752"/>
            <a:ext cx="36575" cy="1341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749930" y="1575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877946" y="1575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908426" y="1566672"/>
            <a:ext cx="85343" cy="12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951097" y="1575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005962" y="1575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2842141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3043309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4079626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4104009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4122297" y="1554480"/>
            <a:ext cx="67055" cy="30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4158874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4378330" y="1444752"/>
            <a:ext cx="152400" cy="140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4439290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4469770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5749930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5877946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5951097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012058" y="1581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708285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708285" y="1444752"/>
            <a:ext cx="1072895" cy="1463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067949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208157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348365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842141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043309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079626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110106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122297" y="1578863"/>
            <a:ext cx="67055" cy="121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158874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4439290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5780409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5908426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6042538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6085209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036442" y="1444752"/>
            <a:ext cx="1438656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530218" y="1588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1708285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67949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208157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348365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842141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3043309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4079626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4110106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4128394" y="1584960"/>
            <a:ext cx="60959" cy="121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4158874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4378330" y="1584960"/>
            <a:ext cx="42671" cy="1219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414906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439290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488058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5780409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5908426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060826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6085209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6530218" y="1594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708285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067949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2208157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348365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2842141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4079626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4104009" y="1591055"/>
            <a:ext cx="85343" cy="121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4158874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4414906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4439290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4457577" y="1578863"/>
            <a:ext cx="73152" cy="243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4488058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5749930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5780409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5877946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5908426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5932809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6005962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6036442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6060826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6085209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708285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067949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208157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348365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842141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079626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104009" y="1597152"/>
            <a:ext cx="85343" cy="1219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158874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414906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4439290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4457577" y="1603247"/>
            <a:ext cx="12191" cy="609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4488058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749930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780409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877946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908426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5932809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005962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036442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060826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6085209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708285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921645" y="1591055"/>
            <a:ext cx="85343" cy="2438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2208157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2836045" y="1609344"/>
            <a:ext cx="18288" cy="60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3037213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085721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104009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4140586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4152777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4421002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4433194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4481962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5749930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877946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6079114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6383914" y="1591055"/>
            <a:ext cx="79247" cy="2438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708285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921645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2208157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3037213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1708285" y="1624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2208157" y="1624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3031117" y="1624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6536314" y="1624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1708285" y="1630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2208157" y="1630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3031117" y="1630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6804538" y="1630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1708285" y="1636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2208157" y="1636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3031117" y="1636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1708285" y="1642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2080141" y="1642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2208157" y="1642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2336173" y="1642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1708285" y="1648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2208157" y="1648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1708285" y="1655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2208157" y="1655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3000637" y="1505711"/>
            <a:ext cx="146300" cy="1523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6792345" y="1655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1708285" y="1661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2208157" y="1661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1708285" y="1667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2208157" y="1667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1708285" y="1673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2208157" y="1673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1708285" y="1679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2208157" y="1679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1708285" y="1685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2208157" y="1685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1708285" y="1691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2208157" y="1691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1708285" y="1697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2208157" y="1697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1708285" y="1703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2208157" y="1703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1708285" y="1709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2208157" y="1709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1708285" y="1716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1708285" y="1722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2067949" y="1609344"/>
            <a:ext cx="286511" cy="11582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1708285" y="1728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1708285" y="1734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1708285" y="17404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6670426" y="17404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1708285" y="1746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6670426" y="1746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1708285" y="1752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1708285" y="17586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1708285" y="17647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1708285" y="1770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1708285" y="17769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1708285" y="1783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1708285" y="1789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1708285" y="17952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1708285" y="1801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1708285" y="1807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1708285" y="18135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1708285" y="1819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1708285" y="18257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1708285" y="1831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1708285" y="1837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1708285" y="1844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1708285" y="1850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1708285" y="1856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1708285" y="18623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1708285" y="1868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1708285" y="1874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1708285" y="1880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1708285" y="1886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1708285" y="1892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1708285" y="1898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1708285" y="1905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1708285" y="1911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1708285" y="1917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1708285" y="1923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1708285" y="1929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1708285" y="1935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1708285" y="1941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1708285" y="1947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1708285" y="1953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1708285" y="1959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1708285" y="1965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1708285" y="1972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1708285" y="1978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1708285" y="1984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1708285" y="1990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1708285" y="1996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1708285" y="2002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1708285" y="2008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1708285" y="2014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1708285" y="2020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1708285" y="2026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1708285" y="2033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1708285" y="2039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1708285" y="2045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2616589" y="1444752"/>
            <a:ext cx="4212332" cy="6035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1708285" y="2051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1708285" y="2057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1708285" y="2063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1708285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1708285" y="2075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1708285" y="2081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1708285" y="2087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1708285" y="2093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1708285" y="2100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1708285" y="2106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1708285" y="2112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1708285" y="2118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1708285" y="2124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1708285" y="2130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1708285" y="2136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1708285" y="2142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1708285" y="21488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1708285" y="2154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1708285" y="21610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1708285" y="2167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1708285" y="2173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1708285" y="2179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1708285" y="2185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1708285" y="2191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1708285" y="21976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1708285" y="22037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1708285" y="2209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1708285" y="22158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1708285" y="22219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1708285" y="2228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1708285" y="2234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1708285" y="2240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1708285" y="2246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1708285" y="2252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1805821" y="1584960"/>
            <a:ext cx="5163308" cy="67055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6170553" y="2252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1708285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6170553" y="2258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1708285" y="2264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6170553" y="2264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1708285" y="2270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6170553" y="2270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1708285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6170553" y="2276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1708285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6170553" y="2282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1708285" y="2289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6170553" y="2289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1708285" y="2295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6170553" y="2295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1708285" y="2301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6170553" y="2301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1708285" y="2307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2208157" y="2307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6170553" y="2307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1708285" y="2313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2208157" y="2313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6170553" y="2313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1708285" y="2319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2208157" y="2319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6170553" y="2319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1708285" y="2325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2208157" y="2325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6170553" y="2325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1708285" y="2331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2208157" y="2331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6170553" y="2331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1708285" y="2337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2208157" y="2337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6170553" y="2337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1708285" y="2343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2208157" y="2343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6170553" y="2343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1708285" y="2350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2208157" y="2350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6170553" y="2350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1708285" y="2356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2208157" y="2356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6170553" y="2356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1708285" y="2362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2208157" y="2362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6170553" y="2362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1708285" y="2368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2208157" y="2368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6170553" y="2368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1708285" y="2374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2208157" y="2374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6170553" y="2374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1708285" y="2380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2208157" y="2380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6170553" y="2380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1708285" y="2386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2208157" y="2386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6170553" y="2386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1708285" y="2392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1708285" y="2398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1708285" y="2404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1708285" y="2410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1708285" y="2417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1708285" y="2423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1708285" y="2429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1708285" y="2435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1708285" y="2441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1708285" y="2447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1708285" y="2453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1708285" y="2459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1708285" y="2465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1708285" y="2471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1708285" y="2478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1708285" y="2484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1708285" y="24902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1708285" y="2496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1708285" y="25024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1708285" y="2508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2208157" y="25085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1708285" y="2514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2208157" y="2514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1708285" y="25206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2208157" y="25206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6170553" y="25206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1708285" y="25267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2208157" y="25267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6170553" y="25267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7456809" y="25267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1708285" y="2532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6170553" y="2532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1708285" y="25389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1708285" y="2545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1708285" y="2551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2141101" y="2255520"/>
            <a:ext cx="3468623" cy="29870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2208157" y="2551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6109594" y="2389632"/>
            <a:ext cx="121920" cy="16459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6170553" y="2551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1708285" y="25572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2208157" y="25572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6170553" y="25572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1708285" y="2563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2208157" y="2563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6170553" y="2563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1708285" y="2569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2208157" y="2569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6170553" y="2569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1708285" y="25755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2208157" y="25755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6170553" y="25755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1708285" y="2581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2208157" y="2581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6170553" y="2581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1708285" y="25877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2208157" y="25877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6170553" y="25877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1708285" y="2593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2208157" y="2593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6170553" y="25938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1708285" y="2599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2208157" y="2599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6170553" y="2599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1708285" y="2606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2208157" y="2606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6170553" y="26060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1708285" y="2612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2208157" y="2612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6170553" y="2612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1708285" y="2618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2208157" y="2618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170553" y="2618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1708285" y="26243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2208157" y="26243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6170553" y="26243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8224905" y="2615183"/>
            <a:ext cx="42672" cy="121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8267578" y="26243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1708285" y="2630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2208157" y="2630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6170553" y="2630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8273674" y="2630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1708285" y="2636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2074045" y="2636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2208157" y="2636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6036442" y="2636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6170553" y="2636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1708285" y="2642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2208157" y="2642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6170553" y="2642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8218809" y="2627376"/>
            <a:ext cx="60959" cy="182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8267578" y="2642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8334633" y="26426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1708285" y="2648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2208157" y="2648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6170553" y="2648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8267578" y="2648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8334633" y="2648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1708285" y="2654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2208157" y="2654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4427097" y="2654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5298826" y="2654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6170553" y="2654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7316602" y="1584960"/>
            <a:ext cx="292608" cy="10728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7603114" y="26548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1708285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2067949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2208157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2348365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4439290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4488058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4957450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5317114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5396362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5414650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5524377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6170553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6310762" y="26609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1708285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2067949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2208157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2348365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4414906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4933065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4957450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5231770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5268346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5286633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5317114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5396362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5414650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5493897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6170553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6310762" y="2667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1708285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2067949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2208157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2348365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4414906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4847721" y="2548127"/>
            <a:ext cx="146304" cy="12801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4957450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5262250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5317114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5365882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396362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524377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6170553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7170297" y="2651760"/>
            <a:ext cx="158495" cy="2438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7316602" y="26730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1708285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4378330" y="2548127"/>
            <a:ext cx="152400" cy="13411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4433194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4896490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5317114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5432938" y="26791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1708285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4378330" y="2676144"/>
            <a:ext cx="152400" cy="121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4439290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4896490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8304154" y="2685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1708285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1805821" y="2255520"/>
            <a:ext cx="975359" cy="43891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2067949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2208157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2348365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4378330" y="2682239"/>
            <a:ext cx="152400" cy="121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4439290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4890394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A8C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4933065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4957450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5207386" y="2548127"/>
            <a:ext cx="2871216" cy="1463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5231770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5298826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5396362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5493897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5524377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6170553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6310762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316602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8298057" y="26913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1708285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2067949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2208157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2348365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4414906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4439290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4488058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4890394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4926970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5231770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5268346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5359786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5396362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5414650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5530474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6170553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6310762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8200521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8261481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8298057" y="2697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1708285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2067949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2208157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2348365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4414906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4439290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4457577" y="2688335"/>
            <a:ext cx="73152" cy="1828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4488058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4890394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5231770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5268346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5359786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5396362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5414650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5493897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6170553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6310762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7603114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8200521" y="2645664"/>
            <a:ext cx="73152" cy="6095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8255386" y="2703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1708285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2067949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2208157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2348365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4414906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4439290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4457577" y="2706623"/>
            <a:ext cx="12191" cy="6095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4488058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4890394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5231770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5268346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359786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5396362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5414650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5493897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6170553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6310762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7603114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8255386" y="2709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1708285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1921645" y="2694432"/>
            <a:ext cx="79247" cy="2438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2208157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2836045" y="2657855"/>
            <a:ext cx="12191" cy="6095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4433194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4481962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4890394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4933065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5365882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5493897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6170553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7603114" y="2715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7944490" y="2688335"/>
            <a:ext cx="103631" cy="3047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8200521" y="2706623"/>
            <a:ext cx="54863" cy="121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1708285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2208157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6170553" y="2721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1708285" y="2727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2208157" y="2727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6170553" y="2727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7322697" y="27279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1708285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2208157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6170553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8304154" y="2651760"/>
            <a:ext cx="36575" cy="8534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8334633" y="2734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1708285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2208157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6170553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8334633" y="27401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1708285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2080141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2208157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2336173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6042538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6170553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6298570" y="27462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8304154" y="2737104"/>
            <a:ext cx="30479" cy="1219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1708285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2208157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3006733" y="2609088"/>
            <a:ext cx="134108" cy="14630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6170553" y="2752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1708285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2208157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6170553" y="27584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1708285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2208157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6170553" y="2764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1708285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2208157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6170553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1708285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2208157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6170553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1708285" y="2782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2208157" y="2782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6170553" y="2782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1708285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2208157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6170553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1708285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2208157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6170553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1708285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2208157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6170553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1708285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2208157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6170553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1708285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2208157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6170553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1708285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1708285" y="28254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2067949" y="2712720"/>
            <a:ext cx="286511" cy="11582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1708285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6170553" y="2831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1708285" y="2837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6170553" y="2837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7456809" y="2837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1708285" y="2843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6170553" y="2843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7456809" y="28437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1708285" y="2849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6170553" y="2849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1708285" y="2855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6170553" y="2855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1708285" y="2862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1708285" y="2868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1708285" y="2874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1708285" y="2880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1708285" y="2886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267578" y="2886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1708285" y="28925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1708285" y="28986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1708285" y="2904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1708285" y="29108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1708285" y="2916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1708285" y="29230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8212714" y="29230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1708285" y="2929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8157850" y="2929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8163945" y="2889504"/>
            <a:ext cx="225552" cy="4267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365114" y="2929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8432169" y="2929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8529705" y="2929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535802" y="2919983"/>
            <a:ext cx="225551" cy="1219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730874" y="29291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1708285" y="2935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340730" y="2926079"/>
            <a:ext cx="54864" cy="1219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359018" y="2935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1708285" y="2941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7749418" y="2865120"/>
            <a:ext cx="316992" cy="7924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8035930" y="2941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8151754" y="2941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8212714" y="2941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8340730" y="2919983"/>
            <a:ext cx="249936" cy="2438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8389497" y="2941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1708285" y="2947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7804281" y="2947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8212714" y="29474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1708285" y="2953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7798186" y="2953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8029833" y="2953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1708285" y="29596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8029833" y="29596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1708285" y="29657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8023738" y="29657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1708285" y="2971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8023738" y="2971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1708285" y="29778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5877946" y="2688335"/>
            <a:ext cx="438911" cy="292607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8023738" y="29778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1708285" y="29839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6170553" y="29839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8298057" y="29839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1708285" y="2990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6170553" y="2990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8017642" y="2990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8151754" y="2990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8298057" y="2990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8413881" y="2926079"/>
            <a:ext cx="365760" cy="6705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8608954" y="2990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1708285" y="2996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6170553" y="2996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7761609" y="2944367"/>
            <a:ext cx="249935" cy="5486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7938393" y="2996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8151754" y="2996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8212714" y="2996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8298057" y="2996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8487033" y="2996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8608954" y="29961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1708285" y="3002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6170553" y="3002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7932297" y="3002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8151754" y="2932176"/>
            <a:ext cx="121920" cy="7315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8212714" y="3002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8487033" y="3002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8608954" y="3002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1708285" y="3008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6170553" y="3008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8291962" y="3008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8480938" y="3008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8517514" y="2993135"/>
            <a:ext cx="79247" cy="1828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8566281" y="3008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8602857" y="3008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1708285" y="3014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6170553" y="3014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8005450" y="3014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8151754" y="30144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8151754" y="3005327"/>
            <a:ext cx="67055" cy="1219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8261481" y="2944367"/>
            <a:ext cx="109727" cy="7315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8419978" y="2993135"/>
            <a:ext cx="60959" cy="24383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8529705" y="2987039"/>
            <a:ext cx="268223" cy="3047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1708285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6170553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8005450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1708285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6170553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8005450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1708285" y="3032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6170553" y="3032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7999354" y="3032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1708285" y="3038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6170553" y="3038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7999354" y="3038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1708285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6170553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7749418" y="2993135"/>
            <a:ext cx="274319" cy="54863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7999354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1708285" y="3051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6170553" y="30510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1708285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6170553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7956681" y="3048000"/>
            <a:ext cx="42671" cy="1219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7981066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1708285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6170553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7968874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1708285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6170553" y="3069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1708285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6170553" y="3075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1708285" y="3081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6170553" y="30815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1708285" y="3087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6170553" y="3087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1708285" y="3093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6170553" y="3093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1708285" y="3099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6170553" y="30998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1708285" y="3105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6170553" y="3105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1708285" y="3112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6170553" y="31120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1708285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6170553" y="31181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1708285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6170553" y="3124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1708285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6170553" y="313029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1708285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6170553" y="31363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1708285" y="3142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1708285" y="3148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2622685" y="2548127"/>
            <a:ext cx="3553964" cy="60350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1708285" y="3154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1708285" y="3160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1708285" y="31668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1708285" y="3172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1708285" y="3179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1708285" y="31851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1708285" y="3191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1708285" y="31973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1708285" y="320344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1708285" y="3209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1708285" y="32156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1708285" y="3221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1708285" y="3227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1708285" y="32339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1708285" y="3240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1708285" y="3246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1708285" y="3252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1708285" y="3258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1708285" y="3264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1708285" y="32705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1708285" y="3276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1708285" y="3282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1708285" y="32887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1708285" y="3294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1708285" y="3300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1708285" y="3307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1708285" y="3313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1708285" y="33192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1708285" y="3325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1708285" y="3331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1708285" y="3337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1708285" y="3343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1708285" y="3349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1708285" y="33558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1708285" y="3361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1708285" y="3368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1708285" y="3374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1708285" y="3380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1708285" y="3386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1708285" y="3392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1708285" y="3398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1708285" y="3404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1708285" y="3410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1805821" y="2688335"/>
            <a:ext cx="5809484" cy="72542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2208157" y="3410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5884042" y="3410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1708285" y="3416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2208157" y="3416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5884042" y="3416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1708285" y="3422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2208157" y="3422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5884042" y="3422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1708285" y="3429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2208157" y="3429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5884042" y="3429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1708285" y="3435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2208157" y="3435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5884042" y="3435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1708285" y="3441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2208157" y="3441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5884042" y="3441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1708285" y="3447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2208157" y="3447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5884042" y="3447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1708285" y="3453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2208157" y="3453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5884042" y="3453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1708285" y="3459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2208157" y="3459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5884042" y="3459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1708285" y="3465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2208157" y="3465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5884042" y="3465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1708285" y="3471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2208157" y="3471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5884042" y="3471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1708285" y="3477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2208157" y="3477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5884042" y="3477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1708285" y="3483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2208157" y="3483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5884042" y="3483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1708285" y="3489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5884042" y="3489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1708285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5884042" y="3496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1708285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5884042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1708285" y="3508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5884042" y="3508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1708285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5884042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1708285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5884042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1708285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5884042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1708285" y="3532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5884042" y="3532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1708285" y="3538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5884042" y="3538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1708285" y="3544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5884042" y="3544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1708285" y="3550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5884042" y="3550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1708285" y="35570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5884042" y="35570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1708285" y="3563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5884042" y="3563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1708285" y="3569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5884042" y="3569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1708285" y="35753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5884042" y="35753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1708285" y="3581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5884042" y="3581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1708285" y="3587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5884042" y="3587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1708285" y="3593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5884042" y="3593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1708285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5884042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1708285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5884042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1708285" y="3611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2208157" y="3611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1708285" y="3617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2208157" y="3617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7164202" y="3617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1708285" y="36240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2208157" y="36240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7164202" y="36240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1708285" y="3630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2208157" y="3630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7164202" y="3630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1708285" y="3636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1708285" y="3642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1708285" y="3648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1708285" y="3654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2141101" y="3486911"/>
            <a:ext cx="121919" cy="17068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2208157" y="3654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7097145" y="3407664"/>
            <a:ext cx="121919" cy="24993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7164202" y="3654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1708285" y="3660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2208157" y="3660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7164202" y="3660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1708285" y="3666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2208157" y="3666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7164202" y="36667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1708285" y="36728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2208157" y="36728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7164202" y="36728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1708285" y="3678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2208157" y="3678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7164202" y="36789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1708285" y="36850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2208157" y="36850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7164202" y="36850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1708285" y="36911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2208157" y="36911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7164202" y="36911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1708285" y="3697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2208157" y="3697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7164202" y="36972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1708285" y="3703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2208157" y="3703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7164202" y="37033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1708285" y="37094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2208157" y="37094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7164202" y="37094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1708285" y="3715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2208157" y="3715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2768989" y="3407664"/>
            <a:ext cx="3840479" cy="31089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3122554" y="3715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7164202" y="3715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1708285" y="3721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2208157" y="3721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3104266" y="3721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7036186" y="3721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7164202" y="3721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1708285" y="3727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2208157" y="3727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7164202" y="3727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1708285" y="3733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2208157" y="3733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7164202" y="3733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1708285" y="3739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2074045" y="3739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2208157" y="3739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3110362" y="3718559"/>
            <a:ext cx="18288" cy="2438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7164202" y="3739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7298314" y="3739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1708285" y="3745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2208157" y="3745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3122554" y="3745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7164202" y="3745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1708285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2208157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3122554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4091818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4146682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7164202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1708285" y="3758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2208157" y="3758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3122554" y="3758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4091818" y="3758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4146682" y="3758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7164202" y="3758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1708285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2067949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2208157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2348365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3122554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4085721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4104009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4128394" y="3712464"/>
            <a:ext cx="60959" cy="5486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4158874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5871850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6213226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6249802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6286377" y="3712464"/>
            <a:ext cx="48767" cy="54863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6310762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6444874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6493642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6530218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7023993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7164202" y="3764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1708285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2067949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2208157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2348365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4079626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5847465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5871850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6213226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6249802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6268090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6286377" y="3761232"/>
            <a:ext cx="115823" cy="12191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6310762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6396106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6426586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6493642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6530218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6578986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7023993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7164202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7304409" y="3770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1708285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2067949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2208157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2348365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4079626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5816986" y="3712464"/>
            <a:ext cx="140207" cy="6705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5871850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6213226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6268090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6280282" y="3767328"/>
            <a:ext cx="85343" cy="12191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6310762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6396106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6426586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6493642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6530218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6578986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7023993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7164202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7304409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1708285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4079626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4104009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5914521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6213226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6243706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6274186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6396106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6426586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6493642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6530218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6578986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1708285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4079626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4104009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4122297" y="3761232"/>
            <a:ext cx="67055" cy="30479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4158874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9343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5914521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6213226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6243706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6274186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6396106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6426586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6493642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6530218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6578986" y="3788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1708285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1805821" y="3413759"/>
            <a:ext cx="975359" cy="38404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2067949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2208157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2348365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4079626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4110106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4122297" y="3785615"/>
            <a:ext cx="67055" cy="1219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4158874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5816986" y="3779520"/>
            <a:ext cx="60960" cy="1828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5871850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5908426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6213226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6268090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6310762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6396106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6426586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6493642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6530218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6578986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6572890" y="3407664"/>
            <a:ext cx="920495" cy="390143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7164202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7304409" y="3794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1708285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2067949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2208157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2348365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4079626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4110106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4128394" y="3791711"/>
            <a:ext cx="60959" cy="12191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4158874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5841370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5908426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6213226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6268090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6310762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6396106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6426586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6493642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6530218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6578986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7023993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7164202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7304409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1708285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2067949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2208157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2348365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4079626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4104009" y="3797808"/>
            <a:ext cx="85343" cy="1219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4158874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5841370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5908426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6249802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6268090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9" name="object 1259"/>
          <p:cNvSpPr/>
          <p:nvPr/>
        </p:nvSpPr>
        <p:spPr>
          <a:xfrm>
            <a:off x="6426586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0" name="object 1260"/>
          <p:cNvSpPr/>
          <p:nvPr/>
        </p:nvSpPr>
        <p:spPr>
          <a:xfrm>
            <a:off x="6444874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1" name="object 1261"/>
          <p:cNvSpPr/>
          <p:nvPr/>
        </p:nvSpPr>
        <p:spPr>
          <a:xfrm>
            <a:off x="7023993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2" name="object 1262"/>
          <p:cNvSpPr/>
          <p:nvPr/>
        </p:nvSpPr>
        <p:spPr>
          <a:xfrm>
            <a:off x="7164202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3" name="object 1263"/>
          <p:cNvSpPr/>
          <p:nvPr/>
        </p:nvSpPr>
        <p:spPr>
          <a:xfrm>
            <a:off x="1708285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4" name="object 1264"/>
          <p:cNvSpPr/>
          <p:nvPr/>
        </p:nvSpPr>
        <p:spPr>
          <a:xfrm>
            <a:off x="2208157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5" name="object 1265"/>
          <p:cNvSpPr/>
          <p:nvPr/>
        </p:nvSpPr>
        <p:spPr>
          <a:xfrm>
            <a:off x="3122554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6" name="object 1266"/>
          <p:cNvSpPr/>
          <p:nvPr/>
        </p:nvSpPr>
        <p:spPr>
          <a:xfrm>
            <a:off x="4085721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7" name="object 1267"/>
          <p:cNvSpPr/>
          <p:nvPr/>
        </p:nvSpPr>
        <p:spPr>
          <a:xfrm>
            <a:off x="4104009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8" name="object 1268"/>
          <p:cNvSpPr/>
          <p:nvPr/>
        </p:nvSpPr>
        <p:spPr>
          <a:xfrm>
            <a:off x="4140586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9" name="object 1269"/>
          <p:cNvSpPr/>
          <p:nvPr/>
        </p:nvSpPr>
        <p:spPr>
          <a:xfrm>
            <a:off x="4152777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0" name="object 1270"/>
          <p:cNvSpPr/>
          <p:nvPr/>
        </p:nvSpPr>
        <p:spPr>
          <a:xfrm>
            <a:off x="5847465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1" name="object 1271"/>
          <p:cNvSpPr/>
          <p:nvPr/>
        </p:nvSpPr>
        <p:spPr>
          <a:xfrm>
            <a:off x="5908426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2" name="object 1272"/>
          <p:cNvSpPr/>
          <p:nvPr/>
        </p:nvSpPr>
        <p:spPr>
          <a:xfrm>
            <a:off x="7164202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3" name="object 1273"/>
          <p:cNvSpPr/>
          <p:nvPr/>
        </p:nvSpPr>
        <p:spPr>
          <a:xfrm>
            <a:off x="1708285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4" name="object 1274"/>
          <p:cNvSpPr/>
          <p:nvPr/>
        </p:nvSpPr>
        <p:spPr>
          <a:xfrm>
            <a:off x="1921645" y="3797808"/>
            <a:ext cx="85343" cy="2438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5" name="object 1275"/>
          <p:cNvSpPr/>
          <p:nvPr/>
        </p:nvSpPr>
        <p:spPr>
          <a:xfrm>
            <a:off x="2208157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6" name="object 1276"/>
          <p:cNvSpPr/>
          <p:nvPr/>
        </p:nvSpPr>
        <p:spPr>
          <a:xfrm>
            <a:off x="3122554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7" name="object 1277"/>
          <p:cNvSpPr/>
          <p:nvPr/>
        </p:nvSpPr>
        <p:spPr>
          <a:xfrm>
            <a:off x="4085721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8" name="object 1278"/>
          <p:cNvSpPr/>
          <p:nvPr/>
        </p:nvSpPr>
        <p:spPr>
          <a:xfrm>
            <a:off x="4104009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9" name="object 1279"/>
          <p:cNvSpPr/>
          <p:nvPr/>
        </p:nvSpPr>
        <p:spPr>
          <a:xfrm>
            <a:off x="4140586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0" name="object 1280"/>
          <p:cNvSpPr/>
          <p:nvPr/>
        </p:nvSpPr>
        <p:spPr>
          <a:xfrm>
            <a:off x="4152777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1" name="object 1281"/>
          <p:cNvSpPr/>
          <p:nvPr/>
        </p:nvSpPr>
        <p:spPr>
          <a:xfrm>
            <a:off x="5847465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2" name="object 1282"/>
          <p:cNvSpPr/>
          <p:nvPr/>
        </p:nvSpPr>
        <p:spPr>
          <a:xfrm>
            <a:off x="5908426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3" name="object 1283"/>
          <p:cNvSpPr/>
          <p:nvPr/>
        </p:nvSpPr>
        <p:spPr>
          <a:xfrm>
            <a:off x="6871593" y="3797808"/>
            <a:ext cx="85343" cy="24383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4" name="object 1284"/>
          <p:cNvSpPr/>
          <p:nvPr/>
        </p:nvSpPr>
        <p:spPr>
          <a:xfrm>
            <a:off x="7164202" y="3819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5" name="object 1285"/>
          <p:cNvSpPr/>
          <p:nvPr/>
        </p:nvSpPr>
        <p:spPr>
          <a:xfrm>
            <a:off x="1708285" y="38252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6" name="object 1286"/>
          <p:cNvSpPr/>
          <p:nvPr/>
        </p:nvSpPr>
        <p:spPr>
          <a:xfrm>
            <a:off x="1921645" y="38252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7" name="object 1287"/>
          <p:cNvSpPr/>
          <p:nvPr/>
        </p:nvSpPr>
        <p:spPr>
          <a:xfrm>
            <a:off x="2208157" y="38252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8" name="object 1288"/>
          <p:cNvSpPr/>
          <p:nvPr/>
        </p:nvSpPr>
        <p:spPr>
          <a:xfrm>
            <a:off x="3122554" y="38252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9" name="object 1289"/>
          <p:cNvSpPr/>
          <p:nvPr/>
        </p:nvSpPr>
        <p:spPr>
          <a:xfrm>
            <a:off x="7164202" y="38252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0" name="object 1290"/>
          <p:cNvSpPr/>
          <p:nvPr/>
        </p:nvSpPr>
        <p:spPr>
          <a:xfrm>
            <a:off x="1708285" y="3831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1" name="object 1291"/>
          <p:cNvSpPr/>
          <p:nvPr/>
        </p:nvSpPr>
        <p:spPr>
          <a:xfrm>
            <a:off x="2208157" y="3831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2" name="object 1292"/>
          <p:cNvSpPr/>
          <p:nvPr/>
        </p:nvSpPr>
        <p:spPr>
          <a:xfrm>
            <a:off x="3122554" y="3831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3" name="object 1293"/>
          <p:cNvSpPr/>
          <p:nvPr/>
        </p:nvSpPr>
        <p:spPr>
          <a:xfrm>
            <a:off x="7164202" y="3831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4" name="object 1294"/>
          <p:cNvSpPr/>
          <p:nvPr/>
        </p:nvSpPr>
        <p:spPr>
          <a:xfrm>
            <a:off x="7298314" y="3831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5" name="object 1295"/>
          <p:cNvSpPr/>
          <p:nvPr/>
        </p:nvSpPr>
        <p:spPr>
          <a:xfrm>
            <a:off x="1708285" y="3837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6" name="object 1296"/>
          <p:cNvSpPr/>
          <p:nvPr/>
        </p:nvSpPr>
        <p:spPr>
          <a:xfrm>
            <a:off x="2208157" y="3837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7" name="object 1297"/>
          <p:cNvSpPr/>
          <p:nvPr/>
        </p:nvSpPr>
        <p:spPr>
          <a:xfrm>
            <a:off x="3116458" y="3837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8" name="object 1298"/>
          <p:cNvSpPr/>
          <p:nvPr/>
        </p:nvSpPr>
        <p:spPr>
          <a:xfrm>
            <a:off x="7030090" y="3837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9" name="object 1299"/>
          <p:cNvSpPr/>
          <p:nvPr/>
        </p:nvSpPr>
        <p:spPr>
          <a:xfrm>
            <a:off x="7164202" y="3837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0" name="object 1300"/>
          <p:cNvSpPr/>
          <p:nvPr/>
        </p:nvSpPr>
        <p:spPr>
          <a:xfrm>
            <a:off x="1708285" y="38435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1" name="object 1301"/>
          <p:cNvSpPr/>
          <p:nvPr/>
        </p:nvSpPr>
        <p:spPr>
          <a:xfrm>
            <a:off x="2208157" y="38435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2" name="object 1302"/>
          <p:cNvSpPr/>
          <p:nvPr/>
        </p:nvSpPr>
        <p:spPr>
          <a:xfrm>
            <a:off x="3116458" y="38435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3" name="object 1303"/>
          <p:cNvSpPr/>
          <p:nvPr/>
        </p:nvSpPr>
        <p:spPr>
          <a:xfrm>
            <a:off x="7164202" y="38435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4" name="object 1304"/>
          <p:cNvSpPr/>
          <p:nvPr/>
        </p:nvSpPr>
        <p:spPr>
          <a:xfrm>
            <a:off x="1708285" y="3849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5" name="object 1305"/>
          <p:cNvSpPr/>
          <p:nvPr/>
        </p:nvSpPr>
        <p:spPr>
          <a:xfrm>
            <a:off x="2080141" y="3849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6" name="object 1306"/>
          <p:cNvSpPr/>
          <p:nvPr/>
        </p:nvSpPr>
        <p:spPr>
          <a:xfrm>
            <a:off x="2208157" y="3849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7" name="object 1307"/>
          <p:cNvSpPr/>
          <p:nvPr/>
        </p:nvSpPr>
        <p:spPr>
          <a:xfrm>
            <a:off x="2336173" y="3849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8" name="object 1308"/>
          <p:cNvSpPr/>
          <p:nvPr/>
        </p:nvSpPr>
        <p:spPr>
          <a:xfrm>
            <a:off x="3110362" y="3849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9" name="object 1309"/>
          <p:cNvSpPr/>
          <p:nvPr/>
        </p:nvSpPr>
        <p:spPr>
          <a:xfrm>
            <a:off x="7036186" y="3849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0" name="object 1310"/>
          <p:cNvSpPr/>
          <p:nvPr/>
        </p:nvSpPr>
        <p:spPr>
          <a:xfrm>
            <a:off x="7164202" y="38496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1" name="object 1311"/>
          <p:cNvSpPr/>
          <p:nvPr/>
        </p:nvSpPr>
        <p:spPr>
          <a:xfrm>
            <a:off x="1708285" y="3855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2" name="object 1312"/>
          <p:cNvSpPr/>
          <p:nvPr/>
        </p:nvSpPr>
        <p:spPr>
          <a:xfrm>
            <a:off x="2208157" y="3855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3" name="object 1313"/>
          <p:cNvSpPr/>
          <p:nvPr/>
        </p:nvSpPr>
        <p:spPr>
          <a:xfrm>
            <a:off x="7164202" y="3855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4" name="object 1314"/>
          <p:cNvSpPr/>
          <p:nvPr/>
        </p:nvSpPr>
        <p:spPr>
          <a:xfrm>
            <a:off x="1708285" y="38618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5" name="object 1315"/>
          <p:cNvSpPr/>
          <p:nvPr/>
        </p:nvSpPr>
        <p:spPr>
          <a:xfrm>
            <a:off x="2208157" y="38618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6" name="object 1316"/>
          <p:cNvSpPr/>
          <p:nvPr/>
        </p:nvSpPr>
        <p:spPr>
          <a:xfrm>
            <a:off x="2994541" y="3718559"/>
            <a:ext cx="115820" cy="146303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7" name="object 1317"/>
          <p:cNvSpPr/>
          <p:nvPr/>
        </p:nvSpPr>
        <p:spPr>
          <a:xfrm>
            <a:off x="7164202" y="38618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8" name="object 1318"/>
          <p:cNvSpPr/>
          <p:nvPr/>
        </p:nvSpPr>
        <p:spPr>
          <a:xfrm>
            <a:off x="1708285" y="3867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9" name="object 1319"/>
          <p:cNvSpPr/>
          <p:nvPr/>
        </p:nvSpPr>
        <p:spPr>
          <a:xfrm>
            <a:off x="2208157" y="3867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0" name="object 1320"/>
          <p:cNvSpPr/>
          <p:nvPr/>
        </p:nvSpPr>
        <p:spPr>
          <a:xfrm>
            <a:off x="7164202" y="3867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1" name="object 1321"/>
          <p:cNvSpPr/>
          <p:nvPr/>
        </p:nvSpPr>
        <p:spPr>
          <a:xfrm>
            <a:off x="1708285" y="3874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2" name="object 1322"/>
          <p:cNvSpPr/>
          <p:nvPr/>
        </p:nvSpPr>
        <p:spPr>
          <a:xfrm>
            <a:off x="2208157" y="3874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3" name="object 1323"/>
          <p:cNvSpPr/>
          <p:nvPr/>
        </p:nvSpPr>
        <p:spPr>
          <a:xfrm>
            <a:off x="7164202" y="38740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4" name="object 1324"/>
          <p:cNvSpPr/>
          <p:nvPr/>
        </p:nvSpPr>
        <p:spPr>
          <a:xfrm>
            <a:off x="1708285" y="3880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5" name="object 1325"/>
          <p:cNvSpPr/>
          <p:nvPr/>
        </p:nvSpPr>
        <p:spPr>
          <a:xfrm>
            <a:off x="2208157" y="3880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6" name="object 1326"/>
          <p:cNvSpPr/>
          <p:nvPr/>
        </p:nvSpPr>
        <p:spPr>
          <a:xfrm>
            <a:off x="7164202" y="38801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7" name="object 1327"/>
          <p:cNvSpPr/>
          <p:nvPr/>
        </p:nvSpPr>
        <p:spPr>
          <a:xfrm>
            <a:off x="1708285" y="3886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8" name="object 1328"/>
          <p:cNvSpPr/>
          <p:nvPr/>
        </p:nvSpPr>
        <p:spPr>
          <a:xfrm>
            <a:off x="2208157" y="3886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9" name="object 1329"/>
          <p:cNvSpPr/>
          <p:nvPr/>
        </p:nvSpPr>
        <p:spPr>
          <a:xfrm>
            <a:off x="7164202" y="3886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0" name="object 1330"/>
          <p:cNvSpPr/>
          <p:nvPr/>
        </p:nvSpPr>
        <p:spPr>
          <a:xfrm>
            <a:off x="1708285" y="3892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1" name="object 1331"/>
          <p:cNvSpPr/>
          <p:nvPr/>
        </p:nvSpPr>
        <p:spPr>
          <a:xfrm>
            <a:off x="2208157" y="3892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2" name="object 1332"/>
          <p:cNvSpPr/>
          <p:nvPr/>
        </p:nvSpPr>
        <p:spPr>
          <a:xfrm>
            <a:off x="7164202" y="3892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3" name="object 1333"/>
          <p:cNvSpPr/>
          <p:nvPr/>
        </p:nvSpPr>
        <p:spPr>
          <a:xfrm>
            <a:off x="1708285" y="3898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4" name="object 1334"/>
          <p:cNvSpPr/>
          <p:nvPr/>
        </p:nvSpPr>
        <p:spPr>
          <a:xfrm>
            <a:off x="2208157" y="3898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5" name="object 1335"/>
          <p:cNvSpPr/>
          <p:nvPr/>
        </p:nvSpPr>
        <p:spPr>
          <a:xfrm>
            <a:off x="7164202" y="3898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6" name="object 1336"/>
          <p:cNvSpPr/>
          <p:nvPr/>
        </p:nvSpPr>
        <p:spPr>
          <a:xfrm>
            <a:off x="1708285" y="3904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7" name="object 1337"/>
          <p:cNvSpPr/>
          <p:nvPr/>
        </p:nvSpPr>
        <p:spPr>
          <a:xfrm>
            <a:off x="2208157" y="3904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8" name="object 1338"/>
          <p:cNvSpPr/>
          <p:nvPr/>
        </p:nvSpPr>
        <p:spPr>
          <a:xfrm>
            <a:off x="7164202" y="3904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9" name="object 1339"/>
          <p:cNvSpPr/>
          <p:nvPr/>
        </p:nvSpPr>
        <p:spPr>
          <a:xfrm>
            <a:off x="1708285" y="39105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0" name="object 1340"/>
          <p:cNvSpPr/>
          <p:nvPr/>
        </p:nvSpPr>
        <p:spPr>
          <a:xfrm>
            <a:off x="2208157" y="39105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1" name="object 1341"/>
          <p:cNvSpPr/>
          <p:nvPr/>
        </p:nvSpPr>
        <p:spPr>
          <a:xfrm>
            <a:off x="7164202" y="39105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2" name="object 1342"/>
          <p:cNvSpPr/>
          <p:nvPr/>
        </p:nvSpPr>
        <p:spPr>
          <a:xfrm>
            <a:off x="1708285" y="3916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3" name="object 1343"/>
          <p:cNvSpPr/>
          <p:nvPr/>
        </p:nvSpPr>
        <p:spPr>
          <a:xfrm>
            <a:off x="2208157" y="3916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4" name="object 1344"/>
          <p:cNvSpPr/>
          <p:nvPr/>
        </p:nvSpPr>
        <p:spPr>
          <a:xfrm>
            <a:off x="7164202" y="39166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5" name="object 1345"/>
          <p:cNvSpPr/>
          <p:nvPr/>
        </p:nvSpPr>
        <p:spPr>
          <a:xfrm>
            <a:off x="1708285" y="39227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6" name="object 1346"/>
          <p:cNvSpPr/>
          <p:nvPr/>
        </p:nvSpPr>
        <p:spPr>
          <a:xfrm>
            <a:off x="1708285" y="39288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7" name="object 1347"/>
          <p:cNvSpPr/>
          <p:nvPr/>
        </p:nvSpPr>
        <p:spPr>
          <a:xfrm>
            <a:off x="2067949" y="3810000"/>
            <a:ext cx="286511" cy="12191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8" name="object 1348"/>
          <p:cNvSpPr/>
          <p:nvPr/>
        </p:nvSpPr>
        <p:spPr>
          <a:xfrm>
            <a:off x="1708285" y="39349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9" name="object 1349"/>
          <p:cNvSpPr/>
          <p:nvPr/>
        </p:nvSpPr>
        <p:spPr>
          <a:xfrm>
            <a:off x="1708285" y="3941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0" name="object 1350"/>
          <p:cNvSpPr/>
          <p:nvPr/>
        </p:nvSpPr>
        <p:spPr>
          <a:xfrm>
            <a:off x="7164202" y="39410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1" name="object 1351"/>
          <p:cNvSpPr/>
          <p:nvPr/>
        </p:nvSpPr>
        <p:spPr>
          <a:xfrm>
            <a:off x="1708285" y="39471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2" name="object 1352"/>
          <p:cNvSpPr/>
          <p:nvPr/>
        </p:nvSpPr>
        <p:spPr>
          <a:xfrm>
            <a:off x="7164202" y="39471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3" name="object 1353"/>
          <p:cNvSpPr/>
          <p:nvPr/>
        </p:nvSpPr>
        <p:spPr>
          <a:xfrm>
            <a:off x="1708285" y="3953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4" name="object 1354"/>
          <p:cNvSpPr/>
          <p:nvPr/>
        </p:nvSpPr>
        <p:spPr>
          <a:xfrm>
            <a:off x="7164202" y="39532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5" name="object 1355"/>
          <p:cNvSpPr/>
          <p:nvPr/>
        </p:nvSpPr>
        <p:spPr>
          <a:xfrm>
            <a:off x="1708285" y="39593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6" name="object 1356"/>
          <p:cNvSpPr/>
          <p:nvPr/>
        </p:nvSpPr>
        <p:spPr>
          <a:xfrm>
            <a:off x="7164202" y="39593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7" name="object 1357"/>
          <p:cNvSpPr/>
          <p:nvPr/>
        </p:nvSpPr>
        <p:spPr>
          <a:xfrm>
            <a:off x="1708285" y="39654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8" name="object 1358"/>
          <p:cNvSpPr/>
          <p:nvPr/>
        </p:nvSpPr>
        <p:spPr>
          <a:xfrm>
            <a:off x="1708285" y="3971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9" name="object 1359"/>
          <p:cNvSpPr/>
          <p:nvPr/>
        </p:nvSpPr>
        <p:spPr>
          <a:xfrm>
            <a:off x="1708285" y="39776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0" name="object 1360"/>
          <p:cNvSpPr/>
          <p:nvPr/>
        </p:nvSpPr>
        <p:spPr>
          <a:xfrm>
            <a:off x="1708285" y="3983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1" name="object 1361"/>
          <p:cNvSpPr/>
          <p:nvPr/>
        </p:nvSpPr>
        <p:spPr>
          <a:xfrm>
            <a:off x="1708285" y="3989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2" name="object 1362"/>
          <p:cNvSpPr/>
          <p:nvPr/>
        </p:nvSpPr>
        <p:spPr>
          <a:xfrm>
            <a:off x="1708285" y="39959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3" name="object 1363"/>
          <p:cNvSpPr/>
          <p:nvPr/>
        </p:nvSpPr>
        <p:spPr>
          <a:xfrm>
            <a:off x="1708285" y="40020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4" name="object 1364"/>
          <p:cNvSpPr/>
          <p:nvPr/>
        </p:nvSpPr>
        <p:spPr>
          <a:xfrm>
            <a:off x="1708285" y="4008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5" name="object 1365"/>
          <p:cNvSpPr/>
          <p:nvPr/>
        </p:nvSpPr>
        <p:spPr>
          <a:xfrm>
            <a:off x="1708285" y="40142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6" name="object 1366"/>
          <p:cNvSpPr/>
          <p:nvPr/>
        </p:nvSpPr>
        <p:spPr>
          <a:xfrm>
            <a:off x="1708285" y="40203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7" name="object 1367"/>
          <p:cNvSpPr/>
          <p:nvPr/>
        </p:nvSpPr>
        <p:spPr>
          <a:xfrm>
            <a:off x="1708285" y="4026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8" name="object 1368"/>
          <p:cNvSpPr/>
          <p:nvPr/>
        </p:nvSpPr>
        <p:spPr>
          <a:xfrm>
            <a:off x="1708285" y="40325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9" name="object 1369"/>
          <p:cNvSpPr/>
          <p:nvPr/>
        </p:nvSpPr>
        <p:spPr>
          <a:xfrm>
            <a:off x="1708285" y="4038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0" name="object 1370"/>
          <p:cNvSpPr/>
          <p:nvPr/>
        </p:nvSpPr>
        <p:spPr>
          <a:xfrm>
            <a:off x="1708285" y="4044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1" name="object 1371"/>
          <p:cNvSpPr/>
          <p:nvPr/>
        </p:nvSpPr>
        <p:spPr>
          <a:xfrm>
            <a:off x="1708285" y="40507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2" name="object 1372"/>
          <p:cNvSpPr/>
          <p:nvPr/>
        </p:nvSpPr>
        <p:spPr>
          <a:xfrm>
            <a:off x="1708285" y="4056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3" name="object 1373"/>
          <p:cNvSpPr/>
          <p:nvPr/>
        </p:nvSpPr>
        <p:spPr>
          <a:xfrm>
            <a:off x="1708285" y="40629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4" name="object 1374"/>
          <p:cNvSpPr/>
          <p:nvPr/>
        </p:nvSpPr>
        <p:spPr>
          <a:xfrm>
            <a:off x="1708285" y="4069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5" name="object 1375"/>
          <p:cNvSpPr/>
          <p:nvPr/>
        </p:nvSpPr>
        <p:spPr>
          <a:xfrm>
            <a:off x="1708285" y="4075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6" name="object 1376"/>
          <p:cNvSpPr/>
          <p:nvPr/>
        </p:nvSpPr>
        <p:spPr>
          <a:xfrm>
            <a:off x="1708285" y="40812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7" name="object 1377"/>
          <p:cNvSpPr/>
          <p:nvPr/>
        </p:nvSpPr>
        <p:spPr>
          <a:xfrm>
            <a:off x="7023993" y="3803903"/>
            <a:ext cx="286511" cy="280415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8" name="object 1378"/>
          <p:cNvSpPr/>
          <p:nvPr/>
        </p:nvSpPr>
        <p:spPr>
          <a:xfrm>
            <a:off x="1708285" y="4087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9" name="object 1379"/>
          <p:cNvSpPr/>
          <p:nvPr/>
        </p:nvSpPr>
        <p:spPr>
          <a:xfrm>
            <a:off x="7164202" y="4087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0" name="object 1380"/>
          <p:cNvSpPr/>
          <p:nvPr/>
        </p:nvSpPr>
        <p:spPr>
          <a:xfrm>
            <a:off x="1708285" y="4093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1" name="object 1381"/>
          <p:cNvSpPr/>
          <p:nvPr/>
        </p:nvSpPr>
        <p:spPr>
          <a:xfrm>
            <a:off x="7164202" y="40934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2" name="object 1382"/>
          <p:cNvSpPr/>
          <p:nvPr/>
        </p:nvSpPr>
        <p:spPr>
          <a:xfrm>
            <a:off x="1708285" y="4099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3" name="object 1383"/>
          <p:cNvSpPr/>
          <p:nvPr/>
        </p:nvSpPr>
        <p:spPr>
          <a:xfrm>
            <a:off x="7164202" y="40995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4" name="object 1384"/>
          <p:cNvSpPr/>
          <p:nvPr/>
        </p:nvSpPr>
        <p:spPr>
          <a:xfrm>
            <a:off x="1708285" y="4105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5" name="object 1385"/>
          <p:cNvSpPr/>
          <p:nvPr/>
        </p:nvSpPr>
        <p:spPr>
          <a:xfrm>
            <a:off x="7164202" y="4105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6" name="object 1386"/>
          <p:cNvSpPr/>
          <p:nvPr/>
        </p:nvSpPr>
        <p:spPr>
          <a:xfrm>
            <a:off x="1708285" y="4111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7" name="object 1387"/>
          <p:cNvSpPr/>
          <p:nvPr/>
        </p:nvSpPr>
        <p:spPr>
          <a:xfrm>
            <a:off x="7164202" y="41117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8" name="object 1388"/>
          <p:cNvSpPr/>
          <p:nvPr/>
        </p:nvSpPr>
        <p:spPr>
          <a:xfrm>
            <a:off x="1708285" y="41178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9" name="object 1389"/>
          <p:cNvSpPr/>
          <p:nvPr/>
        </p:nvSpPr>
        <p:spPr>
          <a:xfrm>
            <a:off x="7164202" y="41178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0" name="object 1390"/>
          <p:cNvSpPr/>
          <p:nvPr/>
        </p:nvSpPr>
        <p:spPr>
          <a:xfrm>
            <a:off x="1708285" y="4123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1" name="object 1391"/>
          <p:cNvSpPr/>
          <p:nvPr/>
        </p:nvSpPr>
        <p:spPr>
          <a:xfrm>
            <a:off x="7164202" y="41239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2" name="object 1392"/>
          <p:cNvSpPr/>
          <p:nvPr/>
        </p:nvSpPr>
        <p:spPr>
          <a:xfrm>
            <a:off x="1708285" y="4130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3" name="object 1393"/>
          <p:cNvSpPr/>
          <p:nvPr/>
        </p:nvSpPr>
        <p:spPr>
          <a:xfrm>
            <a:off x="7164202" y="41300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4" name="object 1394"/>
          <p:cNvSpPr/>
          <p:nvPr/>
        </p:nvSpPr>
        <p:spPr>
          <a:xfrm>
            <a:off x="1708285" y="4136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5" name="object 1395"/>
          <p:cNvSpPr/>
          <p:nvPr/>
        </p:nvSpPr>
        <p:spPr>
          <a:xfrm>
            <a:off x="7164202" y="4136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6" name="object 1396"/>
          <p:cNvSpPr/>
          <p:nvPr/>
        </p:nvSpPr>
        <p:spPr>
          <a:xfrm>
            <a:off x="1708285" y="4142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7" name="object 1397"/>
          <p:cNvSpPr/>
          <p:nvPr/>
        </p:nvSpPr>
        <p:spPr>
          <a:xfrm>
            <a:off x="7164202" y="4142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8" name="object 1398"/>
          <p:cNvSpPr/>
          <p:nvPr/>
        </p:nvSpPr>
        <p:spPr>
          <a:xfrm>
            <a:off x="1708285" y="4148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9" name="object 1399"/>
          <p:cNvSpPr/>
          <p:nvPr/>
        </p:nvSpPr>
        <p:spPr>
          <a:xfrm>
            <a:off x="7164202" y="41483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0" name="object 1400"/>
          <p:cNvSpPr/>
          <p:nvPr/>
        </p:nvSpPr>
        <p:spPr>
          <a:xfrm>
            <a:off x="1708285" y="4154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1" name="object 1401"/>
          <p:cNvSpPr/>
          <p:nvPr/>
        </p:nvSpPr>
        <p:spPr>
          <a:xfrm>
            <a:off x="7164202" y="4154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2" name="object 1402"/>
          <p:cNvSpPr/>
          <p:nvPr/>
        </p:nvSpPr>
        <p:spPr>
          <a:xfrm>
            <a:off x="1708285" y="4160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3" name="object 1403"/>
          <p:cNvSpPr/>
          <p:nvPr/>
        </p:nvSpPr>
        <p:spPr>
          <a:xfrm>
            <a:off x="7164202" y="41605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4" name="object 1404"/>
          <p:cNvSpPr/>
          <p:nvPr/>
        </p:nvSpPr>
        <p:spPr>
          <a:xfrm>
            <a:off x="1708285" y="4166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5" name="object 1405"/>
          <p:cNvSpPr/>
          <p:nvPr/>
        </p:nvSpPr>
        <p:spPr>
          <a:xfrm>
            <a:off x="7164202" y="41666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6" name="object 1406"/>
          <p:cNvSpPr/>
          <p:nvPr/>
        </p:nvSpPr>
        <p:spPr>
          <a:xfrm>
            <a:off x="1708285" y="4172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7" name="object 1407"/>
          <p:cNvSpPr/>
          <p:nvPr/>
        </p:nvSpPr>
        <p:spPr>
          <a:xfrm>
            <a:off x="7164202" y="41727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8" name="object 1408"/>
          <p:cNvSpPr/>
          <p:nvPr/>
        </p:nvSpPr>
        <p:spPr>
          <a:xfrm>
            <a:off x="1708285" y="4178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9" name="object 1409"/>
          <p:cNvSpPr/>
          <p:nvPr/>
        </p:nvSpPr>
        <p:spPr>
          <a:xfrm>
            <a:off x="7164202" y="41788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0" name="object 1410"/>
          <p:cNvSpPr/>
          <p:nvPr/>
        </p:nvSpPr>
        <p:spPr>
          <a:xfrm>
            <a:off x="1708285" y="4184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1" name="object 1411"/>
          <p:cNvSpPr/>
          <p:nvPr/>
        </p:nvSpPr>
        <p:spPr>
          <a:xfrm>
            <a:off x="7164202" y="41849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2" name="object 1412"/>
          <p:cNvSpPr/>
          <p:nvPr/>
        </p:nvSpPr>
        <p:spPr>
          <a:xfrm>
            <a:off x="1708285" y="4191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3" name="object 1413"/>
          <p:cNvSpPr/>
          <p:nvPr/>
        </p:nvSpPr>
        <p:spPr>
          <a:xfrm>
            <a:off x="2616589" y="3712464"/>
            <a:ext cx="3992879" cy="48158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4" name="object 1414"/>
          <p:cNvSpPr/>
          <p:nvPr/>
        </p:nvSpPr>
        <p:spPr>
          <a:xfrm>
            <a:off x="7164202" y="4191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5" name="object 1415"/>
          <p:cNvSpPr/>
          <p:nvPr/>
        </p:nvSpPr>
        <p:spPr>
          <a:xfrm>
            <a:off x="1708285" y="4197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6" name="object 1416"/>
          <p:cNvSpPr/>
          <p:nvPr/>
        </p:nvSpPr>
        <p:spPr>
          <a:xfrm>
            <a:off x="6329050" y="4197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7" name="object 1417"/>
          <p:cNvSpPr/>
          <p:nvPr/>
        </p:nvSpPr>
        <p:spPr>
          <a:xfrm>
            <a:off x="7164202" y="4197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8" name="object 1418"/>
          <p:cNvSpPr/>
          <p:nvPr/>
        </p:nvSpPr>
        <p:spPr>
          <a:xfrm>
            <a:off x="1708285" y="4203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9" name="object 1419"/>
          <p:cNvSpPr/>
          <p:nvPr/>
        </p:nvSpPr>
        <p:spPr>
          <a:xfrm>
            <a:off x="6329050" y="4203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0" name="object 1420"/>
          <p:cNvSpPr/>
          <p:nvPr/>
        </p:nvSpPr>
        <p:spPr>
          <a:xfrm>
            <a:off x="7164202" y="4203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1" name="object 1421"/>
          <p:cNvSpPr/>
          <p:nvPr/>
        </p:nvSpPr>
        <p:spPr>
          <a:xfrm>
            <a:off x="1708285" y="4209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2" name="object 1422"/>
          <p:cNvSpPr/>
          <p:nvPr/>
        </p:nvSpPr>
        <p:spPr>
          <a:xfrm>
            <a:off x="6329050" y="4209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3" name="object 1423"/>
          <p:cNvSpPr/>
          <p:nvPr/>
        </p:nvSpPr>
        <p:spPr>
          <a:xfrm>
            <a:off x="7164202" y="4209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4" name="object 1424"/>
          <p:cNvSpPr/>
          <p:nvPr/>
        </p:nvSpPr>
        <p:spPr>
          <a:xfrm>
            <a:off x="1708285" y="4215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5" name="object 1425"/>
          <p:cNvSpPr/>
          <p:nvPr/>
        </p:nvSpPr>
        <p:spPr>
          <a:xfrm>
            <a:off x="6329050" y="4215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6" name="object 1426"/>
          <p:cNvSpPr/>
          <p:nvPr/>
        </p:nvSpPr>
        <p:spPr>
          <a:xfrm>
            <a:off x="7164202" y="42153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7" name="object 1427"/>
          <p:cNvSpPr/>
          <p:nvPr/>
        </p:nvSpPr>
        <p:spPr>
          <a:xfrm>
            <a:off x="1708285" y="4221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8" name="object 1428"/>
          <p:cNvSpPr/>
          <p:nvPr/>
        </p:nvSpPr>
        <p:spPr>
          <a:xfrm>
            <a:off x="6329050" y="4221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9" name="object 1429"/>
          <p:cNvSpPr/>
          <p:nvPr/>
        </p:nvSpPr>
        <p:spPr>
          <a:xfrm>
            <a:off x="7164202" y="4221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0" name="object 1430"/>
          <p:cNvSpPr/>
          <p:nvPr/>
        </p:nvSpPr>
        <p:spPr>
          <a:xfrm>
            <a:off x="1708285" y="4227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1" name="object 1431"/>
          <p:cNvSpPr/>
          <p:nvPr/>
        </p:nvSpPr>
        <p:spPr>
          <a:xfrm>
            <a:off x="6329050" y="4227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2" name="object 1432"/>
          <p:cNvSpPr/>
          <p:nvPr/>
        </p:nvSpPr>
        <p:spPr>
          <a:xfrm>
            <a:off x="7164202" y="4227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3" name="object 1433"/>
          <p:cNvSpPr/>
          <p:nvPr/>
        </p:nvSpPr>
        <p:spPr>
          <a:xfrm>
            <a:off x="1708285" y="4233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4" name="object 1434"/>
          <p:cNvSpPr/>
          <p:nvPr/>
        </p:nvSpPr>
        <p:spPr>
          <a:xfrm>
            <a:off x="6329050" y="4233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5" name="object 1435"/>
          <p:cNvSpPr/>
          <p:nvPr/>
        </p:nvSpPr>
        <p:spPr>
          <a:xfrm>
            <a:off x="7164202" y="4233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6" name="object 1436"/>
          <p:cNvSpPr/>
          <p:nvPr/>
        </p:nvSpPr>
        <p:spPr>
          <a:xfrm>
            <a:off x="1708285" y="4239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7" name="object 1437"/>
          <p:cNvSpPr/>
          <p:nvPr/>
        </p:nvSpPr>
        <p:spPr>
          <a:xfrm>
            <a:off x="6329050" y="4239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8" name="object 1438"/>
          <p:cNvSpPr/>
          <p:nvPr/>
        </p:nvSpPr>
        <p:spPr>
          <a:xfrm>
            <a:off x="7164202" y="42397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9" name="object 1439"/>
          <p:cNvSpPr/>
          <p:nvPr/>
        </p:nvSpPr>
        <p:spPr>
          <a:xfrm>
            <a:off x="1708285" y="4245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0" name="object 1440"/>
          <p:cNvSpPr/>
          <p:nvPr/>
        </p:nvSpPr>
        <p:spPr>
          <a:xfrm>
            <a:off x="6329050" y="4245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1" name="object 1441"/>
          <p:cNvSpPr/>
          <p:nvPr/>
        </p:nvSpPr>
        <p:spPr>
          <a:xfrm>
            <a:off x="7164202" y="4245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2" name="object 1442"/>
          <p:cNvSpPr/>
          <p:nvPr/>
        </p:nvSpPr>
        <p:spPr>
          <a:xfrm>
            <a:off x="1708285" y="4251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3" name="object 1443"/>
          <p:cNvSpPr/>
          <p:nvPr/>
        </p:nvSpPr>
        <p:spPr>
          <a:xfrm>
            <a:off x="1708285" y="4258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4" name="object 1444"/>
          <p:cNvSpPr/>
          <p:nvPr/>
        </p:nvSpPr>
        <p:spPr>
          <a:xfrm>
            <a:off x="6329050" y="4248911"/>
            <a:ext cx="841247" cy="12191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5" name="object 1445"/>
          <p:cNvSpPr/>
          <p:nvPr/>
        </p:nvSpPr>
        <p:spPr>
          <a:xfrm>
            <a:off x="1708285" y="4264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6" name="object 1446"/>
          <p:cNvSpPr/>
          <p:nvPr/>
        </p:nvSpPr>
        <p:spPr>
          <a:xfrm>
            <a:off x="1708285" y="4270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7" name="object 1447"/>
          <p:cNvSpPr/>
          <p:nvPr/>
        </p:nvSpPr>
        <p:spPr>
          <a:xfrm>
            <a:off x="1708285" y="4276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8" name="object 1448"/>
          <p:cNvSpPr/>
          <p:nvPr/>
        </p:nvSpPr>
        <p:spPr>
          <a:xfrm>
            <a:off x="1708285" y="4282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9" name="object 1449"/>
          <p:cNvSpPr/>
          <p:nvPr/>
        </p:nvSpPr>
        <p:spPr>
          <a:xfrm>
            <a:off x="1708285" y="4288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0" name="object 1450"/>
          <p:cNvSpPr/>
          <p:nvPr/>
        </p:nvSpPr>
        <p:spPr>
          <a:xfrm>
            <a:off x="1708285" y="4294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1" name="object 1451"/>
          <p:cNvSpPr/>
          <p:nvPr/>
        </p:nvSpPr>
        <p:spPr>
          <a:xfrm>
            <a:off x="1708285" y="4300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2" name="object 1452"/>
          <p:cNvSpPr/>
          <p:nvPr/>
        </p:nvSpPr>
        <p:spPr>
          <a:xfrm>
            <a:off x="1708285" y="4306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3" name="object 1453"/>
          <p:cNvSpPr/>
          <p:nvPr/>
        </p:nvSpPr>
        <p:spPr>
          <a:xfrm>
            <a:off x="1708285" y="4312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4" name="object 1454"/>
          <p:cNvSpPr/>
          <p:nvPr/>
        </p:nvSpPr>
        <p:spPr>
          <a:xfrm>
            <a:off x="1708285" y="43190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5" name="object 1455"/>
          <p:cNvSpPr/>
          <p:nvPr/>
        </p:nvSpPr>
        <p:spPr>
          <a:xfrm>
            <a:off x="1708285" y="4325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6" name="object 1456"/>
          <p:cNvSpPr/>
          <p:nvPr/>
        </p:nvSpPr>
        <p:spPr>
          <a:xfrm>
            <a:off x="1708285" y="43312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7" name="object 1457"/>
          <p:cNvSpPr/>
          <p:nvPr/>
        </p:nvSpPr>
        <p:spPr>
          <a:xfrm>
            <a:off x="1708285" y="43373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8" name="object 1458"/>
          <p:cNvSpPr/>
          <p:nvPr/>
        </p:nvSpPr>
        <p:spPr>
          <a:xfrm>
            <a:off x="1708285" y="4343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9" name="object 1459"/>
          <p:cNvSpPr/>
          <p:nvPr/>
        </p:nvSpPr>
        <p:spPr>
          <a:xfrm>
            <a:off x="1708285" y="4349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0" name="object 1460"/>
          <p:cNvSpPr/>
          <p:nvPr/>
        </p:nvSpPr>
        <p:spPr>
          <a:xfrm>
            <a:off x="1708285" y="4355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1" name="object 1461"/>
          <p:cNvSpPr/>
          <p:nvPr/>
        </p:nvSpPr>
        <p:spPr>
          <a:xfrm>
            <a:off x="1708285" y="4361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2" name="object 1462"/>
          <p:cNvSpPr/>
          <p:nvPr/>
        </p:nvSpPr>
        <p:spPr>
          <a:xfrm>
            <a:off x="1708285" y="4367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3" name="object 1463"/>
          <p:cNvSpPr/>
          <p:nvPr/>
        </p:nvSpPr>
        <p:spPr>
          <a:xfrm>
            <a:off x="1708285" y="4373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4" name="object 1464"/>
          <p:cNvSpPr/>
          <p:nvPr/>
        </p:nvSpPr>
        <p:spPr>
          <a:xfrm>
            <a:off x="1708285" y="4379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5" name="object 1465"/>
          <p:cNvSpPr/>
          <p:nvPr/>
        </p:nvSpPr>
        <p:spPr>
          <a:xfrm>
            <a:off x="1708285" y="43860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6" name="object 1466"/>
          <p:cNvSpPr/>
          <p:nvPr/>
        </p:nvSpPr>
        <p:spPr>
          <a:xfrm>
            <a:off x="1708285" y="4392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7" name="object 1467"/>
          <p:cNvSpPr/>
          <p:nvPr/>
        </p:nvSpPr>
        <p:spPr>
          <a:xfrm>
            <a:off x="1708285" y="4398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8" name="object 1468"/>
          <p:cNvSpPr/>
          <p:nvPr/>
        </p:nvSpPr>
        <p:spPr>
          <a:xfrm>
            <a:off x="1708285" y="44043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9" name="object 1469"/>
          <p:cNvSpPr/>
          <p:nvPr/>
        </p:nvSpPr>
        <p:spPr>
          <a:xfrm>
            <a:off x="1708285" y="44104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0" name="object 1470"/>
          <p:cNvSpPr/>
          <p:nvPr/>
        </p:nvSpPr>
        <p:spPr>
          <a:xfrm>
            <a:off x="1708285" y="44165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1" name="object 1471"/>
          <p:cNvSpPr/>
          <p:nvPr/>
        </p:nvSpPr>
        <p:spPr>
          <a:xfrm>
            <a:off x="1708285" y="44226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2" name="object 1472"/>
          <p:cNvSpPr/>
          <p:nvPr/>
        </p:nvSpPr>
        <p:spPr>
          <a:xfrm>
            <a:off x="1708285" y="3791711"/>
            <a:ext cx="5779004" cy="646175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4" name="object 147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30006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1276350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4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506729"/>
            <a:ext cx="6826250" cy="3546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Atama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Loa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80-b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Loa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80-b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31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 marL="4828540">
              <a:lnSpc>
                <a:spcPct val="100000"/>
              </a:lnSpc>
              <a:buClr>
                <a:srgbClr val="5C83BE"/>
              </a:buClr>
              <a:buFont typeface="Arial"/>
              <a:buChar char="•"/>
            </a:pPr>
            <a:endParaRPr sz="100" dirty="0">
              <a:latin typeface="Times New Roman"/>
              <a:cs typeface="Times New Roman"/>
            </a:endParaRPr>
          </a:p>
          <a:p>
            <a:pPr marL="207645" indent="-195580">
              <a:lnSpc>
                <a:spcPct val="100000"/>
              </a:lnSpc>
              <a:spcBef>
                <a:spcPts val="2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575" i="1" spc="-22" baseline="-21164" dirty="0" smtClean="0">
                <a:solidFill>
                  <a:srgbClr val="232021"/>
                </a:solidFill>
                <a:latin typeface="Arial"/>
                <a:cs typeface="Arial"/>
              </a:rPr>
              <a:t>10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9 </a:t>
            </a:r>
            <a:r>
              <a:rPr sz="1575" i="1" spc="-209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575" i="1" spc="-22" baseline="-21164" dirty="0" smtClean="0">
                <a:solidFill>
                  <a:srgbClr val="232021"/>
                </a:solidFill>
                <a:latin typeface="Arial"/>
                <a:cs typeface="Arial"/>
              </a:rPr>
              <a:t>11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0 </a:t>
            </a:r>
            <a:r>
              <a:rPr sz="1575" i="1" spc="-209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575" i="1" spc="-22" baseline="-21164" dirty="0" smtClean="0">
                <a:solidFill>
                  <a:srgbClr val="232021"/>
                </a:solidFill>
                <a:latin typeface="Arial"/>
                <a:cs typeface="Arial"/>
              </a:rPr>
              <a:t>11</a:t>
            </a:r>
            <a:r>
              <a:rPr sz="1575" i="1" spc="0" baseline="-21164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575" i="1" spc="-209" baseline="-21164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0"/>
              </a:spcBef>
              <a:buClr>
                <a:srgbClr val="5C83BE"/>
              </a:buClr>
            </a:pPr>
            <a:endParaRPr sz="900" dirty="0"/>
          </a:p>
          <a:p>
            <a:pPr marL="12700">
              <a:lnSpc>
                <a:spcPct val="100000"/>
              </a:lnSpc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R-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Toplama her üç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çıkışı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anahtarı</a:t>
            </a:r>
            <a:r>
              <a:rPr lang="tr-TR"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1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575" i="1" baseline="-21164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 üretir.</a:t>
            </a:r>
            <a:endParaRPr sz="1575" baseline="-21164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30"/>
              </a:spcBef>
            </a:pPr>
            <a:endParaRPr sz="7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>
              <a:lnSpc>
                <a:spcPct val="100000"/>
              </a:lnSpc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 saat darbesinde 64 biti paralel üretmek için düzenlenebilir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00193" y="1005839"/>
            <a:ext cx="1542288" cy="9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639433" y="10134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39433" y="10165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639433" y="1019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39433" y="1022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639433" y="1025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39433" y="1028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39433" y="1031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639433" y="1034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639433" y="1037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39433" y="1040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948050" y="10439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39433" y="10439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948050" y="1046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639433" y="1046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48050" y="10500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639433" y="10500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48050" y="10530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39433" y="10530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48050" y="1056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639433" y="1056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48050" y="10591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639433" y="10591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948050" y="1062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639433" y="1062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948050" y="10652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639433" y="10652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48050" y="10683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639433" y="10683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948050" y="1071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639433" y="1071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948050" y="10744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39433" y="10744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948050" y="107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639433" y="1077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948050" y="1080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639433" y="1080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948050" y="10835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8639433" y="10835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948050" y="1086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639433" y="1086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948050" y="1089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639433" y="1089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948050" y="1165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948050" y="1168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639433" y="1168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948050" y="1171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639433" y="1171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48050" y="11750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639433" y="11750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08426" y="1014983"/>
            <a:ext cx="2398776" cy="1767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948050" y="1190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948050" y="11932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48050" y="11963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948050" y="1199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948050" y="12024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948050" y="12054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948050" y="12085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948050" y="12115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948050" y="12146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948050" y="12176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948050" y="12207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48050" y="1223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48050" y="12268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948050" y="1229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948050" y="1232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948050" y="12359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948050" y="1239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948050" y="1242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557138" y="1242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948050" y="12451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557138" y="12451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948050" y="1248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948050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329050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115433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286121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310505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087745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D807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096890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173090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8200521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8282818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8554090" y="1091183"/>
            <a:ext cx="173736" cy="161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724778" y="12512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862706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948050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033394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29050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057521" y="1188719"/>
            <a:ext cx="30479" cy="670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78857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091050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276978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255642" y="1188719"/>
            <a:ext cx="91440" cy="67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7322697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084697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8099938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8121274" y="1188719"/>
            <a:ext cx="48767" cy="67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8160897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8176138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8270626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285866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8724778" y="12542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62706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948050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033394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329050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078857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7091050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7276978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7255642" y="1252727"/>
            <a:ext cx="91440" cy="60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7322697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8084697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42E2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8099938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8160897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176138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8270626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8285866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8724778" y="1257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862706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948050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033394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329050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454018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075809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276978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084697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64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099938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8160897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8176138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8188330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8209666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8203569" y="1188719"/>
            <a:ext cx="54863" cy="731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8237097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8258433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270626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285866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554090" y="12603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774314" y="1191767"/>
            <a:ext cx="140207" cy="731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5862706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5948050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033394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329050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6454018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075809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276978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063362" y="1188719"/>
            <a:ext cx="88391" cy="761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8099938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160897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8237097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258433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8465697" y="1249680"/>
            <a:ext cx="94487" cy="152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8554090" y="12633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329050" y="1266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6454018" y="1266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057521" y="1188719"/>
            <a:ext cx="85344" cy="792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075809" y="1266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091050" y="1266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084697" y="1266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063362" y="1261872"/>
            <a:ext cx="164591" cy="60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160897" y="1266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237097" y="1266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6329050" y="12694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6454018" y="12694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057521" y="1264919"/>
            <a:ext cx="85344" cy="60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075809" y="12694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091050" y="12694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8084697" y="12694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43E3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8063362" y="1188719"/>
            <a:ext cx="1054608" cy="822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8160897" y="12694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8237097" y="12694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6329050" y="1272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6450970" y="1272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057521" y="1267967"/>
            <a:ext cx="85344" cy="60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075809" y="1272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091050" y="1272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255642" y="1255775"/>
            <a:ext cx="91440" cy="1828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310505" y="1272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084697" y="1272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8063362" y="1267967"/>
            <a:ext cx="1054608" cy="60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160897" y="1272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5646297" y="1188719"/>
            <a:ext cx="646176" cy="8839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5862706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5948050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033394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329050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450970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057521" y="1271016"/>
            <a:ext cx="85344" cy="609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075809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8099938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8121274" y="1271016"/>
            <a:ext cx="999743" cy="609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8176138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8258433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8285866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8554090" y="1275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862706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5948050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033394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329050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450970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7057521" y="1274063"/>
            <a:ext cx="85344" cy="60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075809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255642" y="1271016"/>
            <a:ext cx="91440" cy="91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276978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322697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099938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176138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221857" y="1274063"/>
            <a:ext cx="85344" cy="60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270626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285866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8554090" y="12786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5862706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5948050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6033394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329050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450970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7057521" y="1277111"/>
            <a:ext cx="85344" cy="609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7075809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7255642" y="1277111"/>
            <a:ext cx="42671" cy="6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7276978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7322697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8099938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176138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8221857" y="1277111"/>
            <a:ext cx="85344" cy="609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8270626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8285866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8554090" y="1281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5862706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5948050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033394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329050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7057521" y="1280160"/>
            <a:ext cx="85344" cy="609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7075809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255642" y="1280160"/>
            <a:ext cx="42671" cy="6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276978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292218" y="1277111"/>
            <a:ext cx="54864" cy="91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322697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8084697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8099938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8160897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8176138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8209666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8237097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8270626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8285866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8724778" y="1284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8788786" y="1274063"/>
            <a:ext cx="27432" cy="121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5948050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7057521" y="1283208"/>
            <a:ext cx="85344" cy="6095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7078857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7091050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112386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7118481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7289169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084697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160897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/>
          <p:nvPr/>
        </p:nvSpPr>
        <p:spPr>
          <a:xfrm>
            <a:off x="8173090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1" name="object 261"/>
          <p:cNvSpPr/>
          <p:nvPr/>
        </p:nvSpPr>
        <p:spPr>
          <a:xfrm>
            <a:off x="8063362" y="1274063"/>
            <a:ext cx="195071" cy="152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2" name="object 262"/>
          <p:cNvSpPr/>
          <p:nvPr/>
        </p:nvSpPr>
        <p:spPr>
          <a:xfrm>
            <a:off x="8249290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C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3" name="object 263"/>
          <p:cNvSpPr/>
          <p:nvPr/>
        </p:nvSpPr>
        <p:spPr>
          <a:xfrm>
            <a:off x="8282818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/>
          <p:nvPr/>
        </p:nvSpPr>
        <p:spPr>
          <a:xfrm>
            <a:off x="8724778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5" name="object 265"/>
          <p:cNvSpPr/>
          <p:nvPr/>
        </p:nvSpPr>
        <p:spPr>
          <a:xfrm>
            <a:off x="8800978" y="12877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6" name="object 266"/>
          <p:cNvSpPr/>
          <p:nvPr/>
        </p:nvSpPr>
        <p:spPr>
          <a:xfrm>
            <a:off x="5774314" y="1290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7" name="object 267"/>
          <p:cNvSpPr/>
          <p:nvPr/>
        </p:nvSpPr>
        <p:spPr>
          <a:xfrm>
            <a:off x="5948050" y="1290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8" name="object 268"/>
          <p:cNvSpPr/>
          <p:nvPr/>
        </p:nvSpPr>
        <p:spPr>
          <a:xfrm>
            <a:off x="8800978" y="1290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9" name="object 269"/>
          <p:cNvSpPr/>
          <p:nvPr/>
        </p:nvSpPr>
        <p:spPr>
          <a:xfrm>
            <a:off x="5774314" y="12938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0" name="object 270"/>
          <p:cNvSpPr/>
          <p:nvPr/>
        </p:nvSpPr>
        <p:spPr>
          <a:xfrm>
            <a:off x="5948050" y="12938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1" name="object 271"/>
          <p:cNvSpPr/>
          <p:nvPr/>
        </p:nvSpPr>
        <p:spPr>
          <a:xfrm>
            <a:off x="8800978" y="12938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2" name="object 272"/>
          <p:cNvSpPr/>
          <p:nvPr/>
        </p:nvSpPr>
        <p:spPr>
          <a:xfrm>
            <a:off x="5948050" y="12969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3" name="object 273"/>
          <p:cNvSpPr/>
          <p:nvPr/>
        </p:nvSpPr>
        <p:spPr>
          <a:xfrm>
            <a:off x="6441826" y="12969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4" name="object 274"/>
          <p:cNvSpPr/>
          <p:nvPr/>
        </p:nvSpPr>
        <p:spPr>
          <a:xfrm>
            <a:off x="8557138" y="12969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5" name="object 275"/>
          <p:cNvSpPr/>
          <p:nvPr/>
        </p:nvSpPr>
        <p:spPr>
          <a:xfrm>
            <a:off x="8800978" y="12969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6" name="object 276"/>
          <p:cNvSpPr/>
          <p:nvPr/>
        </p:nvSpPr>
        <p:spPr>
          <a:xfrm>
            <a:off x="5948050" y="1299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7" name="object 277"/>
          <p:cNvSpPr/>
          <p:nvPr/>
        </p:nvSpPr>
        <p:spPr>
          <a:xfrm>
            <a:off x="6441826" y="1299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8" name="object 278"/>
          <p:cNvSpPr/>
          <p:nvPr/>
        </p:nvSpPr>
        <p:spPr>
          <a:xfrm>
            <a:off x="8800978" y="1299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9" name="object 279"/>
          <p:cNvSpPr/>
          <p:nvPr/>
        </p:nvSpPr>
        <p:spPr>
          <a:xfrm>
            <a:off x="5948050" y="13030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0" name="object 280"/>
          <p:cNvSpPr/>
          <p:nvPr/>
        </p:nvSpPr>
        <p:spPr>
          <a:xfrm>
            <a:off x="6441826" y="13030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1" name="object 281"/>
          <p:cNvSpPr/>
          <p:nvPr/>
        </p:nvSpPr>
        <p:spPr>
          <a:xfrm>
            <a:off x="8800978" y="13030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2" name="object 282"/>
          <p:cNvSpPr/>
          <p:nvPr/>
        </p:nvSpPr>
        <p:spPr>
          <a:xfrm>
            <a:off x="5948050" y="1306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3" name="object 283"/>
          <p:cNvSpPr/>
          <p:nvPr/>
        </p:nvSpPr>
        <p:spPr>
          <a:xfrm>
            <a:off x="6441826" y="1306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4" name="object 284"/>
          <p:cNvSpPr/>
          <p:nvPr/>
        </p:nvSpPr>
        <p:spPr>
          <a:xfrm>
            <a:off x="8800978" y="1306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5" name="object 285"/>
          <p:cNvSpPr/>
          <p:nvPr/>
        </p:nvSpPr>
        <p:spPr>
          <a:xfrm>
            <a:off x="5871850" y="13091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6" name="object 286"/>
          <p:cNvSpPr/>
          <p:nvPr/>
        </p:nvSpPr>
        <p:spPr>
          <a:xfrm>
            <a:off x="5948050" y="13091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7" name="object 287"/>
          <p:cNvSpPr/>
          <p:nvPr/>
        </p:nvSpPr>
        <p:spPr>
          <a:xfrm>
            <a:off x="8800978" y="13091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8" name="object 288"/>
          <p:cNvSpPr/>
          <p:nvPr/>
        </p:nvSpPr>
        <p:spPr>
          <a:xfrm>
            <a:off x="5948050" y="13121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9" name="object 289"/>
          <p:cNvSpPr/>
          <p:nvPr/>
        </p:nvSpPr>
        <p:spPr>
          <a:xfrm>
            <a:off x="8800978" y="13121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0" name="object 290"/>
          <p:cNvSpPr/>
          <p:nvPr/>
        </p:nvSpPr>
        <p:spPr>
          <a:xfrm>
            <a:off x="5948050" y="1315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1" name="object 291"/>
          <p:cNvSpPr/>
          <p:nvPr/>
        </p:nvSpPr>
        <p:spPr>
          <a:xfrm>
            <a:off x="8712586" y="1315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2" name="object 292"/>
          <p:cNvSpPr/>
          <p:nvPr/>
        </p:nvSpPr>
        <p:spPr>
          <a:xfrm>
            <a:off x="8800978" y="1315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3" name="object 293"/>
          <p:cNvSpPr/>
          <p:nvPr/>
        </p:nvSpPr>
        <p:spPr>
          <a:xfrm>
            <a:off x="5948050" y="1318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4" name="object 294"/>
          <p:cNvSpPr/>
          <p:nvPr/>
        </p:nvSpPr>
        <p:spPr>
          <a:xfrm>
            <a:off x="6426586" y="1222247"/>
            <a:ext cx="88392" cy="9753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5" name="object 295"/>
          <p:cNvSpPr/>
          <p:nvPr/>
        </p:nvSpPr>
        <p:spPr>
          <a:xfrm>
            <a:off x="8712586" y="1318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6" name="object 296"/>
          <p:cNvSpPr/>
          <p:nvPr/>
        </p:nvSpPr>
        <p:spPr>
          <a:xfrm>
            <a:off x="8800978" y="1318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7" name="object 297"/>
          <p:cNvSpPr/>
          <p:nvPr/>
        </p:nvSpPr>
        <p:spPr>
          <a:xfrm>
            <a:off x="5948050" y="13213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8" name="object 298"/>
          <p:cNvSpPr/>
          <p:nvPr/>
        </p:nvSpPr>
        <p:spPr>
          <a:xfrm>
            <a:off x="8800978" y="13213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9" name="object 299"/>
          <p:cNvSpPr/>
          <p:nvPr/>
        </p:nvSpPr>
        <p:spPr>
          <a:xfrm>
            <a:off x="5948050" y="1324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0" name="object 300"/>
          <p:cNvSpPr/>
          <p:nvPr/>
        </p:nvSpPr>
        <p:spPr>
          <a:xfrm>
            <a:off x="8800978" y="1324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1" name="object 301"/>
          <p:cNvSpPr/>
          <p:nvPr/>
        </p:nvSpPr>
        <p:spPr>
          <a:xfrm>
            <a:off x="5948050" y="1327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2" name="object 302"/>
          <p:cNvSpPr/>
          <p:nvPr/>
        </p:nvSpPr>
        <p:spPr>
          <a:xfrm>
            <a:off x="8800978" y="13274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3" name="object 303"/>
          <p:cNvSpPr/>
          <p:nvPr/>
        </p:nvSpPr>
        <p:spPr>
          <a:xfrm>
            <a:off x="5948050" y="1330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4" name="object 304"/>
          <p:cNvSpPr/>
          <p:nvPr/>
        </p:nvSpPr>
        <p:spPr>
          <a:xfrm>
            <a:off x="8800978" y="13304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5" name="object 305"/>
          <p:cNvSpPr/>
          <p:nvPr/>
        </p:nvSpPr>
        <p:spPr>
          <a:xfrm>
            <a:off x="5948050" y="1333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6" name="object 306"/>
          <p:cNvSpPr/>
          <p:nvPr/>
        </p:nvSpPr>
        <p:spPr>
          <a:xfrm>
            <a:off x="8800978" y="1333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7" name="object 307"/>
          <p:cNvSpPr/>
          <p:nvPr/>
        </p:nvSpPr>
        <p:spPr>
          <a:xfrm>
            <a:off x="5948050" y="1336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8" name="object 308"/>
          <p:cNvSpPr/>
          <p:nvPr/>
        </p:nvSpPr>
        <p:spPr>
          <a:xfrm>
            <a:off x="8800978" y="13365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9" name="object 309"/>
          <p:cNvSpPr/>
          <p:nvPr/>
        </p:nvSpPr>
        <p:spPr>
          <a:xfrm>
            <a:off x="5948050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0" name="object 310"/>
          <p:cNvSpPr/>
          <p:nvPr/>
        </p:nvSpPr>
        <p:spPr>
          <a:xfrm>
            <a:off x="8800978" y="13395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1" name="object 311"/>
          <p:cNvSpPr/>
          <p:nvPr/>
        </p:nvSpPr>
        <p:spPr>
          <a:xfrm>
            <a:off x="5948050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2" name="object 312"/>
          <p:cNvSpPr/>
          <p:nvPr/>
        </p:nvSpPr>
        <p:spPr>
          <a:xfrm>
            <a:off x="8800978" y="1342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3" name="object 313"/>
          <p:cNvSpPr/>
          <p:nvPr/>
        </p:nvSpPr>
        <p:spPr>
          <a:xfrm>
            <a:off x="5948050" y="13456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4" name="object 314"/>
          <p:cNvSpPr/>
          <p:nvPr/>
        </p:nvSpPr>
        <p:spPr>
          <a:xfrm>
            <a:off x="8800978" y="13456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5" name="object 315"/>
          <p:cNvSpPr/>
          <p:nvPr/>
        </p:nvSpPr>
        <p:spPr>
          <a:xfrm>
            <a:off x="5948050" y="1348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6" name="object 316"/>
          <p:cNvSpPr/>
          <p:nvPr/>
        </p:nvSpPr>
        <p:spPr>
          <a:xfrm>
            <a:off x="8800978" y="1348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7" name="object 317"/>
          <p:cNvSpPr/>
          <p:nvPr/>
        </p:nvSpPr>
        <p:spPr>
          <a:xfrm>
            <a:off x="8800978" y="1351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8" name="object 318"/>
          <p:cNvSpPr/>
          <p:nvPr/>
        </p:nvSpPr>
        <p:spPr>
          <a:xfrm>
            <a:off x="8800978" y="13548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9" name="object 319"/>
          <p:cNvSpPr/>
          <p:nvPr/>
        </p:nvSpPr>
        <p:spPr>
          <a:xfrm>
            <a:off x="5774314" y="1277111"/>
            <a:ext cx="262127" cy="8229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0" name="object 320"/>
          <p:cNvSpPr/>
          <p:nvPr/>
        </p:nvSpPr>
        <p:spPr>
          <a:xfrm>
            <a:off x="8800978" y="1357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1" name="object 321"/>
          <p:cNvSpPr/>
          <p:nvPr/>
        </p:nvSpPr>
        <p:spPr>
          <a:xfrm>
            <a:off x="8800978" y="1360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2" name="object 322"/>
          <p:cNvSpPr/>
          <p:nvPr/>
        </p:nvSpPr>
        <p:spPr>
          <a:xfrm>
            <a:off x="8639433" y="13639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3" name="object 323"/>
          <p:cNvSpPr/>
          <p:nvPr/>
        </p:nvSpPr>
        <p:spPr>
          <a:xfrm>
            <a:off x="8800978" y="13639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4" name="object 324"/>
          <p:cNvSpPr/>
          <p:nvPr/>
        </p:nvSpPr>
        <p:spPr>
          <a:xfrm>
            <a:off x="8639433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5" name="object 325"/>
          <p:cNvSpPr/>
          <p:nvPr/>
        </p:nvSpPr>
        <p:spPr>
          <a:xfrm>
            <a:off x="8800978" y="1367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6" name="object 326"/>
          <p:cNvSpPr/>
          <p:nvPr/>
        </p:nvSpPr>
        <p:spPr>
          <a:xfrm>
            <a:off x="8639433" y="13700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7" name="object 327"/>
          <p:cNvSpPr/>
          <p:nvPr/>
        </p:nvSpPr>
        <p:spPr>
          <a:xfrm>
            <a:off x="8800978" y="13700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8" name="object 328"/>
          <p:cNvSpPr/>
          <p:nvPr/>
        </p:nvSpPr>
        <p:spPr>
          <a:xfrm>
            <a:off x="8800978" y="13731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9" name="object 329"/>
          <p:cNvSpPr/>
          <p:nvPr/>
        </p:nvSpPr>
        <p:spPr>
          <a:xfrm>
            <a:off x="8800978" y="13761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0" name="object 330"/>
          <p:cNvSpPr/>
          <p:nvPr/>
        </p:nvSpPr>
        <p:spPr>
          <a:xfrm>
            <a:off x="8800978" y="13792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1" name="object 331"/>
          <p:cNvSpPr/>
          <p:nvPr/>
        </p:nvSpPr>
        <p:spPr>
          <a:xfrm>
            <a:off x="8800978" y="1382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2" name="object 332"/>
          <p:cNvSpPr/>
          <p:nvPr/>
        </p:nvSpPr>
        <p:spPr>
          <a:xfrm>
            <a:off x="8800978" y="1385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3" name="object 333"/>
          <p:cNvSpPr/>
          <p:nvPr/>
        </p:nvSpPr>
        <p:spPr>
          <a:xfrm>
            <a:off x="8800978" y="13883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4" name="object 334"/>
          <p:cNvSpPr/>
          <p:nvPr/>
        </p:nvSpPr>
        <p:spPr>
          <a:xfrm>
            <a:off x="8800978" y="1391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5" name="object 335"/>
          <p:cNvSpPr/>
          <p:nvPr/>
        </p:nvSpPr>
        <p:spPr>
          <a:xfrm>
            <a:off x="8800978" y="13944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6" name="object 336"/>
          <p:cNvSpPr/>
          <p:nvPr/>
        </p:nvSpPr>
        <p:spPr>
          <a:xfrm>
            <a:off x="8800978" y="13975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7" name="object 337"/>
          <p:cNvSpPr/>
          <p:nvPr/>
        </p:nvSpPr>
        <p:spPr>
          <a:xfrm>
            <a:off x="8800978" y="1400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8" name="object 338"/>
          <p:cNvSpPr/>
          <p:nvPr/>
        </p:nvSpPr>
        <p:spPr>
          <a:xfrm>
            <a:off x="8800978" y="14036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9" name="object 339"/>
          <p:cNvSpPr/>
          <p:nvPr/>
        </p:nvSpPr>
        <p:spPr>
          <a:xfrm>
            <a:off x="8800978" y="14066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0" name="object 340"/>
          <p:cNvSpPr/>
          <p:nvPr/>
        </p:nvSpPr>
        <p:spPr>
          <a:xfrm>
            <a:off x="8800978" y="1409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1" name="object 341"/>
          <p:cNvSpPr/>
          <p:nvPr/>
        </p:nvSpPr>
        <p:spPr>
          <a:xfrm>
            <a:off x="8800978" y="14127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2" name="object 342"/>
          <p:cNvSpPr/>
          <p:nvPr/>
        </p:nvSpPr>
        <p:spPr>
          <a:xfrm>
            <a:off x="8800978" y="14157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3" name="object 343"/>
          <p:cNvSpPr/>
          <p:nvPr/>
        </p:nvSpPr>
        <p:spPr>
          <a:xfrm>
            <a:off x="8800978" y="1418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4" name="object 344"/>
          <p:cNvSpPr/>
          <p:nvPr/>
        </p:nvSpPr>
        <p:spPr>
          <a:xfrm>
            <a:off x="8800978" y="14218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5" name="object 345"/>
          <p:cNvSpPr/>
          <p:nvPr/>
        </p:nvSpPr>
        <p:spPr>
          <a:xfrm>
            <a:off x="8800978" y="14249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6" name="object 346"/>
          <p:cNvSpPr/>
          <p:nvPr/>
        </p:nvSpPr>
        <p:spPr>
          <a:xfrm>
            <a:off x="8800978" y="1427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7" name="object 347"/>
          <p:cNvSpPr/>
          <p:nvPr/>
        </p:nvSpPr>
        <p:spPr>
          <a:xfrm>
            <a:off x="8800978" y="14310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8" name="object 348"/>
          <p:cNvSpPr/>
          <p:nvPr/>
        </p:nvSpPr>
        <p:spPr>
          <a:xfrm>
            <a:off x="8800978" y="14340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9" name="object 349"/>
          <p:cNvSpPr/>
          <p:nvPr/>
        </p:nvSpPr>
        <p:spPr>
          <a:xfrm>
            <a:off x="8800978" y="1437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0" name="object 350"/>
          <p:cNvSpPr/>
          <p:nvPr/>
        </p:nvSpPr>
        <p:spPr>
          <a:xfrm>
            <a:off x="8800978" y="14401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1" name="object 351"/>
          <p:cNvSpPr/>
          <p:nvPr/>
        </p:nvSpPr>
        <p:spPr>
          <a:xfrm>
            <a:off x="8800978" y="1443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2" name="object 352"/>
          <p:cNvSpPr/>
          <p:nvPr/>
        </p:nvSpPr>
        <p:spPr>
          <a:xfrm>
            <a:off x="8800978" y="14462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3" name="object 353"/>
          <p:cNvSpPr/>
          <p:nvPr/>
        </p:nvSpPr>
        <p:spPr>
          <a:xfrm>
            <a:off x="8800978" y="14493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4" name="object 354"/>
          <p:cNvSpPr/>
          <p:nvPr/>
        </p:nvSpPr>
        <p:spPr>
          <a:xfrm>
            <a:off x="8800978" y="1452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5" name="object 355"/>
          <p:cNvSpPr/>
          <p:nvPr/>
        </p:nvSpPr>
        <p:spPr>
          <a:xfrm>
            <a:off x="8800978" y="14554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6" name="object 356"/>
          <p:cNvSpPr/>
          <p:nvPr/>
        </p:nvSpPr>
        <p:spPr>
          <a:xfrm>
            <a:off x="8800978" y="1458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7" name="object 357"/>
          <p:cNvSpPr/>
          <p:nvPr/>
        </p:nvSpPr>
        <p:spPr>
          <a:xfrm>
            <a:off x="8800978" y="1461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8" name="object 358"/>
          <p:cNvSpPr/>
          <p:nvPr/>
        </p:nvSpPr>
        <p:spPr>
          <a:xfrm>
            <a:off x="8800978" y="14645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9" name="object 359"/>
          <p:cNvSpPr/>
          <p:nvPr/>
        </p:nvSpPr>
        <p:spPr>
          <a:xfrm>
            <a:off x="8800978" y="1467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0" name="object 360"/>
          <p:cNvSpPr/>
          <p:nvPr/>
        </p:nvSpPr>
        <p:spPr>
          <a:xfrm>
            <a:off x="8800978" y="1470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1" name="object 361"/>
          <p:cNvSpPr/>
          <p:nvPr/>
        </p:nvSpPr>
        <p:spPr>
          <a:xfrm>
            <a:off x="8800978" y="14737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2" name="object 362"/>
          <p:cNvSpPr/>
          <p:nvPr/>
        </p:nvSpPr>
        <p:spPr>
          <a:xfrm>
            <a:off x="8800978" y="1476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3" name="object 363"/>
          <p:cNvSpPr/>
          <p:nvPr/>
        </p:nvSpPr>
        <p:spPr>
          <a:xfrm>
            <a:off x="8800978" y="14798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4" name="object 364"/>
          <p:cNvSpPr/>
          <p:nvPr/>
        </p:nvSpPr>
        <p:spPr>
          <a:xfrm>
            <a:off x="8800978" y="14828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5" name="object 365"/>
          <p:cNvSpPr/>
          <p:nvPr/>
        </p:nvSpPr>
        <p:spPr>
          <a:xfrm>
            <a:off x="8800978" y="1485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6" name="object 366"/>
          <p:cNvSpPr/>
          <p:nvPr/>
        </p:nvSpPr>
        <p:spPr>
          <a:xfrm>
            <a:off x="8800978" y="14889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7" name="object 367"/>
          <p:cNvSpPr/>
          <p:nvPr/>
        </p:nvSpPr>
        <p:spPr>
          <a:xfrm>
            <a:off x="8800978" y="14919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8" name="object 368"/>
          <p:cNvSpPr/>
          <p:nvPr/>
        </p:nvSpPr>
        <p:spPr>
          <a:xfrm>
            <a:off x="8800978" y="1495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9" name="object 369"/>
          <p:cNvSpPr/>
          <p:nvPr/>
        </p:nvSpPr>
        <p:spPr>
          <a:xfrm>
            <a:off x="8800978" y="14980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0" name="object 370"/>
          <p:cNvSpPr/>
          <p:nvPr/>
        </p:nvSpPr>
        <p:spPr>
          <a:xfrm>
            <a:off x="8800978" y="1501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1" name="object 371"/>
          <p:cNvSpPr/>
          <p:nvPr/>
        </p:nvSpPr>
        <p:spPr>
          <a:xfrm>
            <a:off x="8800978" y="1504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2" name="object 372"/>
          <p:cNvSpPr/>
          <p:nvPr/>
        </p:nvSpPr>
        <p:spPr>
          <a:xfrm>
            <a:off x="8800978" y="15072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3" name="object 373"/>
          <p:cNvSpPr/>
          <p:nvPr/>
        </p:nvSpPr>
        <p:spPr>
          <a:xfrm>
            <a:off x="8800978" y="15102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4" name="object 374"/>
          <p:cNvSpPr/>
          <p:nvPr/>
        </p:nvSpPr>
        <p:spPr>
          <a:xfrm>
            <a:off x="8800978" y="1513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5" name="object 375"/>
          <p:cNvSpPr/>
          <p:nvPr/>
        </p:nvSpPr>
        <p:spPr>
          <a:xfrm>
            <a:off x="8800978" y="15163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6" name="object 376"/>
          <p:cNvSpPr/>
          <p:nvPr/>
        </p:nvSpPr>
        <p:spPr>
          <a:xfrm>
            <a:off x="8800978" y="1519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7" name="object 377"/>
          <p:cNvSpPr/>
          <p:nvPr/>
        </p:nvSpPr>
        <p:spPr>
          <a:xfrm>
            <a:off x="8800978" y="15224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8" name="object 378"/>
          <p:cNvSpPr/>
          <p:nvPr/>
        </p:nvSpPr>
        <p:spPr>
          <a:xfrm>
            <a:off x="8800978" y="15255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9" name="object 379"/>
          <p:cNvSpPr/>
          <p:nvPr/>
        </p:nvSpPr>
        <p:spPr>
          <a:xfrm>
            <a:off x="8800978" y="15285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0" name="object 380"/>
          <p:cNvSpPr/>
          <p:nvPr/>
        </p:nvSpPr>
        <p:spPr>
          <a:xfrm>
            <a:off x="8800978" y="153161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1" name="object 381"/>
          <p:cNvSpPr/>
          <p:nvPr/>
        </p:nvSpPr>
        <p:spPr>
          <a:xfrm>
            <a:off x="8800978" y="1534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2" name="object 382"/>
          <p:cNvSpPr/>
          <p:nvPr/>
        </p:nvSpPr>
        <p:spPr>
          <a:xfrm>
            <a:off x="8800978" y="1537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3" name="object 383"/>
          <p:cNvSpPr/>
          <p:nvPr/>
        </p:nvSpPr>
        <p:spPr>
          <a:xfrm>
            <a:off x="8800978" y="154076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4" name="object 384"/>
          <p:cNvSpPr/>
          <p:nvPr/>
        </p:nvSpPr>
        <p:spPr>
          <a:xfrm>
            <a:off x="8800978" y="1543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5" name="object 385"/>
          <p:cNvSpPr/>
          <p:nvPr/>
        </p:nvSpPr>
        <p:spPr>
          <a:xfrm>
            <a:off x="8800978" y="1546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6" name="object 386"/>
          <p:cNvSpPr/>
          <p:nvPr/>
        </p:nvSpPr>
        <p:spPr>
          <a:xfrm>
            <a:off x="8800978" y="154990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7" name="object 387"/>
          <p:cNvSpPr/>
          <p:nvPr/>
        </p:nvSpPr>
        <p:spPr>
          <a:xfrm>
            <a:off x="6194938" y="1188719"/>
            <a:ext cx="2535935" cy="36575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8" name="object 388"/>
          <p:cNvSpPr/>
          <p:nvPr/>
        </p:nvSpPr>
        <p:spPr>
          <a:xfrm>
            <a:off x="8800978" y="1552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9" name="object 389"/>
          <p:cNvSpPr/>
          <p:nvPr/>
        </p:nvSpPr>
        <p:spPr>
          <a:xfrm>
            <a:off x="8800978" y="155600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0" name="object 390"/>
          <p:cNvSpPr/>
          <p:nvPr/>
        </p:nvSpPr>
        <p:spPr>
          <a:xfrm>
            <a:off x="8800978" y="155905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1" name="object 391"/>
          <p:cNvSpPr/>
          <p:nvPr/>
        </p:nvSpPr>
        <p:spPr>
          <a:xfrm>
            <a:off x="8800978" y="1562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2" name="object 392"/>
          <p:cNvSpPr/>
          <p:nvPr/>
        </p:nvSpPr>
        <p:spPr>
          <a:xfrm>
            <a:off x="8800978" y="156514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3" name="object 393"/>
          <p:cNvSpPr/>
          <p:nvPr/>
        </p:nvSpPr>
        <p:spPr>
          <a:xfrm>
            <a:off x="8800978" y="156819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4" name="object 394"/>
          <p:cNvSpPr/>
          <p:nvPr/>
        </p:nvSpPr>
        <p:spPr>
          <a:xfrm>
            <a:off x="8800978" y="1571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5" name="object 395"/>
          <p:cNvSpPr/>
          <p:nvPr/>
        </p:nvSpPr>
        <p:spPr>
          <a:xfrm>
            <a:off x="8800978" y="157429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6" name="object 396"/>
          <p:cNvSpPr/>
          <p:nvPr/>
        </p:nvSpPr>
        <p:spPr>
          <a:xfrm>
            <a:off x="8800978" y="15773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7" name="object 397"/>
          <p:cNvSpPr/>
          <p:nvPr/>
        </p:nvSpPr>
        <p:spPr>
          <a:xfrm>
            <a:off x="8800978" y="1580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8" name="object 398"/>
          <p:cNvSpPr/>
          <p:nvPr/>
        </p:nvSpPr>
        <p:spPr>
          <a:xfrm>
            <a:off x="8800978" y="158343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9" name="object 399"/>
          <p:cNvSpPr/>
          <p:nvPr/>
        </p:nvSpPr>
        <p:spPr>
          <a:xfrm>
            <a:off x="8800978" y="15864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0" name="object 400"/>
          <p:cNvSpPr/>
          <p:nvPr/>
        </p:nvSpPr>
        <p:spPr>
          <a:xfrm>
            <a:off x="8800978" y="15895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1" name="object 401"/>
          <p:cNvSpPr/>
          <p:nvPr/>
        </p:nvSpPr>
        <p:spPr>
          <a:xfrm>
            <a:off x="8800978" y="159258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2" name="object 402"/>
          <p:cNvSpPr/>
          <p:nvPr/>
        </p:nvSpPr>
        <p:spPr>
          <a:xfrm>
            <a:off x="8800978" y="15956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3" name="object 403"/>
          <p:cNvSpPr/>
          <p:nvPr/>
        </p:nvSpPr>
        <p:spPr>
          <a:xfrm>
            <a:off x="8800978" y="159867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4" name="object 404"/>
          <p:cNvSpPr/>
          <p:nvPr/>
        </p:nvSpPr>
        <p:spPr>
          <a:xfrm>
            <a:off x="8800978" y="160172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5" name="object 405"/>
          <p:cNvSpPr/>
          <p:nvPr/>
        </p:nvSpPr>
        <p:spPr>
          <a:xfrm>
            <a:off x="8800978" y="1604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6" name="object 406"/>
          <p:cNvSpPr/>
          <p:nvPr/>
        </p:nvSpPr>
        <p:spPr>
          <a:xfrm>
            <a:off x="5704209" y="1606296"/>
            <a:ext cx="3099816" cy="7315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7" name="object 407"/>
          <p:cNvSpPr/>
          <p:nvPr/>
        </p:nvSpPr>
        <p:spPr>
          <a:xfrm>
            <a:off x="8334633" y="1677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8" name="object 408"/>
          <p:cNvSpPr/>
          <p:nvPr/>
        </p:nvSpPr>
        <p:spPr>
          <a:xfrm>
            <a:off x="8334633" y="1680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9" name="object 409"/>
          <p:cNvSpPr/>
          <p:nvPr/>
        </p:nvSpPr>
        <p:spPr>
          <a:xfrm>
            <a:off x="8334633" y="1684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0" name="object 410"/>
          <p:cNvSpPr/>
          <p:nvPr/>
        </p:nvSpPr>
        <p:spPr>
          <a:xfrm>
            <a:off x="8334633" y="1687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1" name="object 411"/>
          <p:cNvSpPr/>
          <p:nvPr/>
        </p:nvSpPr>
        <p:spPr>
          <a:xfrm>
            <a:off x="8334633" y="16901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2" name="object 412"/>
          <p:cNvSpPr/>
          <p:nvPr/>
        </p:nvSpPr>
        <p:spPr>
          <a:xfrm>
            <a:off x="8334633" y="1693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3" name="object 413"/>
          <p:cNvSpPr/>
          <p:nvPr/>
        </p:nvSpPr>
        <p:spPr>
          <a:xfrm>
            <a:off x="8334633" y="1696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4" name="object 414"/>
          <p:cNvSpPr/>
          <p:nvPr/>
        </p:nvSpPr>
        <p:spPr>
          <a:xfrm>
            <a:off x="8334633" y="1699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5" name="object 415"/>
          <p:cNvSpPr/>
          <p:nvPr/>
        </p:nvSpPr>
        <p:spPr>
          <a:xfrm>
            <a:off x="8334633" y="1702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6" name="object 416"/>
          <p:cNvSpPr/>
          <p:nvPr/>
        </p:nvSpPr>
        <p:spPr>
          <a:xfrm>
            <a:off x="8334633" y="1705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7" name="object 417"/>
          <p:cNvSpPr/>
          <p:nvPr/>
        </p:nvSpPr>
        <p:spPr>
          <a:xfrm>
            <a:off x="5948050" y="1708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8" name="object 418"/>
          <p:cNvSpPr/>
          <p:nvPr/>
        </p:nvSpPr>
        <p:spPr>
          <a:xfrm>
            <a:off x="8334633" y="1708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9" name="object 419"/>
          <p:cNvSpPr/>
          <p:nvPr/>
        </p:nvSpPr>
        <p:spPr>
          <a:xfrm>
            <a:off x="5948050" y="1711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0" name="object 420"/>
          <p:cNvSpPr/>
          <p:nvPr/>
        </p:nvSpPr>
        <p:spPr>
          <a:xfrm>
            <a:off x="8334633" y="1711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1" name="object 421"/>
          <p:cNvSpPr/>
          <p:nvPr/>
        </p:nvSpPr>
        <p:spPr>
          <a:xfrm>
            <a:off x="5948050" y="1714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2" name="object 422"/>
          <p:cNvSpPr/>
          <p:nvPr/>
        </p:nvSpPr>
        <p:spPr>
          <a:xfrm>
            <a:off x="8334633" y="1714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3" name="object 423"/>
          <p:cNvSpPr/>
          <p:nvPr/>
        </p:nvSpPr>
        <p:spPr>
          <a:xfrm>
            <a:off x="5948050" y="1717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4" name="object 424"/>
          <p:cNvSpPr/>
          <p:nvPr/>
        </p:nvSpPr>
        <p:spPr>
          <a:xfrm>
            <a:off x="8334633" y="1717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5" name="object 425"/>
          <p:cNvSpPr/>
          <p:nvPr/>
        </p:nvSpPr>
        <p:spPr>
          <a:xfrm>
            <a:off x="5948050" y="1720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6" name="object 426"/>
          <p:cNvSpPr/>
          <p:nvPr/>
        </p:nvSpPr>
        <p:spPr>
          <a:xfrm>
            <a:off x="8334633" y="1720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7" name="object 427"/>
          <p:cNvSpPr/>
          <p:nvPr/>
        </p:nvSpPr>
        <p:spPr>
          <a:xfrm>
            <a:off x="5948050" y="1723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8" name="object 428"/>
          <p:cNvSpPr/>
          <p:nvPr/>
        </p:nvSpPr>
        <p:spPr>
          <a:xfrm>
            <a:off x="8334633" y="1723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9" name="object 429"/>
          <p:cNvSpPr/>
          <p:nvPr/>
        </p:nvSpPr>
        <p:spPr>
          <a:xfrm>
            <a:off x="5948050" y="17266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0" name="object 430"/>
          <p:cNvSpPr/>
          <p:nvPr/>
        </p:nvSpPr>
        <p:spPr>
          <a:xfrm>
            <a:off x="8334633" y="17266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1" name="object 431"/>
          <p:cNvSpPr/>
          <p:nvPr/>
        </p:nvSpPr>
        <p:spPr>
          <a:xfrm>
            <a:off x="5948050" y="1729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2" name="object 432"/>
          <p:cNvSpPr/>
          <p:nvPr/>
        </p:nvSpPr>
        <p:spPr>
          <a:xfrm>
            <a:off x="8334633" y="1729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3" name="object 433"/>
          <p:cNvSpPr/>
          <p:nvPr/>
        </p:nvSpPr>
        <p:spPr>
          <a:xfrm>
            <a:off x="5948050" y="1732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4" name="object 434"/>
          <p:cNvSpPr/>
          <p:nvPr/>
        </p:nvSpPr>
        <p:spPr>
          <a:xfrm>
            <a:off x="8334633" y="1732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5" name="object 435"/>
          <p:cNvSpPr/>
          <p:nvPr/>
        </p:nvSpPr>
        <p:spPr>
          <a:xfrm>
            <a:off x="5948050" y="1735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6" name="object 436"/>
          <p:cNvSpPr/>
          <p:nvPr/>
        </p:nvSpPr>
        <p:spPr>
          <a:xfrm>
            <a:off x="8334633" y="1735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7" name="object 437"/>
          <p:cNvSpPr/>
          <p:nvPr/>
        </p:nvSpPr>
        <p:spPr>
          <a:xfrm>
            <a:off x="5948050" y="1738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8" name="object 438"/>
          <p:cNvSpPr/>
          <p:nvPr/>
        </p:nvSpPr>
        <p:spPr>
          <a:xfrm>
            <a:off x="8334633" y="1738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9" name="object 439"/>
          <p:cNvSpPr/>
          <p:nvPr/>
        </p:nvSpPr>
        <p:spPr>
          <a:xfrm>
            <a:off x="5948050" y="1741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0" name="object 440"/>
          <p:cNvSpPr/>
          <p:nvPr/>
        </p:nvSpPr>
        <p:spPr>
          <a:xfrm>
            <a:off x="8334633" y="1741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1" name="object 441"/>
          <p:cNvSpPr/>
          <p:nvPr/>
        </p:nvSpPr>
        <p:spPr>
          <a:xfrm>
            <a:off x="5948050" y="1744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2" name="object 442"/>
          <p:cNvSpPr/>
          <p:nvPr/>
        </p:nvSpPr>
        <p:spPr>
          <a:xfrm>
            <a:off x="8334633" y="1744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3" name="object 443"/>
          <p:cNvSpPr/>
          <p:nvPr/>
        </p:nvSpPr>
        <p:spPr>
          <a:xfrm>
            <a:off x="5948050" y="1748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4" name="object 444"/>
          <p:cNvSpPr/>
          <p:nvPr/>
        </p:nvSpPr>
        <p:spPr>
          <a:xfrm>
            <a:off x="8334633" y="1748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5" name="object 445"/>
          <p:cNvSpPr/>
          <p:nvPr/>
        </p:nvSpPr>
        <p:spPr>
          <a:xfrm>
            <a:off x="5948050" y="1751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6" name="object 446"/>
          <p:cNvSpPr/>
          <p:nvPr/>
        </p:nvSpPr>
        <p:spPr>
          <a:xfrm>
            <a:off x="8334633" y="1751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7" name="object 447"/>
          <p:cNvSpPr/>
          <p:nvPr/>
        </p:nvSpPr>
        <p:spPr>
          <a:xfrm>
            <a:off x="5948050" y="1754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8" name="object 448"/>
          <p:cNvSpPr/>
          <p:nvPr/>
        </p:nvSpPr>
        <p:spPr>
          <a:xfrm>
            <a:off x="8334633" y="1754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9" name="object 449"/>
          <p:cNvSpPr/>
          <p:nvPr/>
        </p:nvSpPr>
        <p:spPr>
          <a:xfrm>
            <a:off x="5948050" y="1830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0" name="object 450"/>
          <p:cNvSpPr/>
          <p:nvPr/>
        </p:nvSpPr>
        <p:spPr>
          <a:xfrm>
            <a:off x="5948050" y="1833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1" name="object 451"/>
          <p:cNvSpPr/>
          <p:nvPr/>
        </p:nvSpPr>
        <p:spPr>
          <a:xfrm>
            <a:off x="5948050" y="1836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2" name="object 452"/>
          <p:cNvSpPr/>
          <p:nvPr/>
        </p:nvSpPr>
        <p:spPr>
          <a:xfrm>
            <a:off x="8334633" y="1836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3" name="object 453"/>
          <p:cNvSpPr/>
          <p:nvPr/>
        </p:nvSpPr>
        <p:spPr>
          <a:xfrm>
            <a:off x="5948050" y="1839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4" name="object 454"/>
          <p:cNvSpPr/>
          <p:nvPr/>
        </p:nvSpPr>
        <p:spPr>
          <a:xfrm>
            <a:off x="8334633" y="1839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5" name="object 455"/>
          <p:cNvSpPr/>
          <p:nvPr/>
        </p:nvSpPr>
        <p:spPr>
          <a:xfrm>
            <a:off x="8334633" y="1842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6" name="object 456"/>
          <p:cNvSpPr/>
          <p:nvPr/>
        </p:nvSpPr>
        <p:spPr>
          <a:xfrm>
            <a:off x="8334633" y="1845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7" name="object 457"/>
          <p:cNvSpPr/>
          <p:nvPr/>
        </p:nvSpPr>
        <p:spPr>
          <a:xfrm>
            <a:off x="5908426" y="1679448"/>
            <a:ext cx="2090928" cy="17678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8" name="object 458"/>
          <p:cNvSpPr/>
          <p:nvPr/>
        </p:nvSpPr>
        <p:spPr>
          <a:xfrm>
            <a:off x="5948050" y="1854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9" name="object 459"/>
          <p:cNvSpPr/>
          <p:nvPr/>
        </p:nvSpPr>
        <p:spPr>
          <a:xfrm>
            <a:off x="8298057" y="1755648"/>
            <a:ext cx="73151" cy="10058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0" name="object 460"/>
          <p:cNvSpPr/>
          <p:nvPr/>
        </p:nvSpPr>
        <p:spPr>
          <a:xfrm>
            <a:off x="8334633" y="1854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1" name="object 461"/>
          <p:cNvSpPr/>
          <p:nvPr/>
        </p:nvSpPr>
        <p:spPr>
          <a:xfrm>
            <a:off x="5948050" y="1857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2" name="object 462"/>
          <p:cNvSpPr/>
          <p:nvPr/>
        </p:nvSpPr>
        <p:spPr>
          <a:xfrm>
            <a:off x="8334633" y="1857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3" name="object 463"/>
          <p:cNvSpPr/>
          <p:nvPr/>
        </p:nvSpPr>
        <p:spPr>
          <a:xfrm>
            <a:off x="5948050" y="1860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4" name="object 464"/>
          <p:cNvSpPr/>
          <p:nvPr/>
        </p:nvSpPr>
        <p:spPr>
          <a:xfrm>
            <a:off x="8334633" y="1860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5" name="object 465"/>
          <p:cNvSpPr/>
          <p:nvPr/>
        </p:nvSpPr>
        <p:spPr>
          <a:xfrm>
            <a:off x="5948050" y="1863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6" name="object 466"/>
          <p:cNvSpPr/>
          <p:nvPr/>
        </p:nvSpPr>
        <p:spPr>
          <a:xfrm>
            <a:off x="8334633" y="1863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7" name="object 467"/>
          <p:cNvSpPr/>
          <p:nvPr/>
        </p:nvSpPr>
        <p:spPr>
          <a:xfrm>
            <a:off x="5948050" y="1866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8" name="object 468"/>
          <p:cNvSpPr/>
          <p:nvPr/>
        </p:nvSpPr>
        <p:spPr>
          <a:xfrm>
            <a:off x="8334633" y="1866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9" name="object 469"/>
          <p:cNvSpPr/>
          <p:nvPr/>
        </p:nvSpPr>
        <p:spPr>
          <a:xfrm>
            <a:off x="5948050" y="18699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0" name="object 470"/>
          <p:cNvSpPr/>
          <p:nvPr/>
        </p:nvSpPr>
        <p:spPr>
          <a:xfrm>
            <a:off x="8334633" y="18699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1" name="object 471"/>
          <p:cNvSpPr/>
          <p:nvPr/>
        </p:nvSpPr>
        <p:spPr>
          <a:xfrm>
            <a:off x="5948050" y="1872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2" name="object 472"/>
          <p:cNvSpPr/>
          <p:nvPr/>
        </p:nvSpPr>
        <p:spPr>
          <a:xfrm>
            <a:off x="8334633" y="1872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3" name="object 473"/>
          <p:cNvSpPr/>
          <p:nvPr/>
        </p:nvSpPr>
        <p:spPr>
          <a:xfrm>
            <a:off x="5948050" y="1876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4" name="object 474"/>
          <p:cNvSpPr/>
          <p:nvPr/>
        </p:nvSpPr>
        <p:spPr>
          <a:xfrm>
            <a:off x="8334633" y="1876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5" name="object 475"/>
          <p:cNvSpPr/>
          <p:nvPr/>
        </p:nvSpPr>
        <p:spPr>
          <a:xfrm>
            <a:off x="5948050" y="18790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6" name="object 476"/>
          <p:cNvSpPr/>
          <p:nvPr/>
        </p:nvSpPr>
        <p:spPr>
          <a:xfrm>
            <a:off x="8334633" y="18790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7" name="object 477"/>
          <p:cNvSpPr/>
          <p:nvPr/>
        </p:nvSpPr>
        <p:spPr>
          <a:xfrm>
            <a:off x="5948050" y="1882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8" name="object 478"/>
          <p:cNvSpPr/>
          <p:nvPr/>
        </p:nvSpPr>
        <p:spPr>
          <a:xfrm>
            <a:off x="8334633" y="1882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9" name="object 479"/>
          <p:cNvSpPr/>
          <p:nvPr/>
        </p:nvSpPr>
        <p:spPr>
          <a:xfrm>
            <a:off x="5948050" y="1885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0" name="object 480"/>
          <p:cNvSpPr/>
          <p:nvPr/>
        </p:nvSpPr>
        <p:spPr>
          <a:xfrm>
            <a:off x="8334633" y="1885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1" name="object 481"/>
          <p:cNvSpPr/>
          <p:nvPr/>
        </p:nvSpPr>
        <p:spPr>
          <a:xfrm>
            <a:off x="5948050" y="1888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2" name="object 482"/>
          <p:cNvSpPr/>
          <p:nvPr/>
        </p:nvSpPr>
        <p:spPr>
          <a:xfrm>
            <a:off x="8334633" y="1888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3" name="object 483"/>
          <p:cNvSpPr/>
          <p:nvPr/>
        </p:nvSpPr>
        <p:spPr>
          <a:xfrm>
            <a:off x="5948050" y="18912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4" name="object 484"/>
          <p:cNvSpPr/>
          <p:nvPr/>
        </p:nvSpPr>
        <p:spPr>
          <a:xfrm>
            <a:off x="8334633" y="18912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5" name="object 485"/>
          <p:cNvSpPr/>
          <p:nvPr/>
        </p:nvSpPr>
        <p:spPr>
          <a:xfrm>
            <a:off x="5948050" y="1894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6" name="object 486"/>
          <p:cNvSpPr/>
          <p:nvPr/>
        </p:nvSpPr>
        <p:spPr>
          <a:xfrm>
            <a:off x="8334633" y="1894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7" name="object 487"/>
          <p:cNvSpPr/>
          <p:nvPr/>
        </p:nvSpPr>
        <p:spPr>
          <a:xfrm>
            <a:off x="5948050" y="1897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8" name="object 488"/>
          <p:cNvSpPr/>
          <p:nvPr/>
        </p:nvSpPr>
        <p:spPr>
          <a:xfrm>
            <a:off x="8334633" y="1897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9" name="object 489"/>
          <p:cNvSpPr/>
          <p:nvPr/>
        </p:nvSpPr>
        <p:spPr>
          <a:xfrm>
            <a:off x="5948050" y="1900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0" name="object 490"/>
          <p:cNvSpPr/>
          <p:nvPr/>
        </p:nvSpPr>
        <p:spPr>
          <a:xfrm>
            <a:off x="8334633" y="1900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1" name="object 491"/>
          <p:cNvSpPr/>
          <p:nvPr/>
        </p:nvSpPr>
        <p:spPr>
          <a:xfrm>
            <a:off x="9575169" y="1895855"/>
            <a:ext cx="24384" cy="609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2" name="object 492"/>
          <p:cNvSpPr/>
          <p:nvPr/>
        </p:nvSpPr>
        <p:spPr>
          <a:xfrm>
            <a:off x="9599554" y="1900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3" name="object 493"/>
          <p:cNvSpPr/>
          <p:nvPr/>
        </p:nvSpPr>
        <p:spPr>
          <a:xfrm>
            <a:off x="5948050" y="1903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4" name="object 494"/>
          <p:cNvSpPr/>
          <p:nvPr/>
        </p:nvSpPr>
        <p:spPr>
          <a:xfrm>
            <a:off x="8334633" y="1903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5" name="object 495"/>
          <p:cNvSpPr/>
          <p:nvPr/>
        </p:nvSpPr>
        <p:spPr>
          <a:xfrm>
            <a:off x="9032626" y="1274063"/>
            <a:ext cx="164591" cy="63093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6" name="object 496"/>
          <p:cNvSpPr/>
          <p:nvPr/>
        </p:nvSpPr>
        <p:spPr>
          <a:xfrm>
            <a:off x="9194169" y="1903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7" name="object 497"/>
          <p:cNvSpPr/>
          <p:nvPr/>
        </p:nvSpPr>
        <p:spPr>
          <a:xfrm>
            <a:off x="9602602" y="1903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8" name="object 498"/>
          <p:cNvSpPr/>
          <p:nvPr/>
        </p:nvSpPr>
        <p:spPr>
          <a:xfrm>
            <a:off x="5948050" y="1906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9" name="object 499"/>
          <p:cNvSpPr/>
          <p:nvPr/>
        </p:nvSpPr>
        <p:spPr>
          <a:xfrm>
            <a:off x="8334633" y="1906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0" name="object 500"/>
          <p:cNvSpPr/>
          <p:nvPr/>
        </p:nvSpPr>
        <p:spPr>
          <a:xfrm>
            <a:off x="9194169" y="1906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1" name="object 501"/>
          <p:cNvSpPr/>
          <p:nvPr/>
        </p:nvSpPr>
        <p:spPr>
          <a:xfrm>
            <a:off x="9602602" y="1906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2" name="object 502"/>
          <p:cNvSpPr/>
          <p:nvPr/>
        </p:nvSpPr>
        <p:spPr>
          <a:xfrm>
            <a:off x="5948050" y="19095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3" name="object 503"/>
          <p:cNvSpPr/>
          <p:nvPr/>
        </p:nvSpPr>
        <p:spPr>
          <a:xfrm>
            <a:off x="8334633" y="19095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4" name="object 504"/>
          <p:cNvSpPr/>
          <p:nvPr/>
        </p:nvSpPr>
        <p:spPr>
          <a:xfrm>
            <a:off x="5948050" y="1912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5" name="object 505"/>
          <p:cNvSpPr/>
          <p:nvPr/>
        </p:nvSpPr>
        <p:spPr>
          <a:xfrm>
            <a:off x="8334633" y="1912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6" name="object 506"/>
          <p:cNvSpPr/>
          <p:nvPr/>
        </p:nvSpPr>
        <p:spPr>
          <a:xfrm>
            <a:off x="9572121" y="1901951"/>
            <a:ext cx="33527" cy="121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7" name="object 507"/>
          <p:cNvSpPr/>
          <p:nvPr/>
        </p:nvSpPr>
        <p:spPr>
          <a:xfrm>
            <a:off x="9599554" y="1912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8" name="object 508"/>
          <p:cNvSpPr/>
          <p:nvPr/>
        </p:nvSpPr>
        <p:spPr>
          <a:xfrm>
            <a:off x="9639178" y="1912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9" name="object 509"/>
          <p:cNvSpPr/>
          <p:nvPr/>
        </p:nvSpPr>
        <p:spPr>
          <a:xfrm>
            <a:off x="5948050" y="1915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0" name="object 510"/>
          <p:cNvSpPr/>
          <p:nvPr/>
        </p:nvSpPr>
        <p:spPr>
          <a:xfrm>
            <a:off x="7286121" y="1915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1" name="object 511"/>
          <p:cNvSpPr/>
          <p:nvPr/>
        </p:nvSpPr>
        <p:spPr>
          <a:xfrm>
            <a:off x="7813426" y="1915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2" name="object 512"/>
          <p:cNvSpPr/>
          <p:nvPr/>
        </p:nvSpPr>
        <p:spPr>
          <a:xfrm>
            <a:off x="7974969" y="1915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3" name="object 513"/>
          <p:cNvSpPr/>
          <p:nvPr/>
        </p:nvSpPr>
        <p:spPr>
          <a:xfrm>
            <a:off x="8334633" y="1915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4" name="object 514"/>
          <p:cNvSpPr/>
          <p:nvPr/>
        </p:nvSpPr>
        <p:spPr>
          <a:xfrm>
            <a:off x="5948050" y="1918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5" name="object 515"/>
          <p:cNvSpPr/>
          <p:nvPr/>
        </p:nvSpPr>
        <p:spPr>
          <a:xfrm>
            <a:off x="7286121" y="1918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6" name="object 516"/>
          <p:cNvSpPr/>
          <p:nvPr/>
        </p:nvSpPr>
        <p:spPr>
          <a:xfrm>
            <a:off x="7813426" y="1918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7" name="object 517"/>
          <p:cNvSpPr/>
          <p:nvPr/>
        </p:nvSpPr>
        <p:spPr>
          <a:xfrm>
            <a:off x="7974969" y="1918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8" name="object 518"/>
          <p:cNvSpPr/>
          <p:nvPr/>
        </p:nvSpPr>
        <p:spPr>
          <a:xfrm>
            <a:off x="8334633" y="1918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9" name="object 519"/>
          <p:cNvSpPr/>
          <p:nvPr/>
        </p:nvSpPr>
        <p:spPr>
          <a:xfrm>
            <a:off x="5862706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0" name="object 520"/>
          <p:cNvSpPr/>
          <p:nvPr/>
        </p:nvSpPr>
        <p:spPr>
          <a:xfrm>
            <a:off x="5948050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1" name="object 521"/>
          <p:cNvSpPr/>
          <p:nvPr/>
        </p:nvSpPr>
        <p:spPr>
          <a:xfrm>
            <a:off x="6033394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2" name="object 522"/>
          <p:cNvSpPr/>
          <p:nvPr/>
        </p:nvSpPr>
        <p:spPr>
          <a:xfrm>
            <a:off x="7255642" y="1853183"/>
            <a:ext cx="91440" cy="7010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3" name="object 523"/>
          <p:cNvSpPr/>
          <p:nvPr/>
        </p:nvSpPr>
        <p:spPr>
          <a:xfrm>
            <a:off x="7322697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4" name="object 524"/>
          <p:cNvSpPr/>
          <p:nvPr/>
        </p:nvSpPr>
        <p:spPr>
          <a:xfrm>
            <a:off x="7539105" y="1853183"/>
            <a:ext cx="85343" cy="7010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5" name="object 525"/>
          <p:cNvSpPr/>
          <p:nvPr/>
        </p:nvSpPr>
        <p:spPr>
          <a:xfrm>
            <a:off x="7606162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6" name="object 526"/>
          <p:cNvSpPr/>
          <p:nvPr/>
        </p:nvSpPr>
        <p:spPr>
          <a:xfrm>
            <a:off x="7819521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7" name="object 527"/>
          <p:cNvSpPr/>
          <p:nvPr/>
        </p:nvSpPr>
        <p:spPr>
          <a:xfrm>
            <a:off x="7868290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8" name="object 528"/>
          <p:cNvSpPr/>
          <p:nvPr/>
        </p:nvSpPr>
        <p:spPr>
          <a:xfrm>
            <a:off x="7880481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9" name="object 529"/>
          <p:cNvSpPr/>
          <p:nvPr/>
        </p:nvSpPr>
        <p:spPr>
          <a:xfrm>
            <a:off x="7974969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0" name="object 530"/>
          <p:cNvSpPr/>
          <p:nvPr/>
        </p:nvSpPr>
        <p:spPr>
          <a:xfrm>
            <a:off x="8249290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1" name="object 531"/>
          <p:cNvSpPr/>
          <p:nvPr/>
        </p:nvSpPr>
        <p:spPr>
          <a:xfrm>
            <a:off x="8334633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2" name="object 532"/>
          <p:cNvSpPr/>
          <p:nvPr/>
        </p:nvSpPr>
        <p:spPr>
          <a:xfrm>
            <a:off x="8419978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3" name="object 533"/>
          <p:cNvSpPr/>
          <p:nvPr/>
        </p:nvSpPr>
        <p:spPr>
          <a:xfrm>
            <a:off x="8800978" y="19217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4" name="object 534"/>
          <p:cNvSpPr/>
          <p:nvPr/>
        </p:nvSpPr>
        <p:spPr>
          <a:xfrm>
            <a:off x="5862706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5" name="object 535"/>
          <p:cNvSpPr/>
          <p:nvPr/>
        </p:nvSpPr>
        <p:spPr>
          <a:xfrm>
            <a:off x="5948050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6" name="object 536"/>
          <p:cNvSpPr/>
          <p:nvPr/>
        </p:nvSpPr>
        <p:spPr>
          <a:xfrm>
            <a:off x="6033394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7" name="object 537"/>
          <p:cNvSpPr/>
          <p:nvPr/>
        </p:nvSpPr>
        <p:spPr>
          <a:xfrm>
            <a:off x="7276978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8" name="object 538"/>
          <p:cNvSpPr/>
          <p:nvPr/>
        </p:nvSpPr>
        <p:spPr>
          <a:xfrm>
            <a:off x="7587874" y="1920239"/>
            <a:ext cx="36575" cy="609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9" name="object 539"/>
          <p:cNvSpPr/>
          <p:nvPr/>
        </p:nvSpPr>
        <p:spPr>
          <a:xfrm>
            <a:off x="7606162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0" name="object 540"/>
          <p:cNvSpPr/>
          <p:nvPr/>
        </p:nvSpPr>
        <p:spPr>
          <a:xfrm>
            <a:off x="7792090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1" name="object 541"/>
          <p:cNvSpPr/>
          <p:nvPr/>
        </p:nvSpPr>
        <p:spPr>
          <a:xfrm>
            <a:off x="7804281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2" name="object 542"/>
          <p:cNvSpPr/>
          <p:nvPr/>
        </p:nvSpPr>
        <p:spPr>
          <a:xfrm>
            <a:off x="7819521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3" name="object 543"/>
          <p:cNvSpPr/>
          <p:nvPr/>
        </p:nvSpPr>
        <p:spPr>
          <a:xfrm>
            <a:off x="7868290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4" name="object 544"/>
          <p:cNvSpPr/>
          <p:nvPr/>
        </p:nvSpPr>
        <p:spPr>
          <a:xfrm>
            <a:off x="7880481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5" name="object 545"/>
          <p:cNvSpPr/>
          <p:nvPr/>
        </p:nvSpPr>
        <p:spPr>
          <a:xfrm>
            <a:off x="7895721" y="1853183"/>
            <a:ext cx="54863" cy="7315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6" name="object 546"/>
          <p:cNvSpPr/>
          <p:nvPr/>
        </p:nvSpPr>
        <p:spPr>
          <a:xfrm>
            <a:off x="7929250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7" name="object 547"/>
          <p:cNvSpPr/>
          <p:nvPr/>
        </p:nvSpPr>
        <p:spPr>
          <a:xfrm>
            <a:off x="7974969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8" name="object 548"/>
          <p:cNvSpPr/>
          <p:nvPr/>
        </p:nvSpPr>
        <p:spPr>
          <a:xfrm>
            <a:off x="8249290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9" name="object 549"/>
          <p:cNvSpPr/>
          <p:nvPr/>
        </p:nvSpPr>
        <p:spPr>
          <a:xfrm>
            <a:off x="8334633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0" name="object 550"/>
          <p:cNvSpPr/>
          <p:nvPr/>
        </p:nvSpPr>
        <p:spPr>
          <a:xfrm>
            <a:off x="8419978" y="19248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1" name="object 551"/>
          <p:cNvSpPr/>
          <p:nvPr/>
        </p:nvSpPr>
        <p:spPr>
          <a:xfrm>
            <a:off x="5774314" y="1856232"/>
            <a:ext cx="152400" cy="7315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2" name="object 552"/>
          <p:cNvSpPr/>
          <p:nvPr/>
        </p:nvSpPr>
        <p:spPr>
          <a:xfrm>
            <a:off x="5862706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3" name="object 553"/>
          <p:cNvSpPr/>
          <p:nvPr/>
        </p:nvSpPr>
        <p:spPr>
          <a:xfrm>
            <a:off x="5948050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4" name="object 554"/>
          <p:cNvSpPr/>
          <p:nvPr/>
        </p:nvSpPr>
        <p:spPr>
          <a:xfrm>
            <a:off x="6033394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5" name="object 555"/>
          <p:cNvSpPr/>
          <p:nvPr/>
        </p:nvSpPr>
        <p:spPr>
          <a:xfrm>
            <a:off x="7276978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6" name="object 556"/>
          <p:cNvSpPr/>
          <p:nvPr/>
        </p:nvSpPr>
        <p:spPr>
          <a:xfrm>
            <a:off x="7587874" y="1923288"/>
            <a:ext cx="36575" cy="609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7" name="object 557"/>
          <p:cNvSpPr/>
          <p:nvPr/>
        </p:nvSpPr>
        <p:spPr>
          <a:xfrm>
            <a:off x="7606162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8" name="object 558"/>
          <p:cNvSpPr/>
          <p:nvPr/>
        </p:nvSpPr>
        <p:spPr>
          <a:xfrm>
            <a:off x="7776850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9" name="object 559"/>
          <p:cNvSpPr/>
          <p:nvPr/>
        </p:nvSpPr>
        <p:spPr>
          <a:xfrm>
            <a:off x="7789042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0" name="object 560"/>
          <p:cNvSpPr/>
          <p:nvPr/>
        </p:nvSpPr>
        <p:spPr>
          <a:xfrm>
            <a:off x="7819521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1" name="object 561"/>
          <p:cNvSpPr/>
          <p:nvPr/>
        </p:nvSpPr>
        <p:spPr>
          <a:xfrm>
            <a:off x="7853050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2" name="object 562"/>
          <p:cNvSpPr/>
          <p:nvPr/>
        </p:nvSpPr>
        <p:spPr>
          <a:xfrm>
            <a:off x="7868290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3" name="object 563"/>
          <p:cNvSpPr/>
          <p:nvPr/>
        </p:nvSpPr>
        <p:spPr>
          <a:xfrm>
            <a:off x="7974969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4" name="object 564"/>
          <p:cNvSpPr/>
          <p:nvPr/>
        </p:nvSpPr>
        <p:spPr>
          <a:xfrm>
            <a:off x="8160897" y="1856232"/>
            <a:ext cx="152400" cy="7315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5" name="object 565"/>
          <p:cNvSpPr/>
          <p:nvPr/>
        </p:nvSpPr>
        <p:spPr>
          <a:xfrm>
            <a:off x="8249290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6" name="object 566"/>
          <p:cNvSpPr/>
          <p:nvPr/>
        </p:nvSpPr>
        <p:spPr>
          <a:xfrm>
            <a:off x="8334633" y="19278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7" name="object 567"/>
          <p:cNvSpPr/>
          <p:nvPr/>
        </p:nvSpPr>
        <p:spPr>
          <a:xfrm>
            <a:off x="5862706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8" name="object 568"/>
          <p:cNvSpPr/>
          <p:nvPr/>
        </p:nvSpPr>
        <p:spPr>
          <a:xfrm>
            <a:off x="5948050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9" name="object 569"/>
          <p:cNvSpPr/>
          <p:nvPr/>
        </p:nvSpPr>
        <p:spPr>
          <a:xfrm>
            <a:off x="6033394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0" name="object 570"/>
          <p:cNvSpPr/>
          <p:nvPr/>
        </p:nvSpPr>
        <p:spPr>
          <a:xfrm>
            <a:off x="7276978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1" name="object 571"/>
          <p:cNvSpPr/>
          <p:nvPr/>
        </p:nvSpPr>
        <p:spPr>
          <a:xfrm>
            <a:off x="7587874" y="1926335"/>
            <a:ext cx="36575" cy="609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2" name="object 572"/>
          <p:cNvSpPr/>
          <p:nvPr/>
        </p:nvSpPr>
        <p:spPr>
          <a:xfrm>
            <a:off x="7606162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3" name="object 573"/>
          <p:cNvSpPr/>
          <p:nvPr/>
        </p:nvSpPr>
        <p:spPr>
          <a:xfrm>
            <a:off x="7776850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4" name="object 574"/>
          <p:cNvSpPr/>
          <p:nvPr/>
        </p:nvSpPr>
        <p:spPr>
          <a:xfrm>
            <a:off x="7789042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5" name="object 575"/>
          <p:cNvSpPr/>
          <p:nvPr/>
        </p:nvSpPr>
        <p:spPr>
          <a:xfrm>
            <a:off x="7819521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6" name="object 576"/>
          <p:cNvSpPr/>
          <p:nvPr/>
        </p:nvSpPr>
        <p:spPr>
          <a:xfrm>
            <a:off x="7853050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7" name="object 577"/>
          <p:cNvSpPr/>
          <p:nvPr/>
        </p:nvSpPr>
        <p:spPr>
          <a:xfrm>
            <a:off x="7868290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8" name="object 578"/>
          <p:cNvSpPr/>
          <p:nvPr/>
        </p:nvSpPr>
        <p:spPr>
          <a:xfrm>
            <a:off x="7974969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9" name="object 579"/>
          <p:cNvSpPr/>
          <p:nvPr/>
        </p:nvSpPr>
        <p:spPr>
          <a:xfrm>
            <a:off x="8249290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0" name="object 580"/>
          <p:cNvSpPr/>
          <p:nvPr/>
        </p:nvSpPr>
        <p:spPr>
          <a:xfrm>
            <a:off x="8334633" y="19309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1" name="object 581"/>
          <p:cNvSpPr/>
          <p:nvPr/>
        </p:nvSpPr>
        <p:spPr>
          <a:xfrm>
            <a:off x="7255642" y="1920239"/>
            <a:ext cx="91440" cy="15239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2" name="object 582"/>
          <p:cNvSpPr/>
          <p:nvPr/>
        </p:nvSpPr>
        <p:spPr>
          <a:xfrm>
            <a:off x="7289169" y="1933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3" name="object 583"/>
          <p:cNvSpPr/>
          <p:nvPr/>
        </p:nvSpPr>
        <p:spPr>
          <a:xfrm>
            <a:off x="7569586" y="1933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4" name="object 584"/>
          <p:cNvSpPr/>
          <p:nvPr/>
        </p:nvSpPr>
        <p:spPr>
          <a:xfrm>
            <a:off x="7819521" y="1933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C454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5" name="object 585"/>
          <p:cNvSpPr/>
          <p:nvPr/>
        </p:nvSpPr>
        <p:spPr>
          <a:xfrm>
            <a:off x="7831714" y="1853183"/>
            <a:ext cx="118871" cy="82295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6" name="object 586"/>
          <p:cNvSpPr/>
          <p:nvPr/>
        </p:nvSpPr>
        <p:spPr>
          <a:xfrm>
            <a:off x="7892674" y="1933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7" name="object 587"/>
          <p:cNvSpPr/>
          <p:nvPr/>
        </p:nvSpPr>
        <p:spPr>
          <a:xfrm>
            <a:off x="7974969" y="1933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8" name="object 588"/>
          <p:cNvSpPr/>
          <p:nvPr/>
        </p:nvSpPr>
        <p:spPr>
          <a:xfrm>
            <a:off x="7569586" y="1937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9" name="object 589"/>
          <p:cNvSpPr/>
          <p:nvPr/>
        </p:nvSpPr>
        <p:spPr>
          <a:xfrm>
            <a:off x="7816474" y="1937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0" name="object 590"/>
          <p:cNvSpPr/>
          <p:nvPr/>
        </p:nvSpPr>
        <p:spPr>
          <a:xfrm>
            <a:off x="7974969" y="1937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1" name="object 591"/>
          <p:cNvSpPr/>
          <p:nvPr/>
        </p:nvSpPr>
        <p:spPr>
          <a:xfrm>
            <a:off x="9559930" y="1914144"/>
            <a:ext cx="82295" cy="2438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2" name="object 592"/>
          <p:cNvSpPr/>
          <p:nvPr/>
        </p:nvSpPr>
        <p:spPr>
          <a:xfrm>
            <a:off x="9623938" y="1937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2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3" name="object 593"/>
          <p:cNvSpPr/>
          <p:nvPr/>
        </p:nvSpPr>
        <p:spPr>
          <a:xfrm>
            <a:off x="5704209" y="1679448"/>
            <a:ext cx="664463" cy="262127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4" name="object 594"/>
          <p:cNvSpPr/>
          <p:nvPr/>
        </p:nvSpPr>
        <p:spPr>
          <a:xfrm>
            <a:off x="5862706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5" name="object 595"/>
          <p:cNvSpPr/>
          <p:nvPr/>
        </p:nvSpPr>
        <p:spPr>
          <a:xfrm>
            <a:off x="5948050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6" name="object 596"/>
          <p:cNvSpPr/>
          <p:nvPr/>
        </p:nvSpPr>
        <p:spPr>
          <a:xfrm>
            <a:off x="6033394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7" name="object 597"/>
          <p:cNvSpPr/>
          <p:nvPr/>
        </p:nvSpPr>
        <p:spPr>
          <a:xfrm>
            <a:off x="7539105" y="1923288"/>
            <a:ext cx="85343" cy="1828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8" name="object 598"/>
          <p:cNvSpPr/>
          <p:nvPr/>
        </p:nvSpPr>
        <p:spPr>
          <a:xfrm>
            <a:off x="7606162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9" name="object 599"/>
          <p:cNvSpPr/>
          <p:nvPr/>
        </p:nvSpPr>
        <p:spPr>
          <a:xfrm>
            <a:off x="7755514" y="1853183"/>
            <a:ext cx="195072" cy="8839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0" name="object 600"/>
          <p:cNvSpPr/>
          <p:nvPr/>
        </p:nvSpPr>
        <p:spPr>
          <a:xfrm>
            <a:off x="7813426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1" name="object 601"/>
          <p:cNvSpPr/>
          <p:nvPr/>
        </p:nvSpPr>
        <p:spPr>
          <a:xfrm>
            <a:off x="7868290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2" name="object 602"/>
          <p:cNvSpPr/>
          <p:nvPr/>
        </p:nvSpPr>
        <p:spPr>
          <a:xfrm>
            <a:off x="7929250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3" name="object 603"/>
          <p:cNvSpPr/>
          <p:nvPr/>
        </p:nvSpPr>
        <p:spPr>
          <a:xfrm>
            <a:off x="7974969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4" name="object 604"/>
          <p:cNvSpPr/>
          <p:nvPr/>
        </p:nvSpPr>
        <p:spPr>
          <a:xfrm>
            <a:off x="7990209" y="1853183"/>
            <a:ext cx="1496568" cy="8839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5" name="object 605"/>
          <p:cNvSpPr/>
          <p:nvPr/>
        </p:nvSpPr>
        <p:spPr>
          <a:xfrm>
            <a:off x="8249290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6" name="object 606"/>
          <p:cNvSpPr/>
          <p:nvPr/>
        </p:nvSpPr>
        <p:spPr>
          <a:xfrm>
            <a:off x="8334633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7" name="object 607"/>
          <p:cNvSpPr/>
          <p:nvPr/>
        </p:nvSpPr>
        <p:spPr>
          <a:xfrm>
            <a:off x="8419978" y="1940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8" name="object 608"/>
          <p:cNvSpPr/>
          <p:nvPr/>
        </p:nvSpPr>
        <p:spPr>
          <a:xfrm>
            <a:off x="5862706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9" name="object 609"/>
          <p:cNvSpPr/>
          <p:nvPr/>
        </p:nvSpPr>
        <p:spPr>
          <a:xfrm>
            <a:off x="5948050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0" name="object 610"/>
          <p:cNvSpPr/>
          <p:nvPr/>
        </p:nvSpPr>
        <p:spPr>
          <a:xfrm>
            <a:off x="6033394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1" name="object 611"/>
          <p:cNvSpPr/>
          <p:nvPr/>
        </p:nvSpPr>
        <p:spPr>
          <a:xfrm>
            <a:off x="7539105" y="1938527"/>
            <a:ext cx="85343" cy="609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2" name="object 612"/>
          <p:cNvSpPr/>
          <p:nvPr/>
        </p:nvSpPr>
        <p:spPr>
          <a:xfrm>
            <a:off x="7606162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3" name="object 613"/>
          <p:cNvSpPr/>
          <p:nvPr/>
        </p:nvSpPr>
        <p:spPr>
          <a:xfrm>
            <a:off x="7755514" y="1938527"/>
            <a:ext cx="85344" cy="6095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4" name="object 614"/>
          <p:cNvSpPr/>
          <p:nvPr/>
        </p:nvSpPr>
        <p:spPr>
          <a:xfrm>
            <a:off x="7813426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5" name="object 615"/>
          <p:cNvSpPr/>
          <p:nvPr/>
        </p:nvSpPr>
        <p:spPr>
          <a:xfrm>
            <a:off x="7868290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6" name="object 616"/>
          <p:cNvSpPr/>
          <p:nvPr/>
        </p:nvSpPr>
        <p:spPr>
          <a:xfrm>
            <a:off x="7895721" y="1938527"/>
            <a:ext cx="54863" cy="6095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7" name="object 617"/>
          <p:cNvSpPr/>
          <p:nvPr/>
        </p:nvSpPr>
        <p:spPr>
          <a:xfrm>
            <a:off x="7929250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8" name="object 618"/>
          <p:cNvSpPr/>
          <p:nvPr/>
        </p:nvSpPr>
        <p:spPr>
          <a:xfrm>
            <a:off x="7974969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9" name="object 619"/>
          <p:cNvSpPr/>
          <p:nvPr/>
        </p:nvSpPr>
        <p:spPr>
          <a:xfrm>
            <a:off x="8249290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0" name="object 620"/>
          <p:cNvSpPr/>
          <p:nvPr/>
        </p:nvSpPr>
        <p:spPr>
          <a:xfrm>
            <a:off x="8334633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1" name="object 621"/>
          <p:cNvSpPr/>
          <p:nvPr/>
        </p:nvSpPr>
        <p:spPr>
          <a:xfrm>
            <a:off x="8419978" y="1943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2" name="object 622"/>
          <p:cNvSpPr/>
          <p:nvPr/>
        </p:nvSpPr>
        <p:spPr>
          <a:xfrm>
            <a:off x="5862706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3" name="object 623"/>
          <p:cNvSpPr/>
          <p:nvPr/>
        </p:nvSpPr>
        <p:spPr>
          <a:xfrm>
            <a:off x="5948050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4" name="object 624"/>
          <p:cNvSpPr/>
          <p:nvPr/>
        </p:nvSpPr>
        <p:spPr>
          <a:xfrm>
            <a:off x="6033394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5" name="object 625"/>
          <p:cNvSpPr/>
          <p:nvPr/>
        </p:nvSpPr>
        <p:spPr>
          <a:xfrm>
            <a:off x="7255642" y="1932432"/>
            <a:ext cx="91440" cy="15239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6" name="object 626"/>
          <p:cNvSpPr/>
          <p:nvPr/>
        </p:nvSpPr>
        <p:spPr>
          <a:xfrm>
            <a:off x="7276978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7" name="object 627"/>
          <p:cNvSpPr/>
          <p:nvPr/>
        </p:nvSpPr>
        <p:spPr>
          <a:xfrm>
            <a:off x="7322697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8" name="object 628"/>
          <p:cNvSpPr/>
          <p:nvPr/>
        </p:nvSpPr>
        <p:spPr>
          <a:xfrm>
            <a:off x="7584826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9" name="object 629"/>
          <p:cNvSpPr/>
          <p:nvPr/>
        </p:nvSpPr>
        <p:spPr>
          <a:xfrm>
            <a:off x="7792090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0" name="object 630"/>
          <p:cNvSpPr/>
          <p:nvPr/>
        </p:nvSpPr>
        <p:spPr>
          <a:xfrm>
            <a:off x="7868290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1" name="object 631"/>
          <p:cNvSpPr/>
          <p:nvPr/>
        </p:nvSpPr>
        <p:spPr>
          <a:xfrm>
            <a:off x="7880481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2" name="object 632"/>
          <p:cNvSpPr/>
          <p:nvPr/>
        </p:nvSpPr>
        <p:spPr>
          <a:xfrm>
            <a:off x="7950586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3" name="object 633"/>
          <p:cNvSpPr/>
          <p:nvPr/>
        </p:nvSpPr>
        <p:spPr>
          <a:xfrm>
            <a:off x="8249290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4" name="object 634"/>
          <p:cNvSpPr/>
          <p:nvPr/>
        </p:nvSpPr>
        <p:spPr>
          <a:xfrm>
            <a:off x="8334633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5" name="object 635"/>
          <p:cNvSpPr/>
          <p:nvPr/>
        </p:nvSpPr>
        <p:spPr>
          <a:xfrm>
            <a:off x="8419978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6" name="object 636"/>
          <p:cNvSpPr/>
          <p:nvPr/>
        </p:nvSpPr>
        <p:spPr>
          <a:xfrm>
            <a:off x="9559930" y="19461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5222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7" name="object 637"/>
          <p:cNvSpPr/>
          <p:nvPr/>
        </p:nvSpPr>
        <p:spPr>
          <a:xfrm>
            <a:off x="5862706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8" name="object 638"/>
          <p:cNvSpPr/>
          <p:nvPr/>
        </p:nvSpPr>
        <p:spPr>
          <a:xfrm>
            <a:off x="5948050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9" name="object 639"/>
          <p:cNvSpPr/>
          <p:nvPr/>
        </p:nvSpPr>
        <p:spPr>
          <a:xfrm>
            <a:off x="6033394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0" name="object 640"/>
          <p:cNvSpPr/>
          <p:nvPr/>
        </p:nvSpPr>
        <p:spPr>
          <a:xfrm>
            <a:off x="7255642" y="1944623"/>
            <a:ext cx="42671" cy="60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1" name="object 641"/>
          <p:cNvSpPr/>
          <p:nvPr/>
        </p:nvSpPr>
        <p:spPr>
          <a:xfrm>
            <a:off x="7276978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2" name="object 642"/>
          <p:cNvSpPr/>
          <p:nvPr/>
        </p:nvSpPr>
        <p:spPr>
          <a:xfrm>
            <a:off x="7292218" y="1944623"/>
            <a:ext cx="54864" cy="6095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3" name="object 643"/>
          <p:cNvSpPr/>
          <p:nvPr/>
        </p:nvSpPr>
        <p:spPr>
          <a:xfrm>
            <a:off x="7322697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A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4" name="object 644"/>
          <p:cNvSpPr/>
          <p:nvPr/>
        </p:nvSpPr>
        <p:spPr>
          <a:xfrm>
            <a:off x="7792090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5" name="object 645"/>
          <p:cNvSpPr/>
          <p:nvPr/>
        </p:nvSpPr>
        <p:spPr>
          <a:xfrm>
            <a:off x="7868290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6" name="object 646"/>
          <p:cNvSpPr/>
          <p:nvPr/>
        </p:nvSpPr>
        <p:spPr>
          <a:xfrm>
            <a:off x="7880481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7" name="object 647"/>
          <p:cNvSpPr/>
          <p:nvPr/>
        </p:nvSpPr>
        <p:spPr>
          <a:xfrm>
            <a:off x="7895721" y="1941576"/>
            <a:ext cx="103632" cy="914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8" name="object 648"/>
          <p:cNvSpPr/>
          <p:nvPr/>
        </p:nvSpPr>
        <p:spPr>
          <a:xfrm>
            <a:off x="7929250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9" name="object 649"/>
          <p:cNvSpPr/>
          <p:nvPr/>
        </p:nvSpPr>
        <p:spPr>
          <a:xfrm>
            <a:off x="7974969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0" name="object 650"/>
          <p:cNvSpPr/>
          <p:nvPr/>
        </p:nvSpPr>
        <p:spPr>
          <a:xfrm>
            <a:off x="8249290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1" name="object 651"/>
          <p:cNvSpPr/>
          <p:nvPr/>
        </p:nvSpPr>
        <p:spPr>
          <a:xfrm>
            <a:off x="8334633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2" name="object 652"/>
          <p:cNvSpPr/>
          <p:nvPr/>
        </p:nvSpPr>
        <p:spPr>
          <a:xfrm>
            <a:off x="8419978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3" name="object 653"/>
          <p:cNvSpPr/>
          <p:nvPr/>
        </p:nvSpPr>
        <p:spPr>
          <a:xfrm>
            <a:off x="8788786" y="1938527"/>
            <a:ext cx="27432" cy="1219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4" name="object 654"/>
          <p:cNvSpPr/>
          <p:nvPr/>
        </p:nvSpPr>
        <p:spPr>
          <a:xfrm>
            <a:off x="9559930" y="1935479"/>
            <a:ext cx="79248" cy="1523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5" name="object 655"/>
          <p:cNvSpPr/>
          <p:nvPr/>
        </p:nvSpPr>
        <p:spPr>
          <a:xfrm>
            <a:off x="9590409" y="19491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53F3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6" name="object 656"/>
          <p:cNvSpPr/>
          <p:nvPr/>
        </p:nvSpPr>
        <p:spPr>
          <a:xfrm>
            <a:off x="5948050" y="1952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7" name="object 657"/>
          <p:cNvSpPr/>
          <p:nvPr/>
        </p:nvSpPr>
        <p:spPr>
          <a:xfrm>
            <a:off x="7289169" y="1952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8" name="object 658"/>
          <p:cNvSpPr/>
          <p:nvPr/>
        </p:nvSpPr>
        <p:spPr>
          <a:xfrm>
            <a:off x="7776850" y="1952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9" name="object 659"/>
          <p:cNvSpPr/>
          <p:nvPr/>
        </p:nvSpPr>
        <p:spPr>
          <a:xfrm>
            <a:off x="7853050" y="1952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0" name="object 660"/>
          <p:cNvSpPr/>
          <p:nvPr/>
        </p:nvSpPr>
        <p:spPr>
          <a:xfrm>
            <a:off x="7929250" y="1952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1" name="object 661"/>
          <p:cNvSpPr/>
          <p:nvPr/>
        </p:nvSpPr>
        <p:spPr>
          <a:xfrm>
            <a:off x="8334633" y="1952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2" name="object 662"/>
          <p:cNvSpPr/>
          <p:nvPr/>
        </p:nvSpPr>
        <p:spPr>
          <a:xfrm>
            <a:off x="8800978" y="19522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3" name="object 663"/>
          <p:cNvSpPr/>
          <p:nvPr/>
        </p:nvSpPr>
        <p:spPr>
          <a:xfrm>
            <a:off x="9404481" y="1938527"/>
            <a:ext cx="64007" cy="15239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4" name="object 664"/>
          <p:cNvSpPr/>
          <p:nvPr/>
        </p:nvSpPr>
        <p:spPr>
          <a:xfrm>
            <a:off x="5948050" y="19552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5" name="object 665"/>
          <p:cNvSpPr/>
          <p:nvPr/>
        </p:nvSpPr>
        <p:spPr>
          <a:xfrm>
            <a:off x="8334633" y="19552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6" name="object 666"/>
          <p:cNvSpPr/>
          <p:nvPr/>
        </p:nvSpPr>
        <p:spPr>
          <a:xfrm>
            <a:off x="8800978" y="19552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7" name="object 667"/>
          <p:cNvSpPr/>
          <p:nvPr/>
        </p:nvSpPr>
        <p:spPr>
          <a:xfrm>
            <a:off x="5948050" y="19583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8" name="object 668"/>
          <p:cNvSpPr/>
          <p:nvPr/>
        </p:nvSpPr>
        <p:spPr>
          <a:xfrm>
            <a:off x="8334633" y="19583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9" name="object 669"/>
          <p:cNvSpPr/>
          <p:nvPr/>
        </p:nvSpPr>
        <p:spPr>
          <a:xfrm>
            <a:off x="8800978" y="19583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0" name="object 670"/>
          <p:cNvSpPr/>
          <p:nvPr/>
        </p:nvSpPr>
        <p:spPr>
          <a:xfrm>
            <a:off x="5948050" y="1961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1" name="object 671"/>
          <p:cNvSpPr/>
          <p:nvPr/>
        </p:nvSpPr>
        <p:spPr>
          <a:xfrm>
            <a:off x="8334633" y="1961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2" name="object 672"/>
          <p:cNvSpPr/>
          <p:nvPr/>
        </p:nvSpPr>
        <p:spPr>
          <a:xfrm>
            <a:off x="8800978" y="1961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3" name="object 673"/>
          <p:cNvSpPr/>
          <p:nvPr/>
        </p:nvSpPr>
        <p:spPr>
          <a:xfrm>
            <a:off x="9032626" y="19613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4" name="object 674"/>
          <p:cNvSpPr/>
          <p:nvPr/>
        </p:nvSpPr>
        <p:spPr>
          <a:xfrm>
            <a:off x="5948050" y="1964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5" name="object 675"/>
          <p:cNvSpPr/>
          <p:nvPr/>
        </p:nvSpPr>
        <p:spPr>
          <a:xfrm>
            <a:off x="8334633" y="1964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6" name="object 676"/>
          <p:cNvSpPr/>
          <p:nvPr/>
        </p:nvSpPr>
        <p:spPr>
          <a:xfrm>
            <a:off x="8800978" y="1964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7" name="object 677"/>
          <p:cNvSpPr/>
          <p:nvPr/>
        </p:nvSpPr>
        <p:spPr>
          <a:xfrm>
            <a:off x="9194169" y="1964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8" name="object 678"/>
          <p:cNvSpPr/>
          <p:nvPr/>
        </p:nvSpPr>
        <p:spPr>
          <a:xfrm>
            <a:off x="9566026" y="1947672"/>
            <a:ext cx="73152" cy="18287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9" name="object 679"/>
          <p:cNvSpPr/>
          <p:nvPr/>
        </p:nvSpPr>
        <p:spPr>
          <a:xfrm>
            <a:off x="9639178" y="19644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D8F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0" name="object 680"/>
          <p:cNvSpPr/>
          <p:nvPr/>
        </p:nvSpPr>
        <p:spPr>
          <a:xfrm>
            <a:off x="5948050" y="19674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1" name="object 681"/>
          <p:cNvSpPr/>
          <p:nvPr/>
        </p:nvSpPr>
        <p:spPr>
          <a:xfrm>
            <a:off x="8334633" y="19674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2" name="object 682"/>
          <p:cNvSpPr/>
          <p:nvPr/>
        </p:nvSpPr>
        <p:spPr>
          <a:xfrm>
            <a:off x="8800978" y="19674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3" name="object 683"/>
          <p:cNvSpPr/>
          <p:nvPr/>
        </p:nvSpPr>
        <p:spPr>
          <a:xfrm>
            <a:off x="9639178" y="19674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4" name="object 684"/>
          <p:cNvSpPr/>
          <p:nvPr/>
        </p:nvSpPr>
        <p:spPr>
          <a:xfrm>
            <a:off x="5948050" y="19705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5" name="object 685"/>
          <p:cNvSpPr/>
          <p:nvPr/>
        </p:nvSpPr>
        <p:spPr>
          <a:xfrm>
            <a:off x="8334633" y="19705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6" name="object 686"/>
          <p:cNvSpPr/>
          <p:nvPr/>
        </p:nvSpPr>
        <p:spPr>
          <a:xfrm>
            <a:off x="8800978" y="19705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7" name="object 687"/>
          <p:cNvSpPr/>
          <p:nvPr/>
        </p:nvSpPr>
        <p:spPr>
          <a:xfrm>
            <a:off x="9639178" y="19705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8" name="object 688"/>
          <p:cNvSpPr/>
          <p:nvPr/>
        </p:nvSpPr>
        <p:spPr>
          <a:xfrm>
            <a:off x="5871850" y="1973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9" name="object 689"/>
          <p:cNvSpPr/>
          <p:nvPr/>
        </p:nvSpPr>
        <p:spPr>
          <a:xfrm>
            <a:off x="5948050" y="1973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0" name="object 690"/>
          <p:cNvSpPr/>
          <p:nvPr/>
        </p:nvSpPr>
        <p:spPr>
          <a:xfrm>
            <a:off x="8258433" y="1973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1" name="object 691"/>
          <p:cNvSpPr/>
          <p:nvPr/>
        </p:nvSpPr>
        <p:spPr>
          <a:xfrm>
            <a:off x="8334633" y="1973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2" name="object 692"/>
          <p:cNvSpPr/>
          <p:nvPr/>
        </p:nvSpPr>
        <p:spPr>
          <a:xfrm>
            <a:off x="8800978" y="19735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3" name="object 693"/>
          <p:cNvSpPr/>
          <p:nvPr/>
        </p:nvSpPr>
        <p:spPr>
          <a:xfrm>
            <a:off x="9623938" y="1965960"/>
            <a:ext cx="15239" cy="9143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4" name="object 694"/>
          <p:cNvSpPr/>
          <p:nvPr/>
        </p:nvSpPr>
        <p:spPr>
          <a:xfrm>
            <a:off x="5948050" y="19766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5" name="object 695"/>
          <p:cNvSpPr/>
          <p:nvPr/>
        </p:nvSpPr>
        <p:spPr>
          <a:xfrm>
            <a:off x="6429633" y="1889760"/>
            <a:ext cx="82296" cy="8839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6" name="object 696"/>
          <p:cNvSpPr/>
          <p:nvPr/>
        </p:nvSpPr>
        <p:spPr>
          <a:xfrm>
            <a:off x="8334633" y="19766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7" name="object 697"/>
          <p:cNvSpPr/>
          <p:nvPr/>
        </p:nvSpPr>
        <p:spPr>
          <a:xfrm>
            <a:off x="8800978" y="19766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8" name="object 698"/>
          <p:cNvSpPr/>
          <p:nvPr/>
        </p:nvSpPr>
        <p:spPr>
          <a:xfrm>
            <a:off x="5948050" y="1979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9" name="object 699"/>
          <p:cNvSpPr/>
          <p:nvPr/>
        </p:nvSpPr>
        <p:spPr>
          <a:xfrm>
            <a:off x="8334633" y="1979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0" name="object 700"/>
          <p:cNvSpPr/>
          <p:nvPr/>
        </p:nvSpPr>
        <p:spPr>
          <a:xfrm>
            <a:off x="8800978" y="19796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1" name="object 701"/>
          <p:cNvSpPr/>
          <p:nvPr/>
        </p:nvSpPr>
        <p:spPr>
          <a:xfrm>
            <a:off x="5948050" y="19827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2" name="object 702"/>
          <p:cNvSpPr/>
          <p:nvPr/>
        </p:nvSpPr>
        <p:spPr>
          <a:xfrm>
            <a:off x="8334633" y="19827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3" name="object 703"/>
          <p:cNvSpPr/>
          <p:nvPr/>
        </p:nvSpPr>
        <p:spPr>
          <a:xfrm>
            <a:off x="8800978" y="19827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4" name="object 704"/>
          <p:cNvSpPr/>
          <p:nvPr/>
        </p:nvSpPr>
        <p:spPr>
          <a:xfrm>
            <a:off x="5948050" y="1985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5" name="object 705"/>
          <p:cNvSpPr/>
          <p:nvPr/>
        </p:nvSpPr>
        <p:spPr>
          <a:xfrm>
            <a:off x="8334633" y="1985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6" name="object 706"/>
          <p:cNvSpPr/>
          <p:nvPr/>
        </p:nvSpPr>
        <p:spPr>
          <a:xfrm>
            <a:off x="8800978" y="19857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7" name="object 707"/>
          <p:cNvSpPr/>
          <p:nvPr/>
        </p:nvSpPr>
        <p:spPr>
          <a:xfrm>
            <a:off x="5948050" y="1988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8" name="object 708"/>
          <p:cNvSpPr/>
          <p:nvPr/>
        </p:nvSpPr>
        <p:spPr>
          <a:xfrm>
            <a:off x="8334633" y="1988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9" name="object 709"/>
          <p:cNvSpPr/>
          <p:nvPr/>
        </p:nvSpPr>
        <p:spPr>
          <a:xfrm>
            <a:off x="8800978" y="19888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0" name="object 710"/>
          <p:cNvSpPr/>
          <p:nvPr/>
        </p:nvSpPr>
        <p:spPr>
          <a:xfrm>
            <a:off x="5948050" y="1991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1" name="object 711"/>
          <p:cNvSpPr/>
          <p:nvPr/>
        </p:nvSpPr>
        <p:spPr>
          <a:xfrm>
            <a:off x="8334633" y="1991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2" name="object 712"/>
          <p:cNvSpPr/>
          <p:nvPr/>
        </p:nvSpPr>
        <p:spPr>
          <a:xfrm>
            <a:off x="8800978" y="19918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3" name="object 713"/>
          <p:cNvSpPr/>
          <p:nvPr/>
        </p:nvSpPr>
        <p:spPr>
          <a:xfrm>
            <a:off x="5948050" y="1994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4" name="object 714"/>
          <p:cNvSpPr/>
          <p:nvPr/>
        </p:nvSpPr>
        <p:spPr>
          <a:xfrm>
            <a:off x="8334633" y="1994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5" name="object 715"/>
          <p:cNvSpPr/>
          <p:nvPr/>
        </p:nvSpPr>
        <p:spPr>
          <a:xfrm>
            <a:off x="8800978" y="1994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6" name="object 716"/>
          <p:cNvSpPr/>
          <p:nvPr/>
        </p:nvSpPr>
        <p:spPr>
          <a:xfrm>
            <a:off x="5948050" y="1997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7" name="object 717"/>
          <p:cNvSpPr/>
          <p:nvPr/>
        </p:nvSpPr>
        <p:spPr>
          <a:xfrm>
            <a:off x="8334633" y="1997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8" name="object 718"/>
          <p:cNvSpPr/>
          <p:nvPr/>
        </p:nvSpPr>
        <p:spPr>
          <a:xfrm>
            <a:off x="8800978" y="1997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9" name="object 719"/>
          <p:cNvSpPr/>
          <p:nvPr/>
        </p:nvSpPr>
        <p:spPr>
          <a:xfrm>
            <a:off x="5948050" y="2001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0" name="object 720"/>
          <p:cNvSpPr/>
          <p:nvPr/>
        </p:nvSpPr>
        <p:spPr>
          <a:xfrm>
            <a:off x="8334633" y="2001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1" name="object 721"/>
          <p:cNvSpPr/>
          <p:nvPr/>
        </p:nvSpPr>
        <p:spPr>
          <a:xfrm>
            <a:off x="8800978" y="2001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2" name="object 722"/>
          <p:cNvSpPr/>
          <p:nvPr/>
        </p:nvSpPr>
        <p:spPr>
          <a:xfrm>
            <a:off x="5948050" y="2004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3" name="object 723"/>
          <p:cNvSpPr/>
          <p:nvPr/>
        </p:nvSpPr>
        <p:spPr>
          <a:xfrm>
            <a:off x="8334633" y="2004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4" name="object 724"/>
          <p:cNvSpPr/>
          <p:nvPr/>
        </p:nvSpPr>
        <p:spPr>
          <a:xfrm>
            <a:off x="8800978" y="2004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5" name="object 725"/>
          <p:cNvSpPr/>
          <p:nvPr/>
        </p:nvSpPr>
        <p:spPr>
          <a:xfrm>
            <a:off x="5948050" y="2007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6" name="object 726"/>
          <p:cNvSpPr/>
          <p:nvPr/>
        </p:nvSpPr>
        <p:spPr>
          <a:xfrm>
            <a:off x="8334633" y="2007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7" name="object 727"/>
          <p:cNvSpPr/>
          <p:nvPr/>
        </p:nvSpPr>
        <p:spPr>
          <a:xfrm>
            <a:off x="8800978" y="2007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8" name="object 728"/>
          <p:cNvSpPr/>
          <p:nvPr/>
        </p:nvSpPr>
        <p:spPr>
          <a:xfrm>
            <a:off x="5948050" y="2010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9" name="object 729"/>
          <p:cNvSpPr/>
          <p:nvPr/>
        </p:nvSpPr>
        <p:spPr>
          <a:xfrm>
            <a:off x="8334633" y="2010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0" name="object 730"/>
          <p:cNvSpPr/>
          <p:nvPr/>
        </p:nvSpPr>
        <p:spPr>
          <a:xfrm>
            <a:off x="8800978" y="2010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1" name="object 731"/>
          <p:cNvSpPr/>
          <p:nvPr/>
        </p:nvSpPr>
        <p:spPr>
          <a:xfrm>
            <a:off x="5948050" y="2013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2" name="object 732"/>
          <p:cNvSpPr/>
          <p:nvPr/>
        </p:nvSpPr>
        <p:spPr>
          <a:xfrm>
            <a:off x="8334633" y="2013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3" name="object 733"/>
          <p:cNvSpPr/>
          <p:nvPr/>
        </p:nvSpPr>
        <p:spPr>
          <a:xfrm>
            <a:off x="8800978" y="2013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4" name="object 734"/>
          <p:cNvSpPr/>
          <p:nvPr/>
        </p:nvSpPr>
        <p:spPr>
          <a:xfrm>
            <a:off x="8800978" y="20162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5" name="object 735"/>
          <p:cNvSpPr/>
          <p:nvPr/>
        </p:nvSpPr>
        <p:spPr>
          <a:xfrm>
            <a:off x="8800978" y="2019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6" name="object 736"/>
          <p:cNvSpPr/>
          <p:nvPr/>
        </p:nvSpPr>
        <p:spPr>
          <a:xfrm>
            <a:off x="5774314" y="1941576"/>
            <a:ext cx="262127" cy="8229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7" name="object 737"/>
          <p:cNvSpPr/>
          <p:nvPr/>
        </p:nvSpPr>
        <p:spPr>
          <a:xfrm>
            <a:off x="8800978" y="20223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8" name="object 738"/>
          <p:cNvSpPr/>
          <p:nvPr/>
        </p:nvSpPr>
        <p:spPr>
          <a:xfrm>
            <a:off x="8334633" y="20253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9" name="object 739"/>
          <p:cNvSpPr/>
          <p:nvPr/>
        </p:nvSpPr>
        <p:spPr>
          <a:xfrm>
            <a:off x="8800978" y="20253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0" name="object 740"/>
          <p:cNvSpPr/>
          <p:nvPr/>
        </p:nvSpPr>
        <p:spPr>
          <a:xfrm>
            <a:off x="8334633" y="2028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1" name="object 741"/>
          <p:cNvSpPr/>
          <p:nvPr/>
        </p:nvSpPr>
        <p:spPr>
          <a:xfrm>
            <a:off x="8800978" y="2028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2" name="object 742"/>
          <p:cNvSpPr/>
          <p:nvPr/>
        </p:nvSpPr>
        <p:spPr>
          <a:xfrm>
            <a:off x="8334633" y="2031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03A3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3" name="object 743"/>
          <p:cNvSpPr/>
          <p:nvPr/>
        </p:nvSpPr>
        <p:spPr>
          <a:xfrm>
            <a:off x="8800978" y="2031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4" name="object 744"/>
          <p:cNvSpPr/>
          <p:nvPr/>
        </p:nvSpPr>
        <p:spPr>
          <a:xfrm>
            <a:off x="8334633" y="2034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5" name="object 745"/>
          <p:cNvSpPr/>
          <p:nvPr/>
        </p:nvSpPr>
        <p:spPr>
          <a:xfrm>
            <a:off x="8800978" y="2034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6" name="object 746"/>
          <p:cNvSpPr/>
          <p:nvPr/>
        </p:nvSpPr>
        <p:spPr>
          <a:xfrm>
            <a:off x="8334633" y="2037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7" name="object 747"/>
          <p:cNvSpPr/>
          <p:nvPr/>
        </p:nvSpPr>
        <p:spPr>
          <a:xfrm>
            <a:off x="8800978" y="2037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8" name="object 748"/>
          <p:cNvSpPr/>
          <p:nvPr/>
        </p:nvSpPr>
        <p:spPr>
          <a:xfrm>
            <a:off x="8800978" y="2040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9" name="object 749"/>
          <p:cNvSpPr/>
          <p:nvPr/>
        </p:nvSpPr>
        <p:spPr>
          <a:xfrm>
            <a:off x="8800978" y="2043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0" name="object 750"/>
          <p:cNvSpPr/>
          <p:nvPr/>
        </p:nvSpPr>
        <p:spPr>
          <a:xfrm>
            <a:off x="8800978" y="2046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1" name="object 751"/>
          <p:cNvSpPr/>
          <p:nvPr/>
        </p:nvSpPr>
        <p:spPr>
          <a:xfrm>
            <a:off x="8800978" y="2049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2" name="object 752"/>
          <p:cNvSpPr/>
          <p:nvPr/>
        </p:nvSpPr>
        <p:spPr>
          <a:xfrm>
            <a:off x="8800978" y="2052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3" name="object 753"/>
          <p:cNvSpPr/>
          <p:nvPr/>
        </p:nvSpPr>
        <p:spPr>
          <a:xfrm>
            <a:off x="8800978" y="20558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4" name="object 754"/>
          <p:cNvSpPr/>
          <p:nvPr/>
        </p:nvSpPr>
        <p:spPr>
          <a:xfrm>
            <a:off x="8800978" y="2058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5" name="object 755"/>
          <p:cNvSpPr/>
          <p:nvPr/>
        </p:nvSpPr>
        <p:spPr>
          <a:xfrm>
            <a:off x="9599554" y="2058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6" name="object 756"/>
          <p:cNvSpPr/>
          <p:nvPr/>
        </p:nvSpPr>
        <p:spPr>
          <a:xfrm>
            <a:off x="8800978" y="2061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7" name="object 757"/>
          <p:cNvSpPr/>
          <p:nvPr/>
        </p:nvSpPr>
        <p:spPr>
          <a:xfrm>
            <a:off x="8800978" y="2065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8" name="object 758"/>
          <p:cNvSpPr/>
          <p:nvPr/>
        </p:nvSpPr>
        <p:spPr>
          <a:xfrm>
            <a:off x="8800978" y="2068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9" name="object 759"/>
          <p:cNvSpPr/>
          <p:nvPr/>
        </p:nvSpPr>
        <p:spPr>
          <a:xfrm>
            <a:off x="8800978" y="20711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0" name="object 760"/>
          <p:cNvSpPr/>
          <p:nvPr/>
        </p:nvSpPr>
        <p:spPr>
          <a:xfrm>
            <a:off x="8800978" y="2074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1" name="object 761"/>
          <p:cNvSpPr/>
          <p:nvPr/>
        </p:nvSpPr>
        <p:spPr>
          <a:xfrm>
            <a:off x="8800978" y="2077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2" name="object 762"/>
          <p:cNvSpPr/>
          <p:nvPr/>
        </p:nvSpPr>
        <p:spPr>
          <a:xfrm>
            <a:off x="8800978" y="2080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3" name="object 763"/>
          <p:cNvSpPr/>
          <p:nvPr/>
        </p:nvSpPr>
        <p:spPr>
          <a:xfrm>
            <a:off x="8800978" y="2083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4" name="object 764"/>
          <p:cNvSpPr/>
          <p:nvPr/>
        </p:nvSpPr>
        <p:spPr>
          <a:xfrm>
            <a:off x="9535545" y="2083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5" name="object 765"/>
          <p:cNvSpPr/>
          <p:nvPr/>
        </p:nvSpPr>
        <p:spPr>
          <a:xfrm>
            <a:off x="9538593" y="2060448"/>
            <a:ext cx="359664" cy="24383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6" name="object 766"/>
          <p:cNvSpPr/>
          <p:nvPr/>
        </p:nvSpPr>
        <p:spPr>
          <a:xfrm>
            <a:off x="9660514" y="2083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7" name="object 767"/>
          <p:cNvSpPr/>
          <p:nvPr/>
        </p:nvSpPr>
        <p:spPr>
          <a:xfrm>
            <a:off x="9700138" y="2083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8" name="object 768"/>
          <p:cNvSpPr/>
          <p:nvPr/>
        </p:nvSpPr>
        <p:spPr>
          <a:xfrm>
            <a:off x="9758050" y="2083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9" name="object 769"/>
          <p:cNvSpPr/>
          <p:nvPr/>
        </p:nvSpPr>
        <p:spPr>
          <a:xfrm>
            <a:off x="9879969" y="2083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0" name="object 770"/>
          <p:cNvSpPr/>
          <p:nvPr/>
        </p:nvSpPr>
        <p:spPr>
          <a:xfrm>
            <a:off x="8800978" y="2086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1" name="object 771"/>
          <p:cNvSpPr/>
          <p:nvPr/>
        </p:nvSpPr>
        <p:spPr>
          <a:xfrm>
            <a:off x="8800978" y="2089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2" name="object 772"/>
          <p:cNvSpPr/>
          <p:nvPr/>
        </p:nvSpPr>
        <p:spPr>
          <a:xfrm>
            <a:off x="9285609" y="2045207"/>
            <a:ext cx="192023" cy="45719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3" name="object 773"/>
          <p:cNvSpPr/>
          <p:nvPr/>
        </p:nvSpPr>
        <p:spPr>
          <a:xfrm>
            <a:off x="9462393" y="2089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4" name="object 774"/>
          <p:cNvSpPr/>
          <p:nvPr/>
        </p:nvSpPr>
        <p:spPr>
          <a:xfrm>
            <a:off x="9642226" y="2081783"/>
            <a:ext cx="265176" cy="9143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5" name="object 775"/>
          <p:cNvSpPr/>
          <p:nvPr/>
        </p:nvSpPr>
        <p:spPr>
          <a:xfrm>
            <a:off x="9672705" y="2089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6" name="object 776"/>
          <p:cNvSpPr/>
          <p:nvPr/>
        </p:nvSpPr>
        <p:spPr>
          <a:xfrm>
            <a:off x="8800978" y="2092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7" name="object 777"/>
          <p:cNvSpPr/>
          <p:nvPr/>
        </p:nvSpPr>
        <p:spPr>
          <a:xfrm>
            <a:off x="9462393" y="2092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6403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8" name="object 778"/>
          <p:cNvSpPr/>
          <p:nvPr/>
        </p:nvSpPr>
        <p:spPr>
          <a:xfrm>
            <a:off x="9642226" y="2087879"/>
            <a:ext cx="265176" cy="609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9" name="object 779"/>
          <p:cNvSpPr/>
          <p:nvPr/>
        </p:nvSpPr>
        <p:spPr>
          <a:xfrm>
            <a:off x="9672705" y="2092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0" name="object 780"/>
          <p:cNvSpPr/>
          <p:nvPr/>
        </p:nvSpPr>
        <p:spPr>
          <a:xfrm>
            <a:off x="8800978" y="2095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1" name="object 781"/>
          <p:cNvSpPr/>
          <p:nvPr/>
        </p:nvSpPr>
        <p:spPr>
          <a:xfrm>
            <a:off x="9294754" y="2090927"/>
            <a:ext cx="137159" cy="609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2" name="object 782"/>
          <p:cNvSpPr/>
          <p:nvPr/>
        </p:nvSpPr>
        <p:spPr>
          <a:xfrm>
            <a:off x="9319138" y="2095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3" name="object 783"/>
          <p:cNvSpPr/>
          <p:nvPr/>
        </p:nvSpPr>
        <p:spPr>
          <a:xfrm>
            <a:off x="8800978" y="2098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4" name="object 784"/>
          <p:cNvSpPr/>
          <p:nvPr/>
        </p:nvSpPr>
        <p:spPr>
          <a:xfrm>
            <a:off x="9316090" y="2098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5" name="object 785"/>
          <p:cNvSpPr/>
          <p:nvPr/>
        </p:nvSpPr>
        <p:spPr>
          <a:xfrm>
            <a:off x="8800978" y="2101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6" name="object 786"/>
          <p:cNvSpPr/>
          <p:nvPr/>
        </p:nvSpPr>
        <p:spPr>
          <a:xfrm>
            <a:off x="8800978" y="2104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7" name="object 787"/>
          <p:cNvSpPr/>
          <p:nvPr/>
        </p:nvSpPr>
        <p:spPr>
          <a:xfrm>
            <a:off x="8800978" y="21076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8" name="object 788"/>
          <p:cNvSpPr/>
          <p:nvPr/>
        </p:nvSpPr>
        <p:spPr>
          <a:xfrm>
            <a:off x="9294754" y="2093976"/>
            <a:ext cx="167639" cy="15239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9" name="object 789"/>
          <p:cNvSpPr/>
          <p:nvPr/>
        </p:nvSpPr>
        <p:spPr>
          <a:xfrm>
            <a:off x="9453250" y="21076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B6F6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0" name="object 790"/>
          <p:cNvSpPr/>
          <p:nvPr/>
        </p:nvSpPr>
        <p:spPr>
          <a:xfrm>
            <a:off x="8160897" y="1941576"/>
            <a:ext cx="262127" cy="17068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1" name="object 791"/>
          <p:cNvSpPr/>
          <p:nvPr/>
        </p:nvSpPr>
        <p:spPr>
          <a:xfrm>
            <a:off x="8800978" y="2110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2" name="object 792"/>
          <p:cNvSpPr/>
          <p:nvPr/>
        </p:nvSpPr>
        <p:spPr>
          <a:xfrm>
            <a:off x="9453250" y="2110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3" name="object 793"/>
          <p:cNvSpPr/>
          <p:nvPr/>
        </p:nvSpPr>
        <p:spPr>
          <a:xfrm>
            <a:off x="8334633" y="2113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4" name="object 794"/>
          <p:cNvSpPr/>
          <p:nvPr/>
        </p:nvSpPr>
        <p:spPr>
          <a:xfrm>
            <a:off x="8800978" y="2113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5" name="object 795"/>
          <p:cNvSpPr/>
          <p:nvPr/>
        </p:nvSpPr>
        <p:spPr>
          <a:xfrm>
            <a:off x="8334633" y="2116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6" name="object 796"/>
          <p:cNvSpPr/>
          <p:nvPr/>
        </p:nvSpPr>
        <p:spPr>
          <a:xfrm>
            <a:off x="8800978" y="2116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7" name="object 797"/>
          <p:cNvSpPr/>
          <p:nvPr/>
        </p:nvSpPr>
        <p:spPr>
          <a:xfrm>
            <a:off x="8334633" y="2119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8" name="object 798"/>
          <p:cNvSpPr/>
          <p:nvPr/>
        </p:nvSpPr>
        <p:spPr>
          <a:xfrm>
            <a:off x="8800978" y="2119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9" name="object 799"/>
          <p:cNvSpPr/>
          <p:nvPr/>
        </p:nvSpPr>
        <p:spPr>
          <a:xfrm>
            <a:off x="9450202" y="2119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0" name="object 800"/>
          <p:cNvSpPr/>
          <p:nvPr/>
        </p:nvSpPr>
        <p:spPr>
          <a:xfrm>
            <a:off x="9529450" y="2084832"/>
            <a:ext cx="377952" cy="365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1" name="object 801"/>
          <p:cNvSpPr/>
          <p:nvPr/>
        </p:nvSpPr>
        <p:spPr>
          <a:xfrm>
            <a:off x="9806818" y="2119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2" name="object 802"/>
          <p:cNvSpPr/>
          <p:nvPr/>
        </p:nvSpPr>
        <p:spPr>
          <a:xfrm>
            <a:off x="8334633" y="2122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3" name="object 803"/>
          <p:cNvSpPr/>
          <p:nvPr/>
        </p:nvSpPr>
        <p:spPr>
          <a:xfrm>
            <a:off x="8800978" y="2122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4" name="object 804"/>
          <p:cNvSpPr/>
          <p:nvPr/>
        </p:nvSpPr>
        <p:spPr>
          <a:xfrm>
            <a:off x="9401433" y="2122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5" name="object 805"/>
          <p:cNvSpPr/>
          <p:nvPr/>
        </p:nvSpPr>
        <p:spPr>
          <a:xfrm>
            <a:off x="9733666" y="2122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6" name="object 806"/>
          <p:cNvSpPr/>
          <p:nvPr/>
        </p:nvSpPr>
        <p:spPr>
          <a:xfrm>
            <a:off x="9748905" y="2118360"/>
            <a:ext cx="158496" cy="609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7" name="object 807"/>
          <p:cNvSpPr/>
          <p:nvPr/>
        </p:nvSpPr>
        <p:spPr>
          <a:xfrm>
            <a:off x="9806818" y="2122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8" name="object 808"/>
          <p:cNvSpPr/>
          <p:nvPr/>
        </p:nvSpPr>
        <p:spPr>
          <a:xfrm>
            <a:off x="8334633" y="2125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9" name="object 809"/>
          <p:cNvSpPr/>
          <p:nvPr/>
        </p:nvSpPr>
        <p:spPr>
          <a:xfrm>
            <a:off x="8800978" y="2125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0" name="object 810"/>
          <p:cNvSpPr/>
          <p:nvPr/>
        </p:nvSpPr>
        <p:spPr>
          <a:xfrm>
            <a:off x="9733666" y="2125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1" name="object 811"/>
          <p:cNvSpPr/>
          <p:nvPr/>
        </p:nvSpPr>
        <p:spPr>
          <a:xfrm>
            <a:off x="9748905" y="2121407"/>
            <a:ext cx="158496" cy="6095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2" name="object 812"/>
          <p:cNvSpPr/>
          <p:nvPr/>
        </p:nvSpPr>
        <p:spPr>
          <a:xfrm>
            <a:off x="9806818" y="21259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3" name="object 813"/>
          <p:cNvSpPr/>
          <p:nvPr/>
        </p:nvSpPr>
        <p:spPr>
          <a:xfrm>
            <a:off x="8334633" y="2129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4" name="object 814"/>
          <p:cNvSpPr/>
          <p:nvPr/>
        </p:nvSpPr>
        <p:spPr>
          <a:xfrm>
            <a:off x="8800978" y="2129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5" name="object 815"/>
          <p:cNvSpPr/>
          <p:nvPr/>
        </p:nvSpPr>
        <p:spPr>
          <a:xfrm>
            <a:off x="9733666" y="2129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F736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6" name="object 816"/>
          <p:cNvSpPr/>
          <p:nvPr/>
        </p:nvSpPr>
        <p:spPr>
          <a:xfrm>
            <a:off x="9748905" y="2124455"/>
            <a:ext cx="158496" cy="6095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7" name="object 817"/>
          <p:cNvSpPr/>
          <p:nvPr/>
        </p:nvSpPr>
        <p:spPr>
          <a:xfrm>
            <a:off x="9806818" y="21290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8" name="object 818"/>
          <p:cNvSpPr/>
          <p:nvPr/>
        </p:nvSpPr>
        <p:spPr>
          <a:xfrm>
            <a:off x="8334633" y="2132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9" name="object 819"/>
          <p:cNvSpPr/>
          <p:nvPr/>
        </p:nvSpPr>
        <p:spPr>
          <a:xfrm>
            <a:off x="8800978" y="2132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0" name="object 820"/>
          <p:cNvSpPr/>
          <p:nvPr/>
        </p:nvSpPr>
        <p:spPr>
          <a:xfrm>
            <a:off x="9529450" y="2121407"/>
            <a:ext cx="121920" cy="12191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1" name="object 821"/>
          <p:cNvSpPr/>
          <p:nvPr/>
        </p:nvSpPr>
        <p:spPr>
          <a:xfrm>
            <a:off x="9614793" y="2132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2" name="object 822"/>
          <p:cNvSpPr/>
          <p:nvPr/>
        </p:nvSpPr>
        <p:spPr>
          <a:xfrm>
            <a:off x="9782433" y="21320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3" name="object 823"/>
          <p:cNvSpPr/>
          <p:nvPr/>
        </p:nvSpPr>
        <p:spPr>
          <a:xfrm>
            <a:off x="8334633" y="2135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4" name="object 824"/>
          <p:cNvSpPr/>
          <p:nvPr/>
        </p:nvSpPr>
        <p:spPr>
          <a:xfrm>
            <a:off x="8800978" y="2135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5" name="object 825"/>
          <p:cNvSpPr/>
          <p:nvPr/>
        </p:nvSpPr>
        <p:spPr>
          <a:xfrm>
            <a:off x="9285609" y="2109216"/>
            <a:ext cx="167640" cy="27431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6" name="object 826"/>
          <p:cNvSpPr/>
          <p:nvPr/>
        </p:nvSpPr>
        <p:spPr>
          <a:xfrm>
            <a:off x="9441057" y="21351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7" name="object 827"/>
          <p:cNvSpPr/>
          <p:nvPr/>
        </p:nvSpPr>
        <p:spPr>
          <a:xfrm>
            <a:off x="9529450" y="2121407"/>
            <a:ext cx="390143" cy="15239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8" name="object 828"/>
          <p:cNvSpPr/>
          <p:nvPr/>
        </p:nvSpPr>
        <p:spPr>
          <a:xfrm>
            <a:off x="8334633" y="21381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9" name="object 829"/>
          <p:cNvSpPr/>
          <p:nvPr/>
        </p:nvSpPr>
        <p:spPr>
          <a:xfrm>
            <a:off x="8800978" y="21381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0" name="object 830"/>
          <p:cNvSpPr/>
          <p:nvPr/>
        </p:nvSpPr>
        <p:spPr>
          <a:xfrm>
            <a:off x="9441057" y="21381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1" name="object 831"/>
          <p:cNvSpPr/>
          <p:nvPr/>
        </p:nvSpPr>
        <p:spPr>
          <a:xfrm>
            <a:off x="8334633" y="2141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2" name="object 832"/>
          <p:cNvSpPr/>
          <p:nvPr/>
        </p:nvSpPr>
        <p:spPr>
          <a:xfrm>
            <a:off x="8800978" y="2141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3" name="object 833"/>
          <p:cNvSpPr/>
          <p:nvPr/>
        </p:nvSpPr>
        <p:spPr>
          <a:xfrm>
            <a:off x="9441057" y="2141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4" name="object 834"/>
          <p:cNvSpPr/>
          <p:nvPr/>
        </p:nvSpPr>
        <p:spPr>
          <a:xfrm>
            <a:off x="8334633" y="2144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5" name="object 835"/>
          <p:cNvSpPr/>
          <p:nvPr/>
        </p:nvSpPr>
        <p:spPr>
          <a:xfrm>
            <a:off x="8800978" y="2144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6" name="object 836"/>
          <p:cNvSpPr/>
          <p:nvPr/>
        </p:nvSpPr>
        <p:spPr>
          <a:xfrm>
            <a:off x="9441057" y="2144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7" name="object 837"/>
          <p:cNvSpPr/>
          <p:nvPr/>
        </p:nvSpPr>
        <p:spPr>
          <a:xfrm>
            <a:off x="8334633" y="2147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8" name="object 838"/>
          <p:cNvSpPr/>
          <p:nvPr/>
        </p:nvSpPr>
        <p:spPr>
          <a:xfrm>
            <a:off x="8800978" y="2147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9" name="object 839"/>
          <p:cNvSpPr/>
          <p:nvPr/>
        </p:nvSpPr>
        <p:spPr>
          <a:xfrm>
            <a:off x="9438009" y="2147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0" name="object 840"/>
          <p:cNvSpPr/>
          <p:nvPr/>
        </p:nvSpPr>
        <p:spPr>
          <a:xfrm>
            <a:off x="8334633" y="2150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1" name="object 841"/>
          <p:cNvSpPr/>
          <p:nvPr/>
        </p:nvSpPr>
        <p:spPr>
          <a:xfrm>
            <a:off x="8800978" y="2150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2" name="object 842"/>
          <p:cNvSpPr/>
          <p:nvPr/>
        </p:nvSpPr>
        <p:spPr>
          <a:xfrm>
            <a:off x="9438009" y="2150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3" name="object 843"/>
          <p:cNvSpPr/>
          <p:nvPr/>
        </p:nvSpPr>
        <p:spPr>
          <a:xfrm>
            <a:off x="8334633" y="2153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4" name="object 844"/>
          <p:cNvSpPr/>
          <p:nvPr/>
        </p:nvSpPr>
        <p:spPr>
          <a:xfrm>
            <a:off x="8800978" y="2153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5" name="object 845"/>
          <p:cNvSpPr/>
          <p:nvPr/>
        </p:nvSpPr>
        <p:spPr>
          <a:xfrm>
            <a:off x="9438009" y="2153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6" name="object 846"/>
          <p:cNvSpPr/>
          <p:nvPr/>
        </p:nvSpPr>
        <p:spPr>
          <a:xfrm>
            <a:off x="8334633" y="21564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7" name="object 847"/>
          <p:cNvSpPr/>
          <p:nvPr/>
        </p:nvSpPr>
        <p:spPr>
          <a:xfrm>
            <a:off x="8800978" y="21564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8" name="object 848"/>
          <p:cNvSpPr/>
          <p:nvPr/>
        </p:nvSpPr>
        <p:spPr>
          <a:xfrm>
            <a:off x="8334633" y="21595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9" name="object 849"/>
          <p:cNvSpPr/>
          <p:nvPr/>
        </p:nvSpPr>
        <p:spPr>
          <a:xfrm>
            <a:off x="8800978" y="21595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0" name="object 850"/>
          <p:cNvSpPr/>
          <p:nvPr/>
        </p:nvSpPr>
        <p:spPr>
          <a:xfrm>
            <a:off x="9413626" y="2148839"/>
            <a:ext cx="24383" cy="1219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1" name="object 851"/>
          <p:cNvSpPr/>
          <p:nvPr/>
        </p:nvSpPr>
        <p:spPr>
          <a:xfrm>
            <a:off x="9428866" y="21595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2" name="object 852"/>
          <p:cNvSpPr/>
          <p:nvPr/>
        </p:nvSpPr>
        <p:spPr>
          <a:xfrm>
            <a:off x="8334633" y="2162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3" name="object 853"/>
          <p:cNvSpPr/>
          <p:nvPr/>
        </p:nvSpPr>
        <p:spPr>
          <a:xfrm>
            <a:off x="8800978" y="2162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4" name="object 854"/>
          <p:cNvSpPr/>
          <p:nvPr/>
        </p:nvSpPr>
        <p:spPr>
          <a:xfrm>
            <a:off x="8334633" y="21656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5" name="object 855"/>
          <p:cNvSpPr/>
          <p:nvPr/>
        </p:nvSpPr>
        <p:spPr>
          <a:xfrm>
            <a:off x="8800978" y="21656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6" name="object 856"/>
          <p:cNvSpPr/>
          <p:nvPr/>
        </p:nvSpPr>
        <p:spPr>
          <a:xfrm>
            <a:off x="9419721" y="2161032"/>
            <a:ext cx="6095" cy="6095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7" name="object 857"/>
          <p:cNvSpPr/>
          <p:nvPr/>
        </p:nvSpPr>
        <p:spPr>
          <a:xfrm>
            <a:off x="8334633" y="21686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8" name="object 858"/>
          <p:cNvSpPr/>
          <p:nvPr/>
        </p:nvSpPr>
        <p:spPr>
          <a:xfrm>
            <a:off x="8800978" y="21686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9" name="object 859"/>
          <p:cNvSpPr/>
          <p:nvPr/>
        </p:nvSpPr>
        <p:spPr>
          <a:xfrm>
            <a:off x="8334633" y="2171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0" name="object 860"/>
          <p:cNvSpPr/>
          <p:nvPr/>
        </p:nvSpPr>
        <p:spPr>
          <a:xfrm>
            <a:off x="8800978" y="2171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1" name="object 861"/>
          <p:cNvSpPr/>
          <p:nvPr/>
        </p:nvSpPr>
        <p:spPr>
          <a:xfrm>
            <a:off x="8334633" y="21747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2" name="object 862"/>
          <p:cNvSpPr/>
          <p:nvPr/>
        </p:nvSpPr>
        <p:spPr>
          <a:xfrm>
            <a:off x="8800978" y="21747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3" name="object 863"/>
          <p:cNvSpPr/>
          <p:nvPr/>
        </p:nvSpPr>
        <p:spPr>
          <a:xfrm>
            <a:off x="8334633" y="21777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4" name="object 864"/>
          <p:cNvSpPr/>
          <p:nvPr/>
        </p:nvSpPr>
        <p:spPr>
          <a:xfrm>
            <a:off x="8800978" y="21777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5" name="object 865"/>
          <p:cNvSpPr/>
          <p:nvPr/>
        </p:nvSpPr>
        <p:spPr>
          <a:xfrm>
            <a:off x="8334633" y="2180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6" name="object 866"/>
          <p:cNvSpPr/>
          <p:nvPr/>
        </p:nvSpPr>
        <p:spPr>
          <a:xfrm>
            <a:off x="8800978" y="2180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7" name="object 867"/>
          <p:cNvSpPr/>
          <p:nvPr/>
        </p:nvSpPr>
        <p:spPr>
          <a:xfrm>
            <a:off x="8334633" y="21838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8" name="object 868"/>
          <p:cNvSpPr/>
          <p:nvPr/>
        </p:nvSpPr>
        <p:spPr>
          <a:xfrm>
            <a:off x="8800978" y="21838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9" name="object 869"/>
          <p:cNvSpPr/>
          <p:nvPr/>
        </p:nvSpPr>
        <p:spPr>
          <a:xfrm>
            <a:off x="8334633" y="21869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0" name="object 870"/>
          <p:cNvSpPr/>
          <p:nvPr/>
        </p:nvSpPr>
        <p:spPr>
          <a:xfrm>
            <a:off x="8800978" y="21869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1" name="object 871"/>
          <p:cNvSpPr/>
          <p:nvPr/>
        </p:nvSpPr>
        <p:spPr>
          <a:xfrm>
            <a:off x="8334633" y="2189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2" name="object 872"/>
          <p:cNvSpPr/>
          <p:nvPr/>
        </p:nvSpPr>
        <p:spPr>
          <a:xfrm>
            <a:off x="8800978" y="2189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3" name="object 873"/>
          <p:cNvSpPr/>
          <p:nvPr/>
        </p:nvSpPr>
        <p:spPr>
          <a:xfrm>
            <a:off x="8334633" y="2193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4" name="object 874"/>
          <p:cNvSpPr/>
          <p:nvPr/>
        </p:nvSpPr>
        <p:spPr>
          <a:xfrm>
            <a:off x="8800978" y="2193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5" name="object 875"/>
          <p:cNvSpPr/>
          <p:nvPr/>
        </p:nvSpPr>
        <p:spPr>
          <a:xfrm>
            <a:off x="8334633" y="21960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6" name="object 876"/>
          <p:cNvSpPr/>
          <p:nvPr/>
        </p:nvSpPr>
        <p:spPr>
          <a:xfrm>
            <a:off x="8800978" y="21960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7" name="object 877"/>
          <p:cNvSpPr/>
          <p:nvPr/>
        </p:nvSpPr>
        <p:spPr>
          <a:xfrm>
            <a:off x="8334633" y="2199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8" name="object 878"/>
          <p:cNvSpPr/>
          <p:nvPr/>
        </p:nvSpPr>
        <p:spPr>
          <a:xfrm>
            <a:off x="8800978" y="2199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9" name="object 879"/>
          <p:cNvSpPr/>
          <p:nvPr/>
        </p:nvSpPr>
        <p:spPr>
          <a:xfrm>
            <a:off x="8334633" y="2202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0" name="object 880"/>
          <p:cNvSpPr/>
          <p:nvPr/>
        </p:nvSpPr>
        <p:spPr>
          <a:xfrm>
            <a:off x="8800978" y="2202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1" name="object 881"/>
          <p:cNvSpPr/>
          <p:nvPr/>
        </p:nvSpPr>
        <p:spPr>
          <a:xfrm>
            <a:off x="8334633" y="2205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2" name="object 882"/>
          <p:cNvSpPr/>
          <p:nvPr/>
        </p:nvSpPr>
        <p:spPr>
          <a:xfrm>
            <a:off x="8800978" y="2205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3" name="object 883"/>
          <p:cNvSpPr/>
          <p:nvPr/>
        </p:nvSpPr>
        <p:spPr>
          <a:xfrm>
            <a:off x="8334633" y="2208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4" name="object 884"/>
          <p:cNvSpPr/>
          <p:nvPr/>
        </p:nvSpPr>
        <p:spPr>
          <a:xfrm>
            <a:off x="8800978" y="2208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5" name="object 885"/>
          <p:cNvSpPr/>
          <p:nvPr/>
        </p:nvSpPr>
        <p:spPr>
          <a:xfrm>
            <a:off x="8800978" y="2211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6" name="object 886"/>
          <p:cNvSpPr/>
          <p:nvPr/>
        </p:nvSpPr>
        <p:spPr>
          <a:xfrm>
            <a:off x="8800978" y="2214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7" name="object 887"/>
          <p:cNvSpPr/>
          <p:nvPr/>
        </p:nvSpPr>
        <p:spPr>
          <a:xfrm>
            <a:off x="6197986" y="1938527"/>
            <a:ext cx="2139696" cy="28041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8" name="object 888"/>
          <p:cNvSpPr/>
          <p:nvPr/>
        </p:nvSpPr>
        <p:spPr>
          <a:xfrm>
            <a:off x="8800978" y="2217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9" name="object 889"/>
          <p:cNvSpPr/>
          <p:nvPr/>
        </p:nvSpPr>
        <p:spPr>
          <a:xfrm>
            <a:off x="8800978" y="2220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0" name="object 890"/>
          <p:cNvSpPr/>
          <p:nvPr/>
        </p:nvSpPr>
        <p:spPr>
          <a:xfrm>
            <a:off x="8800978" y="2223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1" name="object 891"/>
          <p:cNvSpPr/>
          <p:nvPr/>
        </p:nvSpPr>
        <p:spPr>
          <a:xfrm>
            <a:off x="8800978" y="2226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2" name="object 892"/>
          <p:cNvSpPr/>
          <p:nvPr/>
        </p:nvSpPr>
        <p:spPr>
          <a:xfrm>
            <a:off x="8800978" y="2229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3" name="object 893"/>
          <p:cNvSpPr/>
          <p:nvPr/>
        </p:nvSpPr>
        <p:spPr>
          <a:xfrm>
            <a:off x="8800978" y="2232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4" name="object 894"/>
          <p:cNvSpPr/>
          <p:nvPr/>
        </p:nvSpPr>
        <p:spPr>
          <a:xfrm>
            <a:off x="8800978" y="2235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5" name="object 895"/>
          <p:cNvSpPr/>
          <p:nvPr/>
        </p:nvSpPr>
        <p:spPr>
          <a:xfrm>
            <a:off x="8800978" y="2238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6" name="object 896"/>
          <p:cNvSpPr/>
          <p:nvPr/>
        </p:nvSpPr>
        <p:spPr>
          <a:xfrm>
            <a:off x="8800978" y="2241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7" name="object 897"/>
          <p:cNvSpPr/>
          <p:nvPr/>
        </p:nvSpPr>
        <p:spPr>
          <a:xfrm>
            <a:off x="8800978" y="2244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8" name="object 898"/>
          <p:cNvSpPr/>
          <p:nvPr/>
        </p:nvSpPr>
        <p:spPr>
          <a:xfrm>
            <a:off x="8800978" y="2247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9" name="object 899"/>
          <p:cNvSpPr/>
          <p:nvPr/>
        </p:nvSpPr>
        <p:spPr>
          <a:xfrm>
            <a:off x="8800978" y="22509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0" name="object 900"/>
          <p:cNvSpPr/>
          <p:nvPr/>
        </p:nvSpPr>
        <p:spPr>
          <a:xfrm>
            <a:off x="8800978" y="2253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1" name="object 901"/>
          <p:cNvSpPr/>
          <p:nvPr/>
        </p:nvSpPr>
        <p:spPr>
          <a:xfrm>
            <a:off x="8800978" y="2257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2" name="object 902"/>
          <p:cNvSpPr/>
          <p:nvPr/>
        </p:nvSpPr>
        <p:spPr>
          <a:xfrm>
            <a:off x="8800978" y="22600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3" name="object 903"/>
          <p:cNvSpPr/>
          <p:nvPr/>
        </p:nvSpPr>
        <p:spPr>
          <a:xfrm>
            <a:off x="8800978" y="2263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4" name="object 904"/>
          <p:cNvSpPr/>
          <p:nvPr/>
        </p:nvSpPr>
        <p:spPr>
          <a:xfrm>
            <a:off x="8800978" y="2266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5" name="object 905"/>
          <p:cNvSpPr/>
          <p:nvPr/>
        </p:nvSpPr>
        <p:spPr>
          <a:xfrm>
            <a:off x="8800978" y="2269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6" name="object 906"/>
          <p:cNvSpPr/>
          <p:nvPr/>
        </p:nvSpPr>
        <p:spPr>
          <a:xfrm>
            <a:off x="5704209" y="1938527"/>
            <a:ext cx="3502152" cy="438911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7" name="object 907"/>
          <p:cNvSpPr/>
          <p:nvPr/>
        </p:nvSpPr>
        <p:spPr>
          <a:xfrm>
            <a:off x="5948050" y="23759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8" name="object 908"/>
          <p:cNvSpPr/>
          <p:nvPr/>
        </p:nvSpPr>
        <p:spPr>
          <a:xfrm>
            <a:off x="5948050" y="23789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9" name="object 909"/>
          <p:cNvSpPr/>
          <p:nvPr/>
        </p:nvSpPr>
        <p:spPr>
          <a:xfrm>
            <a:off x="5948050" y="23820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0" name="object 910"/>
          <p:cNvSpPr/>
          <p:nvPr/>
        </p:nvSpPr>
        <p:spPr>
          <a:xfrm>
            <a:off x="5948050" y="23850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1" name="object 911"/>
          <p:cNvSpPr/>
          <p:nvPr/>
        </p:nvSpPr>
        <p:spPr>
          <a:xfrm>
            <a:off x="5948050" y="23881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2" name="object 912"/>
          <p:cNvSpPr/>
          <p:nvPr/>
        </p:nvSpPr>
        <p:spPr>
          <a:xfrm>
            <a:off x="5948050" y="23911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3" name="object 913"/>
          <p:cNvSpPr/>
          <p:nvPr/>
        </p:nvSpPr>
        <p:spPr>
          <a:xfrm>
            <a:off x="5948050" y="23942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4" name="object 914"/>
          <p:cNvSpPr/>
          <p:nvPr/>
        </p:nvSpPr>
        <p:spPr>
          <a:xfrm>
            <a:off x="5948050" y="23972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5" name="object 915"/>
          <p:cNvSpPr/>
          <p:nvPr/>
        </p:nvSpPr>
        <p:spPr>
          <a:xfrm>
            <a:off x="5948050" y="2400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6" name="object 916"/>
          <p:cNvSpPr/>
          <p:nvPr/>
        </p:nvSpPr>
        <p:spPr>
          <a:xfrm>
            <a:off x="5948050" y="24033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7" name="object 917"/>
          <p:cNvSpPr/>
          <p:nvPr/>
        </p:nvSpPr>
        <p:spPr>
          <a:xfrm>
            <a:off x="5948050" y="24063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8" name="object 918"/>
          <p:cNvSpPr/>
          <p:nvPr/>
        </p:nvSpPr>
        <p:spPr>
          <a:xfrm>
            <a:off x="5948050" y="2409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9" name="object 919"/>
          <p:cNvSpPr/>
          <p:nvPr/>
        </p:nvSpPr>
        <p:spPr>
          <a:xfrm>
            <a:off x="5948050" y="2412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0" name="object 920"/>
          <p:cNvSpPr/>
          <p:nvPr/>
        </p:nvSpPr>
        <p:spPr>
          <a:xfrm>
            <a:off x="5948050" y="2415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1" name="object 921"/>
          <p:cNvSpPr/>
          <p:nvPr/>
        </p:nvSpPr>
        <p:spPr>
          <a:xfrm>
            <a:off x="5948050" y="2418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2" name="object 922"/>
          <p:cNvSpPr/>
          <p:nvPr/>
        </p:nvSpPr>
        <p:spPr>
          <a:xfrm>
            <a:off x="5948050" y="2494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3" name="object 923"/>
          <p:cNvSpPr/>
          <p:nvPr/>
        </p:nvSpPr>
        <p:spPr>
          <a:xfrm>
            <a:off x="5948050" y="2497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4" name="object 924"/>
          <p:cNvSpPr/>
          <p:nvPr/>
        </p:nvSpPr>
        <p:spPr>
          <a:xfrm>
            <a:off x="5948050" y="2500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5" name="object 925"/>
          <p:cNvSpPr/>
          <p:nvPr/>
        </p:nvSpPr>
        <p:spPr>
          <a:xfrm>
            <a:off x="8935090" y="25008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6" name="object 926"/>
          <p:cNvSpPr/>
          <p:nvPr/>
        </p:nvSpPr>
        <p:spPr>
          <a:xfrm>
            <a:off x="5948050" y="2503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D474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7" name="object 927"/>
          <p:cNvSpPr/>
          <p:nvPr/>
        </p:nvSpPr>
        <p:spPr>
          <a:xfrm>
            <a:off x="8935090" y="25039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8" name="object 928"/>
          <p:cNvSpPr/>
          <p:nvPr/>
        </p:nvSpPr>
        <p:spPr>
          <a:xfrm>
            <a:off x="5908426" y="2420111"/>
            <a:ext cx="73152" cy="100583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9" name="object 929"/>
          <p:cNvSpPr/>
          <p:nvPr/>
        </p:nvSpPr>
        <p:spPr>
          <a:xfrm>
            <a:off x="5948050" y="25191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0" name="object 930"/>
          <p:cNvSpPr/>
          <p:nvPr/>
        </p:nvSpPr>
        <p:spPr>
          <a:xfrm>
            <a:off x="8892418" y="2374392"/>
            <a:ext cx="73152" cy="146303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1" name="object 931"/>
          <p:cNvSpPr/>
          <p:nvPr/>
        </p:nvSpPr>
        <p:spPr>
          <a:xfrm>
            <a:off x="8935090" y="25191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2" name="object 932"/>
          <p:cNvSpPr/>
          <p:nvPr/>
        </p:nvSpPr>
        <p:spPr>
          <a:xfrm>
            <a:off x="5948050" y="2522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3" name="object 933"/>
          <p:cNvSpPr/>
          <p:nvPr/>
        </p:nvSpPr>
        <p:spPr>
          <a:xfrm>
            <a:off x="8935090" y="25222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4" name="object 934"/>
          <p:cNvSpPr/>
          <p:nvPr/>
        </p:nvSpPr>
        <p:spPr>
          <a:xfrm>
            <a:off x="5948050" y="2525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5" name="object 935"/>
          <p:cNvSpPr/>
          <p:nvPr/>
        </p:nvSpPr>
        <p:spPr>
          <a:xfrm>
            <a:off x="8935090" y="25252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6" name="object 936"/>
          <p:cNvSpPr/>
          <p:nvPr/>
        </p:nvSpPr>
        <p:spPr>
          <a:xfrm>
            <a:off x="5948050" y="2528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7" name="object 937"/>
          <p:cNvSpPr/>
          <p:nvPr/>
        </p:nvSpPr>
        <p:spPr>
          <a:xfrm>
            <a:off x="8935090" y="25283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8" name="object 938"/>
          <p:cNvSpPr/>
          <p:nvPr/>
        </p:nvSpPr>
        <p:spPr>
          <a:xfrm>
            <a:off x="5948050" y="2531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9" name="object 939"/>
          <p:cNvSpPr/>
          <p:nvPr/>
        </p:nvSpPr>
        <p:spPr>
          <a:xfrm>
            <a:off x="8935090" y="25313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0" name="object 940"/>
          <p:cNvSpPr/>
          <p:nvPr/>
        </p:nvSpPr>
        <p:spPr>
          <a:xfrm>
            <a:off x="5948050" y="2534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1" name="object 941"/>
          <p:cNvSpPr/>
          <p:nvPr/>
        </p:nvSpPr>
        <p:spPr>
          <a:xfrm>
            <a:off x="8935090" y="25344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2" name="object 942"/>
          <p:cNvSpPr/>
          <p:nvPr/>
        </p:nvSpPr>
        <p:spPr>
          <a:xfrm>
            <a:off x="5948050" y="25374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3" name="object 943"/>
          <p:cNvSpPr/>
          <p:nvPr/>
        </p:nvSpPr>
        <p:spPr>
          <a:xfrm>
            <a:off x="8935090" y="25374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4" name="object 944"/>
          <p:cNvSpPr/>
          <p:nvPr/>
        </p:nvSpPr>
        <p:spPr>
          <a:xfrm>
            <a:off x="5948050" y="25405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5" name="object 945"/>
          <p:cNvSpPr/>
          <p:nvPr/>
        </p:nvSpPr>
        <p:spPr>
          <a:xfrm>
            <a:off x="8935090" y="25405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6" name="object 946"/>
          <p:cNvSpPr/>
          <p:nvPr/>
        </p:nvSpPr>
        <p:spPr>
          <a:xfrm>
            <a:off x="5948050" y="2543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7" name="object 947"/>
          <p:cNvSpPr/>
          <p:nvPr/>
        </p:nvSpPr>
        <p:spPr>
          <a:xfrm>
            <a:off x="8935090" y="25435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8" name="object 948"/>
          <p:cNvSpPr/>
          <p:nvPr/>
        </p:nvSpPr>
        <p:spPr>
          <a:xfrm>
            <a:off x="5948050" y="25466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9" name="object 949"/>
          <p:cNvSpPr/>
          <p:nvPr/>
        </p:nvSpPr>
        <p:spPr>
          <a:xfrm>
            <a:off x="8935090" y="25466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0" name="object 950"/>
          <p:cNvSpPr/>
          <p:nvPr/>
        </p:nvSpPr>
        <p:spPr>
          <a:xfrm>
            <a:off x="5948050" y="25496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1" name="object 951"/>
          <p:cNvSpPr/>
          <p:nvPr/>
        </p:nvSpPr>
        <p:spPr>
          <a:xfrm>
            <a:off x="8935090" y="25496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2" name="object 952"/>
          <p:cNvSpPr/>
          <p:nvPr/>
        </p:nvSpPr>
        <p:spPr>
          <a:xfrm>
            <a:off x="5948050" y="2552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3" name="object 953"/>
          <p:cNvSpPr/>
          <p:nvPr/>
        </p:nvSpPr>
        <p:spPr>
          <a:xfrm>
            <a:off x="8935090" y="25527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4" name="object 954"/>
          <p:cNvSpPr/>
          <p:nvPr/>
        </p:nvSpPr>
        <p:spPr>
          <a:xfrm>
            <a:off x="5948050" y="25557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5" name="object 955"/>
          <p:cNvSpPr/>
          <p:nvPr/>
        </p:nvSpPr>
        <p:spPr>
          <a:xfrm>
            <a:off x="6283330" y="2374392"/>
            <a:ext cx="2319528" cy="182879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6" name="object 956"/>
          <p:cNvSpPr/>
          <p:nvPr/>
        </p:nvSpPr>
        <p:spPr>
          <a:xfrm>
            <a:off x="6499738" y="25557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7" name="object 957"/>
          <p:cNvSpPr/>
          <p:nvPr/>
        </p:nvSpPr>
        <p:spPr>
          <a:xfrm>
            <a:off x="8935090" y="25557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8" name="object 958"/>
          <p:cNvSpPr/>
          <p:nvPr/>
        </p:nvSpPr>
        <p:spPr>
          <a:xfrm>
            <a:off x="5948050" y="25587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9" name="object 959"/>
          <p:cNvSpPr/>
          <p:nvPr/>
        </p:nvSpPr>
        <p:spPr>
          <a:xfrm>
            <a:off x="6499738" y="25587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0" name="object 960"/>
          <p:cNvSpPr/>
          <p:nvPr/>
        </p:nvSpPr>
        <p:spPr>
          <a:xfrm>
            <a:off x="8935090" y="25587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1" name="object 961"/>
          <p:cNvSpPr/>
          <p:nvPr/>
        </p:nvSpPr>
        <p:spPr>
          <a:xfrm>
            <a:off x="5948050" y="2561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2" name="object 962"/>
          <p:cNvSpPr/>
          <p:nvPr/>
        </p:nvSpPr>
        <p:spPr>
          <a:xfrm>
            <a:off x="6487546" y="2561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3" name="object 963"/>
          <p:cNvSpPr/>
          <p:nvPr/>
        </p:nvSpPr>
        <p:spPr>
          <a:xfrm>
            <a:off x="8858890" y="2561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4" name="object 964"/>
          <p:cNvSpPr/>
          <p:nvPr/>
        </p:nvSpPr>
        <p:spPr>
          <a:xfrm>
            <a:off x="8935090" y="25618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5" name="object 965"/>
          <p:cNvSpPr/>
          <p:nvPr/>
        </p:nvSpPr>
        <p:spPr>
          <a:xfrm>
            <a:off x="5948050" y="25648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6" name="object 966"/>
          <p:cNvSpPr/>
          <p:nvPr/>
        </p:nvSpPr>
        <p:spPr>
          <a:xfrm>
            <a:off x="8935090" y="25648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7" name="object 967"/>
          <p:cNvSpPr/>
          <p:nvPr/>
        </p:nvSpPr>
        <p:spPr>
          <a:xfrm>
            <a:off x="5948050" y="25679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8" name="object 968"/>
          <p:cNvSpPr/>
          <p:nvPr/>
        </p:nvSpPr>
        <p:spPr>
          <a:xfrm>
            <a:off x="8935090" y="25679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9" name="object 969"/>
          <p:cNvSpPr/>
          <p:nvPr/>
        </p:nvSpPr>
        <p:spPr>
          <a:xfrm>
            <a:off x="5948050" y="2570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0" name="object 970"/>
          <p:cNvSpPr/>
          <p:nvPr/>
        </p:nvSpPr>
        <p:spPr>
          <a:xfrm>
            <a:off x="8935090" y="25709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1" name="object 971"/>
          <p:cNvSpPr/>
          <p:nvPr/>
        </p:nvSpPr>
        <p:spPr>
          <a:xfrm>
            <a:off x="5948050" y="2574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2" name="object 972"/>
          <p:cNvSpPr/>
          <p:nvPr/>
        </p:nvSpPr>
        <p:spPr>
          <a:xfrm>
            <a:off x="6490594" y="2560320"/>
            <a:ext cx="11811" cy="1476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3" name="object 973"/>
          <p:cNvSpPr/>
          <p:nvPr/>
        </p:nvSpPr>
        <p:spPr>
          <a:xfrm>
            <a:off x="8935090" y="25740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4" name="object 974"/>
          <p:cNvSpPr/>
          <p:nvPr/>
        </p:nvSpPr>
        <p:spPr>
          <a:xfrm>
            <a:off x="5948050" y="25770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5" name="object 975"/>
          <p:cNvSpPr/>
          <p:nvPr/>
        </p:nvSpPr>
        <p:spPr>
          <a:xfrm>
            <a:off x="6499738" y="25770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6" name="object 976"/>
          <p:cNvSpPr/>
          <p:nvPr/>
        </p:nvSpPr>
        <p:spPr>
          <a:xfrm>
            <a:off x="8935090" y="25770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7" name="object 977"/>
          <p:cNvSpPr/>
          <p:nvPr/>
        </p:nvSpPr>
        <p:spPr>
          <a:xfrm>
            <a:off x="5948050" y="2580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8" name="object 978"/>
          <p:cNvSpPr/>
          <p:nvPr/>
        </p:nvSpPr>
        <p:spPr>
          <a:xfrm>
            <a:off x="6499738" y="2580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9" name="object 979"/>
          <p:cNvSpPr/>
          <p:nvPr/>
        </p:nvSpPr>
        <p:spPr>
          <a:xfrm>
            <a:off x="7115433" y="2580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0" name="object 980"/>
          <p:cNvSpPr/>
          <p:nvPr/>
        </p:nvSpPr>
        <p:spPr>
          <a:xfrm>
            <a:off x="8935090" y="25801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1" name="object 981"/>
          <p:cNvSpPr/>
          <p:nvPr/>
        </p:nvSpPr>
        <p:spPr>
          <a:xfrm>
            <a:off x="5948050" y="2583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2" name="object 982"/>
          <p:cNvSpPr/>
          <p:nvPr/>
        </p:nvSpPr>
        <p:spPr>
          <a:xfrm>
            <a:off x="6499738" y="2583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7232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3" name="object 983"/>
          <p:cNvSpPr/>
          <p:nvPr/>
        </p:nvSpPr>
        <p:spPr>
          <a:xfrm>
            <a:off x="7115433" y="2583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4" name="object 984"/>
          <p:cNvSpPr/>
          <p:nvPr/>
        </p:nvSpPr>
        <p:spPr>
          <a:xfrm>
            <a:off x="8935090" y="25831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5" name="object 985"/>
          <p:cNvSpPr/>
          <p:nvPr/>
        </p:nvSpPr>
        <p:spPr>
          <a:xfrm>
            <a:off x="5862706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6" name="object 986"/>
          <p:cNvSpPr/>
          <p:nvPr/>
        </p:nvSpPr>
        <p:spPr>
          <a:xfrm>
            <a:off x="5948050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7" name="object 987"/>
          <p:cNvSpPr/>
          <p:nvPr/>
        </p:nvSpPr>
        <p:spPr>
          <a:xfrm>
            <a:off x="6033394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8" name="object 988"/>
          <p:cNvSpPr/>
          <p:nvPr/>
        </p:nvSpPr>
        <p:spPr>
          <a:xfrm>
            <a:off x="6499738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9" name="object 989"/>
          <p:cNvSpPr/>
          <p:nvPr/>
        </p:nvSpPr>
        <p:spPr>
          <a:xfrm>
            <a:off x="7057521" y="2554223"/>
            <a:ext cx="30479" cy="33527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0" name="object 990"/>
          <p:cNvSpPr/>
          <p:nvPr/>
        </p:nvSpPr>
        <p:spPr>
          <a:xfrm>
            <a:off x="7078857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34D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1" name="object 991"/>
          <p:cNvSpPr/>
          <p:nvPr/>
        </p:nvSpPr>
        <p:spPr>
          <a:xfrm>
            <a:off x="7091050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2" name="object 992"/>
          <p:cNvSpPr/>
          <p:nvPr/>
        </p:nvSpPr>
        <p:spPr>
          <a:xfrm>
            <a:off x="8124321" y="2554223"/>
            <a:ext cx="85344" cy="3352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3" name="object 993"/>
          <p:cNvSpPr/>
          <p:nvPr/>
        </p:nvSpPr>
        <p:spPr>
          <a:xfrm>
            <a:off x="8157850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4" name="object 994"/>
          <p:cNvSpPr/>
          <p:nvPr/>
        </p:nvSpPr>
        <p:spPr>
          <a:xfrm>
            <a:off x="8383402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5" name="object 995"/>
          <p:cNvSpPr/>
          <p:nvPr/>
        </p:nvSpPr>
        <p:spPr>
          <a:xfrm>
            <a:off x="8407786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6" name="object 996"/>
          <p:cNvSpPr/>
          <p:nvPr/>
        </p:nvSpPr>
        <p:spPr>
          <a:xfrm>
            <a:off x="8419978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7" name="object 997"/>
          <p:cNvSpPr/>
          <p:nvPr/>
        </p:nvSpPr>
        <p:spPr>
          <a:xfrm>
            <a:off x="8429121" y="2554223"/>
            <a:ext cx="88392" cy="33527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8" name="object 998"/>
          <p:cNvSpPr/>
          <p:nvPr/>
        </p:nvSpPr>
        <p:spPr>
          <a:xfrm>
            <a:off x="8502274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9" name="object 999"/>
          <p:cNvSpPr/>
          <p:nvPr/>
        </p:nvSpPr>
        <p:spPr>
          <a:xfrm>
            <a:off x="8529705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9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0" name="object 1000"/>
          <p:cNvSpPr/>
          <p:nvPr/>
        </p:nvSpPr>
        <p:spPr>
          <a:xfrm>
            <a:off x="8554090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1" name="object 1001"/>
          <p:cNvSpPr/>
          <p:nvPr/>
        </p:nvSpPr>
        <p:spPr>
          <a:xfrm>
            <a:off x="8849745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2" name="object 1002"/>
          <p:cNvSpPr/>
          <p:nvPr/>
        </p:nvSpPr>
        <p:spPr>
          <a:xfrm>
            <a:off x="8935090" y="25862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3" name="object 1003"/>
          <p:cNvSpPr/>
          <p:nvPr/>
        </p:nvSpPr>
        <p:spPr>
          <a:xfrm>
            <a:off x="5862706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4" name="object 1004"/>
          <p:cNvSpPr/>
          <p:nvPr/>
        </p:nvSpPr>
        <p:spPr>
          <a:xfrm>
            <a:off x="5948050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5" name="object 1005"/>
          <p:cNvSpPr/>
          <p:nvPr/>
        </p:nvSpPr>
        <p:spPr>
          <a:xfrm>
            <a:off x="6033394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6" name="object 1006"/>
          <p:cNvSpPr/>
          <p:nvPr/>
        </p:nvSpPr>
        <p:spPr>
          <a:xfrm>
            <a:off x="7075809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7" name="object 1007"/>
          <p:cNvSpPr/>
          <p:nvPr/>
        </p:nvSpPr>
        <p:spPr>
          <a:xfrm>
            <a:off x="8124321" y="2584704"/>
            <a:ext cx="85344" cy="6095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8" name="object 1008"/>
          <p:cNvSpPr/>
          <p:nvPr/>
        </p:nvSpPr>
        <p:spPr>
          <a:xfrm>
            <a:off x="8157850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9" name="object 1009"/>
          <p:cNvSpPr/>
          <p:nvPr/>
        </p:nvSpPr>
        <p:spPr>
          <a:xfrm>
            <a:off x="8383402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0" name="object 1010"/>
          <p:cNvSpPr/>
          <p:nvPr/>
        </p:nvSpPr>
        <p:spPr>
          <a:xfrm>
            <a:off x="8395593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1" name="object 1011"/>
          <p:cNvSpPr/>
          <p:nvPr/>
        </p:nvSpPr>
        <p:spPr>
          <a:xfrm>
            <a:off x="8407786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1585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2" name="object 1012"/>
          <p:cNvSpPr/>
          <p:nvPr/>
        </p:nvSpPr>
        <p:spPr>
          <a:xfrm>
            <a:off x="8419978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D62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3" name="object 1013"/>
          <p:cNvSpPr/>
          <p:nvPr/>
        </p:nvSpPr>
        <p:spPr>
          <a:xfrm>
            <a:off x="8429121" y="2584704"/>
            <a:ext cx="88392" cy="6095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4" name="object 1014"/>
          <p:cNvSpPr/>
          <p:nvPr/>
        </p:nvSpPr>
        <p:spPr>
          <a:xfrm>
            <a:off x="8490081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5" name="object 1015"/>
          <p:cNvSpPr/>
          <p:nvPr/>
        </p:nvSpPr>
        <p:spPr>
          <a:xfrm>
            <a:off x="8529705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6" name="object 1016"/>
          <p:cNvSpPr/>
          <p:nvPr/>
        </p:nvSpPr>
        <p:spPr>
          <a:xfrm>
            <a:off x="8554090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7" name="object 1017"/>
          <p:cNvSpPr/>
          <p:nvPr/>
        </p:nvSpPr>
        <p:spPr>
          <a:xfrm>
            <a:off x="8581521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8" name="object 1018"/>
          <p:cNvSpPr/>
          <p:nvPr/>
        </p:nvSpPr>
        <p:spPr>
          <a:xfrm>
            <a:off x="8849745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9" name="object 1019"/>
          <p:cNvSpPr/>
          <p:nvPr/>
        </p:nvSpPr>
        <p:spPr>
          <a:xfrm>
            <a:off x="8935090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0" name="object 1020"/>
          <p:cNvSpPr/>
          <p:nvPr/>
        </p:nvSpPr>
        <p:spPr>
          <a:xfrm>
            <a:off x="9020433" y="25892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1" name="object 1021"/>
          <p:cNvSpPr/>
          <p:nvPr/>
        </p:nvSpPr>
        <p:spPr>
          <a:xfrm>
            <a:off x="5774314" y="2520695"/>
            <a:ext cx="152400" cy="73151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2" name="object 1022"/>
          <p:cNvSpPr/>
          <p:nvPr/>
        </p:nvSpPr>
        <p:spPr>
          <a:xfrm>
            <a:off x="5862706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3" name="object 1023"/>
          <p:cNvSpPr/>
          <p:nvPr/>
        </p:nvSpPr>
        <p:spPr>
          <a:xfrm>
            <a:off x="5948050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4" name="object 1024"/>
          <p:cNvSpPr/>
          <p:nvPr/>
        </p:nvSpPr>
        <p:spPr>
          <a:xfrm>
            <a:off x="6033394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5" name="object 1025"/>
          <p:cNvSpPr/>
          <p:nvPr/>
        </p:nvSpPr>
        <p:spPr>
          <a:xfrm>
            <a:off x="7075809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6" name="object 1026"/>
          <p:cNvSpPr/>
          <p:nvPr/>
        </p:nvSpPr>
        <p:spPr>
          <a:xfrm>
            <a:off x="8157850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7" name="object 1027"/>
          <p:cNvSpPr/>
          <p:nvPr/>
        </p:nvSpPr>
        <p:spPr>
          <a:xfrm>
            <a:off x="8395593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8" name="object 1028"/>
          <p:cNvSpPr/>
          <p:nvPr/>
        </p:nvSpPr>
        <p:spPr>
          <a:xfrm>
            <a:off x="8419978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9" name="object 1029"/>
          <p:cNvSpPr/>
          <p:nvPr/>
        </p:nvSpPr>
        <p:spPr>
          <a:xfrm>
            <a:off x="8346826" y="2554223"/>
            <a:ext cx="170688" cy="39623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0" name="object 1030"/>
          <p:cNvSpPr/>
          <p:nvPr/>
        </p:nvSpPr>
        <p:spPr>
          <a:xfrm>
            <a:off x="8490081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1" name="object 1031"/>
          <p:cNvSpPr/>
          <p:nvPr/>
        </p:nvSpPr>
        <p:spPr>
          <a:xfrm>
            <a:off x="8529705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2" name="object 1032"/>
          <p:cNvSpPr/>
          <p:nvPr/>
        </p:nvSpPr>
        <p:spPr>
          <a:xfrm>
            <a:off x="8554090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3" name="object 1033"/>
          <p:cNvSpPr/>
          <p:nvPr/>
        </p:nvSpPr>
        <p:spPr>
          <a:xfrm>
            <a:off x="8581521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4" name="object 1034"/>
          <p:cNvSpPr/>
          <p:nvPr/>
        </p:nvSpPr>
        <p:spPr>
          <a:xfrm>
            <a:off x="8761354" y="2520695"/>
            <a:ext cx="152399" cy="73151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5" name="object 1035"/>
          <p:cNvSpPr/>
          <p:nvPr/>
        </p:nvSpPr>
        <p:spPr>
          <a:xfrm>
            <a:off x="8849745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6" name="object 1036"/>
          <p:cNvSpPr/>
          <p:nvPr/>
        </p:nvSpPr>
        <p:spPr>
          <a:xfrm>
            <a:off x="8935090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7" name="object 1037"/>
          <p:cNvSpPr/>
          <p:nvPr/>
        </p:nvSpPr>
        <p:spPr>
          <a:xfrm>
            <a:off x="9020433" y="25923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8" name="object 1038"/>
          <p:cNvSpPr/>
          <p:nvPr/>
        </p:nvSpPr>
        <p:spPr>
          <a:xfrm>
            <a:off x="5862706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9" name="object 1039"/>
          <p:cNvSpPr/>
          <p:nvPr/>
        </p:nvSpPr>
        <p:spPr>
          <a:xfrm>
            <a:off x="5948050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0" name="object 1040"/>
          <p:cNvSpPr/>
          <p:nvPr/>
        </p:nvSpPr>
        <p:spPr>
          <a:xfrm>
            <a:off x="6033394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1" name="object 1041"/>
          <p:cNvSpPr/>
          <p:nvPr/>
        </p:nvSpPr>
        <p:spPr>
          <a:xfrm>
            <a:off x="7057521" y="2554223"/>
            <a:ext cx="85344" cy="42671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2" name="object 1042"/>
          <p:cNvSpPr/>
          <p:nvPr/>
        </p:nvSpPr>
        <p:spPr>
          <a:xfrm>
            <a:off x="7075809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3" name="object 1043"/>
          <p:cNvSpPr/>
          <p:nvPr/>
        </p:nvSpPr>
        <p:spPr>
          <a:xfrm>
            <a:off x="8157850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4" name="object 1044"/>
          <p:cNvSpPr/>
          <p:nvPr/>
        </p:nvSpPr>
        <p:spPr>
          <a:xfrm>
            <a:off x="8395593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5" name="object 1045"/>
          <p:cNvSpPr/>
          <p:nvPr/>
        </p:nvSpPr>
        <p:spPr>
          <a:xfrm>
            <a:off x="8419978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6" name="object 1046"/>
          <p:cNvSpPr/>
          <p:nvPr/>
        </p:nvSpPr>
        <p:spPr>
          <a:xfrm>
            <a:off x="8346826" y="2590800"/>
            <a:ext cx="170687" cy="6095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7" name="object 1047"/>
          <p:cNvSpPr/>
          <p:nvPr/>
        </p:nvSpPr>
        <p:spPr>
          <a:xfrm>
            <a:off x="8490081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8" name="object 1048"/>
          <p:cNvSpPr/>
          <p:nvPr/>
        </p:nvSpPr>
        <p:spPr>
          <a:xfrm>
            <a:off x="8529705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9" name="object 1049"/>
          <p:cNvSpPr/>
          <p:nvPr/>
        </p:nvSpPr>
        <p:spPr>
          <a:xfrm>
            <a:off x="8554090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0" name="object 1050"/>
          <p:cNvSpPr/>
          <p:nvPr/>
        </p:nvSpPr>
        <p:spPr>
          <a:xfrm>
            <a:off x="8581521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1" name="object 1051"/>
          <p:cNvSpPr/>
          <p:nvPr/>
        </p:nvSpPr>
        <p:spPr>
          <a:xfrm>
            <a:off x="8849745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2" name="object 1052"/>
          <p:cNvSpPr/>
          <p:nvPr/>
        </p:nvSpPr>
        <p:spPr>
          <a:xfrm>
            <a:off x="8935090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3" name="object 1053"/>
          <p:cNvSpPr/>
          <p:nvPr/>
        </p:nvSpPr>
        <p:spPr>
          <a:xfrm>
            <a:off x="9020433" y="25953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4" name="object 1054"/>
          <p:cNvSpPr/>
          <p:nvPr/>
        </p:nvSpPr>
        <p:spPr>
          <a:xfrm>
            <a:off x="7057521" y="2593848"/>
            <a:ext cx="85344" cy="609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5" name="object 1055"/>
          <p:cNvSpPr/>
          <p:nvPr/>
        </p:nvSpPr>
        <p:spPr>
          <a:xfrm>
            <a:off x="7075809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6" name="object 1056"/>
          <p:cNvSpPr/>
          <p:nvPr/>
        </p:nvSpPr>
        <p:spPr>
          <a:xfrm>
            <a:off x="7091050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7" name="object 1057"/>
          <p:cNvSpPr/>
          <p:nvPr/>
        </p:nvSpPr>
        <p:spPr>
          <a:xfrm>
            <a:off x="8380354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D716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8" name="object 1058"/>
          <p:cNvSpPr/>
          <p:nvPr/>
        </p:nvSpPr>
        <p:spPr>
          <a:xfrm>
            <a:off x="8407786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9" name="object 1059"/>
          <p:cNvSpPr/>
          <p:nvPr/>
        </p:nvSpPr>
        <p:spPr>
          <a:xfrm>
            <a:off x="8346826" y="2593848"/>
            <a:ext cx="170687" cy="6095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0" name="object 1060"/>
          <p:cNvSpPr/>
          <p:nvPr/>
        </p:nvSpPr>
        <p:spPr>
          <a:xfrm>
            <a:off x="8490081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1" name="object 1061"/>
          <p:cNvSpPr/>
          <p:nvPr/>
        </p:nvSpPr>
        <p:spPr>
          <a:xfrm>
            <a:off x="8529705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2" name="object 1062"/>
          <p:cNvSpPr/>
          <p:nvPr/>
        </p:nvSpPr>
        <p:spPr>
          <a:xfrm>
            <a:off x="8554090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3" name="object 1063"/>
          <p:cNvSpPr/>
          <p:nvPr/>
        </p:nvSpPr>
        <p:spPr>
          <a:xfrm>
            <a:off x="8581521" y="25984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4" name="object 1064"/>
          <p:cNvSpPr/>
          <p:nvPr/>
        </p:nvSpPr>
        <p:spPr>
          <a:xfrm>
            <a:off x="7057521" y="2596895"/>
            <a:ext cx="85344" cy="6095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5" name="object 1065"/>
          <p:cNvSpPr/>
          <p:nvPr/>
        </p:nvSpPr>
        <p:spPr>
          <a:xfrm>
            <a:off x="7075809" y="2601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6" name="object 1066"/>
          <p:cNvSpPr/>
          <p:nvPr/>
        </p:nvSpPr>
        <p:spPr>
          <a:xfrm>
            <a:off x="7091050" y="2601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7" name="object 1067"/>
          <p:cNvSpPr/>
          <p:nvPr/>
        </p:nvSpPr>
        <p:spPr>
          <a:xfrm>
            <a:off x="8380354" y="2601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3686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8" name="object 1068"/>
          <p:cNvSpPr/>
          <p:nvPr/>
        </p:nvSpPr>
        <p:spPr>
          <a:xfrm>
            <a:off x="8407786" y="2601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3777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9" name="object 1069"/>
          <p:cNvSpPr/>
          <p:nvPr/>
        </p:nvSpPr>
        <p:spPr>
          <a:xfrm>
            <a:off x="8346826" y="2596895"/>
            <a:ext cx="170687" cy="6095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0" name="object 1070"/>
          <p:cNvSpPr/>
          <p:nvPr/>
        </p:nvSpPr>
        <p:spPr>
          <a:xfrm>
            <a:off x="8490081" y="2601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1" name="object 1071"/>
          <p:cNvSpPr/>
          <p:nvPr/>
        </p:nvSpPr>
        <p:spPr>
          <a:xfrm>
            <a:off x="8529705" y="2601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2" name="object 1072"/>
          <p:cNvSpPr/>
          <p:nvPr/>
        </p:nvSpPr>
        <p:spPr>
          <a:xfrm>
            <a:off x="8554090" y="2601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3" name="object 1073"/>
          <p:cNvSpPr/>
          <p:nvPr/>
        </p:nvSpPr>
        <p:spPr>
          <a:xfrm>
            <a:off x="8581521" y="26014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4" name="object 1074"/>
          <p:cNvSpPr/>
          <p:nvPr/>
        </p:nvSpPr>
        <p:spPr>
          <a:xfrm>
            <a:off x="5704209" y="2377439"/>
            <a:ext cx="664463" cy="228599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5" name="object 1075"/>
          <p:cNvSpPr/>
          <p:nvPr/>
        </p:nvSpPr>
        <p:spPr>
          <a:xfrm>
            <a:off x="5862706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6" name="object 1076"/>
          <p:cNvSpPr/>
          <p:nvPr/>
        </p:nvSpPr>
        <p:spPr>
          <a:xfrm>
            <a:off x="5948050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7" name="object 1077"/>
          <p:cNvSpPr/>
          <p:nvPr/>
        </p:nvSpPr>
        <p:spPr>
          <a:xfrm>
            <a:off x="6033394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8" name="object 1078"/>
          <p:cNvSpPr/>
          <p:nvPr/>
        </p:nvSpPr>
        <p:spPr>
          <a:xfrm>
            <a:off x="7057521" y="2599944"/>
            <a:ext cx="85344" cy="6095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9" name="object 1079"/>
          <p:cNvSpPr/>
          <p:nvPr/>
        </p:nvSpPr>
        <p:spPr>
          <a:xfrm>
            <a:off x="7075809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0" name="object 1080"/>
          <p:cNvSpPr/>
          <p:nvPr/>
        </p:nvSpPr>
        <p:spPr>
          <a:xfrm>
            <a:off x="8124321" y="2587751"/>
            <a:ext cx="85344" cy="18287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1" name="object 1081"/>
          <p:cNvSpPr/>
          <p:nvPr/>
        </p:nvSpPr>
        <p:spPr>
          <a:xfrm>
            <a:off x="8157850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2" name="object 1082"/>
          <p:cNvSpPr/>
          <p:nvPr/>
        </p:nvSpPr>
        <p:spPr>
          <a:xfrm>
            <a:off x="8176138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3" name="object 1083"/>
          <p:cNvSpPr/>
          <p:nvPr/>
        </p:nvSpPr>
        <p:spPr>
          <a:xfrm>
            <a:off x="8395593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4" name="object 1084"/>
          <p:cNvSpPr/>
          <p:nvPr/>
        </p:nvSpPr>
        <p:spPr>
          <a:xfrm>
            <a:off x="8419978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5" name="object 1085"/>
          <p:cNvSpPr/>
          <p:nvPr/>
        </p:nvSpPr>
        <p:spPr>
          <a:xfrm>
            <a:off x="8429121" y="2599944"/>
            <a:ext cx="88391" cy="6095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6" name="object 1086"/>
          <p:cNvSpPr/>
          <p:nvPr/>
        </p:nvSpPr>
        <p:spPr>
          <a:xfrm>
            <a:off x="8490081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7" name="object 1087"/>
          <p:cNvSpPr/>
          <p:nvPr/>
        </p:nvSpPr>
        <p:spPr>
          <a:xfrm>
            <a:off x="8529705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8" name="object 1088"/>
          <p:cNvSpPr/>
          <p:nvPr/>
        </p:nvSpPr>
        <p:spPr>
          <a:xfrm>
            <a:off x="8554090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9" name="object 1089"/>
          <p:cNvSpPr/>
          <p:nvPr/>
        </p:nvSpPr>
        <p:spPr>
          <a:xfrm>
            <a:off x="8581521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0" name="object 1090"/>
          <p:cNvSpPr/>
          <p:nvPr/>
        </p:nvSpPr>
        <p:spPr>
          <a:xfrm>
            <a:off x="8578474" y="2374392"/>
            <a:ext cx="554735" cy="231647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1" name="object 1091"/>
          <p:cNvSpPr/>
          <p:nvPr/>
        </p:nvSpPr>
        <p:spPr>
          <a:xfrm>
            <a:off x="8935090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2" name="object 1092"/>
          <p:cNvSpPr/>
          <p:nvPr/>
        </p:nvSpPr>
        <p:spPr>
          <a:xfrm>
            <a:off x="9020433" y="26045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3" name="object 1093"/>
          <p:cNvSpPr/>
          <p:nvPr/>
        </p:nvSpPr>
        <p:spPr>
          <a:xfrm>
            <a:off x="5862706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4" name="object 1094"/>
          <p:cNvSpPr/>
          <p:nvPr/>
        </p:nvSpPr>
        <p:spPr>
          <a:xfrm>
            <a:off x="5948050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5" name="object 1095"/>
          <p:cNvSpPr/>
          <p:nvPr/>
        </p:nvSpPr>
        <p:spPr>
          <a:xfrm>
            <a:off x="6033394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6" name="object 1096"/>
          <p:cNvSpPr/>
          <p:nvPr/>
        </p:nvSpPr>
        <p:spPr>
          <a:xfrm>
            <a:off x="7057521" y="2602992"/>
            <a:ext cx="85344" cy="609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7" name="object 1097"/>
          <p:cNvSpPr/>
          <p:nvPr/>
        </p:nvSpPr>
        <p:spPr>
          <a:xfrm>
            <a:off x="7075809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8" name="object 1098"/>
          <p:cNvSpPr/>
          <p:nvPr/>
        </p:nvSpPr>
        <p:spPr>
          <a:xfrm>
            <a:off x="8157850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9" name="object 1099"/>
          <p:cNvSpPr/>
          <p:nvPr/>
        </p:nvSpPr>
        <p:spPr>
          <a:xfrm>
            <a:off x="8176138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B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0" name="object 1100"/>
          <p:cNvSpPr/>
          <p:nvPr/>
        </p:nvSpPr>
        <p:spPr>
          <a:xfrm>
            <a:off x="8395593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1" name="object 1101"/>
          <p:cNvSpPr/>
          <p:nvPr/>
        </p:nvSpPr>
        <p:spPr>
          <a:xfrm>
            <a:off x="8419978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E726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2" name="object 1102"/>
          <p:cNvSpPr/>
          <p:nvPr/>
        </p:nvSpPr>
        <p:spPr>
          <a:xfrm>
            <a:off x="8429121" y="2602992"/>
            <a:ext cx="88391" cy="6095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3" name="object 1103"/>
          <p:cNvSpPr/>
          <p:nvPr/>
        </p:nvSpPr>
        <p:spPr>
          <a:xfrm>
            <a:off x="8490081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0655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4" name="object 1104"/>
          <p:cNvSpPr/>
          <p:nvPr/>
        </p:nvSpPr>
        <p:spPr>
          <a:xfrm>
            <a:off x="8529705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5" name="object 1105"/>
          <p:cNvSpPr/>
          <p:nvPr/>
        </p:nvSpPr>
        <p:spPr>
          <a:xfrm>
            <a:off x="8554090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6" name="object 1106"/>
          <p:cNvSpPr/>
          <p:nvPr/>
        </p:nvSpPr>
        <p:spPr>
          <a:xfrm>
            <a:off x="8581521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7" name="object 1107"/>
          <p:cNvSpPr/>
          <p:nvPr/>
        </p:nvSpPr>
        <p:spPr>
          <a:xfrm>
            <a:off x="8935090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8" name="object 1108"/>
          <p:cNvSpPr/>
          <p:nvPr/>
        </p:nvSpPr>
        <p:spPr>
          <a:xfrm>
            <a:off x="9020433" y="26075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9" name="object 1109"/>
          <p:cNvSpPr/>
          <p:nvPr/>
        </p:nvSpPr>
        <p:spPr>
          <a:xfrm>
            <a:off x="5862706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0" name="object 1110"/>
          <p:cNvSpPr/>
          <p:nvPr/>
        </p:nvSpPr>
        <p:spPr>
          <a:xfrm>
            <a:off x="5948050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1" name="object 1111"/>
          <p:cNvSpPr/>
          <p:nvPr/>
        </p:nvSpPr>
        <p:spPr>
          <a:xfrm>
            <a:off x="6033394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2" name="object 1112"/>
          <p:cNvSpPr/>
          <p:nvPr/>
        </p:nvSpPr>
        <p:spPr>
          <a:xfrm>
            <a:off x="7057521" y="2606039"/>
            <a:ext cx="85344" cy="6095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3" name="object 1113"/>
          <p:cNvSpPr/>
          <p:nvPr/>
        </p:nvSpPr>
        <p:spPr>
          <a:xfrm>
            <a:off x="7075809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4" name="object 1114"/>
          <p:cNvSpPr/>
          <p:nvPr/>
        </p:nvSpPr>
        <p:spPr>
          <a:xfrm>
            <a:off x="8136514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5" name="object 1115"/>
          <p:cNvSpPr/>
          <p:nvPr/>
        </p:nvSpPr>
        <p:spPr>
          <a:xfrm>
            <a:off x="8176138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B27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6" name="object 1116"/>
          <p:cNvSpPr/>
          <p:nvPr/>
        </p:nvSpPr>
        <p:spPr>
          <a:xfrm>
            <a:off x="8395593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86C6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7" name="object 1117"/>
          <p:cNvSpPr/>
          <p:nvPr/>
        </p:nvSpPr>
        <p:spPr>
          <a:xfrm>
            <a:off x="8419978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8" name="object 1118"/>
          <p:cNvSpPr/>
          <p:nvPr/>
        </p:nvSpPr>
        <p:spPr>
          <a:xfrm>
            <a:off x="8429121" y="2606039"/>
            <a:ext cx="88391" cy="6095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9" name="object 1119"/>
          <p:cNvSpPr/>
          <p:nvPr/>
        </p:nvSpPr>
        <p:spPr>
          <a:xfrm>
            <a:off x="8490081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0" name="object 1120"/>
          <p:cNvSpPr/>
          <p:nvPr/>
        </p:nvSpPr>
        <p:spPr>
          <a:xfrm>
            <a:off x="8529705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5797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1" name="object 1121"/>
          <p:cNvSpPr/>
          <p:nvPr/>
        </p:nvSpPr>
        <p:spPr>
          <a:xfrm>
            <a:off x="8554090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2" name="object 1122"/>
          <p:cNvSpPr/>
          <p:nvPr/>
        </p:nvSpPr>
        <p:spPr>
          <a:xfrm>
            <a:off x="8581521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3" name="object 1123"/>
          <p:cNvSpPr/>
          <p:nvPr/>
        </p:nvSpPr>
        <p:spPr>
          <a:xfrm>
            <a:off x="8761354" y="2606039"/>
            <a:ext cx="91439" cy="6095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4" name="object 1124"/>
          <p:cNvSpPr/>
          <p:nvPr/>
        </p:nvSpPr>
        <p:spPr>
          <a:xfrm>
            <a:off x="8849745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5" name="object 1125"/>
          <p:cNvSpPr/>
          <p:nvPr/>
        </p:nvSpPr>
        <p:spPr>
          <a:xfrm>
            <a:off x="8935090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6" name="object 1126"/>
          <p:cNvSpPr/>
          <p:nvPr/>
        </p:nvSpPr>
        <p:spPr>
          <a:xfrm>
            <a:off x="9020433" y="26106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7" name="object 1127"/>
          <p:cNvSpPr/>
          <p:nvPr/>
        </p:nvSpPr>
        <p:spPr>
          <a:xfrm>
            <a:off x="5862706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8" name="object 1128"/>
          <p:cNvSpPr/>
          <p:nvPr/>
        </p:nvSpPr>
        <p:spPr>
          <a:xfrm>
            <a:off x="5948050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9" name="object 1129"/>
          <p:cNvSpPr/>
          <p:nvPr/>
        </p:nvSpPr>
        <p:spPr>
          <a:xfrm>
            <a:off x="6033394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0" name="object 1130"/>
          <p:cNvSpPr/>
          <p:nvPr/>
        </p:nvSpPr>
        <p:spPr>
          <a:xfrm>
            <a:off x="7057521" y="2609088"/>
            <a:ext cx="85344" cy="6095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1" name="object 1131"/>
          <p:cNvSpPr/>
          <p:nvPr/>
        </p:nvSpPr>
        <p:spPr>
          <a:xfrm>
            <a:off x="7075809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2" name="object 1132"/>
          <p:cNvSpPr/>
          <p:nvPr/>
        </p:nvSpPr>
        <p:spPr>
          <a:xfrm>
            <a:off x="8136514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3" name="object 1133"/>
          <p:cNvSpPr/>
          <p:nvPr/>
        </p:nvSpPr>
        <p:spPr>
          <a:xfrm>
            <a:off x="8176138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4" name="object 1134"/>
          <p:cNvSpPr/>
          <p:nvPr/>
        </p:nvSpPr>
        <p:spPr>
          <a:xfrm>
            <a:off x="8383402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5" name="object 1135"/>
          <p:cNvSpPr/>
          <p:nvPr/>
        </p:nvSpPr>
        <p:spPr>
          <a:xfrm>
            <a:off x="8395593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6" name="object 1136"/>
          <p:cNvSpPr/>
          <p:nvPr/>
        </p:nvSpPr>
        <p:spPr>
          <a:xfrm>
            <a:off x="8407786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7" name="object 1137"/>
          <p:cNvSpPr/>
          <p:nvPr/>
        </p:nvSpPr>
        <p:spPr>
          <a:xfrm>
            <a:off x="8429121" y="2609088"/>
            <a:ext cx="88392" cy="6095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8" name="object 1138"/>
          <p:cNvSpPr/>
          <p:nvPr/>
        </p:nvSpPr>
        <p:spPr>
          <a:xfrm>
            <a:off x="8490081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9" name="object 1139"/>
          <p:cNvSpPr/>
          <p:nvPr/>
        </p:nvSpPr>
        <p:spPr>
          <a:xfrm>
            <a:off x="8502274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0" name="object 1140"/>
          <p:cNvSpPr/>
          <p:nvPr/>
        </p:nvSpPr>
        <p:spPr>
          <a:xfrm>
            <a:off x="8849745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1" name="object 1141"/>
          <p:cNvSpPr/>
          <p:nvPr/>
        </p:nvSpPr>
        <p:spPr>
          <a:xfrm>
            <a:off x="8935090" y="26136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2" name="object 1142"/>
          <p:cNvSpPr/>
          <p:nvPr/>
        </p:nvSpPr>
        <p:spPr>
          <a:xfrm>
            <a:off x="5948050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3" name="object 1143"/>
          <p:cNvSpPr/>
          <p:nvPr/>
        </p:nvSpPr>
        <p:spPr>
          <a:xfrm>
            <a:off x="6499738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4" name="object 1144"/>
          <p:cNvSpPr/>
          <p:nvPr/>
        </p:nvSpPr>
        <p:spPr>
          <a:xfrm>
            <a:off x="7057521" y="2612135"/>
            <a:ext cx="85344" cy="6095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5" name="object 1145"/>
          <p:cNvSpPr/>
          <p:nvPr/>
        </p:nvSpPr>
        <p:spPr>
          <a:xfrm>
            <a:off x="7078857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6" name="object 1146"/>
          <p:cNvSpPr/>
          <p:nvPr/>
        </p:nvSpPr>
        <p:spPr>
          <a:xfrm>
            <a:off x="7091050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7" name="object 1147"/>
          <p:cNvSpPr/>
          <p:nvPr/>
        </p:nvSpPr>
        <p:spPr>
          <a:xfrm>
            <a:off x="7112386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8" name="object 1148"/>
          <p:cNvSpPr/>
          <p:nvPr/>
        </p:nvSpPr>
        <p:spPr>
          <a:xfrm>
            <a:off x="7118481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9" name="object 1149"/>
          <p:cNvSpPr/>
          <p:nvPr/>
        </p:nvSpPr>
        <p:spPr>
          <a:xfrm>
            <a:off x="8176138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0" name="object 1150"/>
          <p:cNvSpPr/>
          <p:nvPr/>
        </p:nvSpPr>
        <p:spPr>
          <a:xfrm>
            <a:off x="8935090" y="26167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1" name="object 1151"/>
          <p:cNvSpPr/>
          <p:nvPr/>
        </p:nvSpPr>
        <p:spPr>
          <a:xfrm>
            <a:off x="5948050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2" name="object 1152"/>
          <p:cNvSpPr/>
          <p:nvPr/>
        </p:nvSpPr>
        <p:spPr>
          <a:xfrm>
            <a:off x="6499738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B7E7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3" name="object 1153"/>
          <p:cNvSpPr/>
          <p:nvPr/>
        </p:nvSpPr>
        <p:spPr>
          <a:xfrm>
            <a:off x="7078857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4" name="object 1154"/>
          <p:cNvSpPr/>
          <p:nvPr/>
        </p:nvSpPr>
        <p:spPr>
          <a:xfrm>
            <a:off x="7091050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5" name="object 1155"/>
          <p:cNvSpPr/>
          <p:nvPr/>
        </p:nvSpPr>
        <p:spPr>
          <a:xfrm>
            <a:off x="7112386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6" name="object 1156"/>
          <p:cNvSpPr/>
          <p:nvPr/>
        </p:nvSpPr>
        <p:spPr>
          <a:xfrm>
            <a:off x="7118481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68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7" name="object 1157"/>
          <p:cNvSpPr/>
          <p:nvPr/>
        </p:nvSpPr>
        <p:spPr>
          <a:xfrm>
            <a:off x="8176138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8" name="object 1158"/>
          <p:cNvSpPr/>
          <p:nvPr/>
        </p:nvSpPr>
        <p:spPr>
          <a:xfrm>
            <a:off x="8761354" y="2612135"/>
            <a:ext cx="30480" cy="9143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9" name="object 1159"/>
          <p:cNvSpPr/>
          <p:nvPr/>
        </p:nvSpPr>
        <p:spPr>
          <a:xfrm>
            <a:off x="8935090" y="26197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0" name="object 1160"/>
          <p:cNvSpPr/>
          <p:nvPr/>
        </p:nvSpPr>
        <p:spPr>
          <a:xfrm>
            <a:off x="5774314" y="2622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1" name="object 1161"/>
          <p:cNvSpPr/>
          <p:nvPr/>
        </p:nvSpPr>
        <p:spPr>
          <a:xfrm>
            <a:off x="5948050" y="2622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2" name="object 1162"/>
          <p:cNvSpPr/>
          <p:nvPr/>
        </p:nvSpPr>
        <p:spPr>
          <a:xfrm>
            <a:off x="6499738" y="2622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3" name="object 1163"/>
          <p:cNvSpPr/>
          <p:nvPr/>
        </p:nvSpPr>
        <p:spPr>
          <a:xfrm>
            <a:off x="8935090" y="26228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4" name="object 1164"/>
          <p:cNvSpPr/>
          <p:nvPr/>
        </p:nvSpPr>
        <p:spPr>
          <a:xfrm>
            <a:off x="5948050" y="2625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5" name="object 1165"/>
          <p:cNvSpPr/>
          <p:nvPr/>
        </p:nvSpPr>
        <p:spPr>
          <a:xfrm>
            <a:off x="6499738" y="2625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48424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6" name="object 1166"/>
          <p:cNvSpPr/>
          <p:nvPr/>
        </p:nvSpPr>
        <p:spPr>
          <a:xfrm>
            <a:off x="8935090" y="26258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7" name="object 1167"/>
          <p:cNvSpPr/>
          <p:nvPr/>
        </p:nvSpPr>
        <p:spPr>
          <a:xfrm>
            <a:off x="5948050" y="2628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8" name="object 1168"/>
          <p:cNvSpPr/>
          <p:nvPr/>
        </p:nvSpPr>
        <p:spPr>
          <a:xfrm>
            <a:off x="8935090" y="26289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9" name="object 1169"/>
          <p:cNvSpPr/>
          <p:nvPr/>
        </p:nvSpPr>
        <p:spPr>
          <a:xfrm>
            <a:off x="5948050" y="26319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0" name="object 1170"/>
          <p:cNvSpPr/>
          <p:nvPr/>
        </p:nvSpPr>
        <p:spPr>
          <a:xfrm>
            <a:off x="8935090" y="26319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1" name="object 1171"/>
          <p:cNvSpPr/>
          <p:nvPr/>
        </p:nvSpPr>
        <p:spPr>
          <a:xfrm>
            <a:off x="5948050" y="2634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2" name="object 1172"/>
          <p:cNvSpPr/>
          <p:nvPr/>
        </p:nvSpPr>
        <p:spPr>
          <a:xfrm>
            <a:off x="8935090" y="26349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3" name="object 1173"/>
          <p:cNvSpPr/>
          <p:nvPr/>
        </p:nvSpPr>
        <p:spPr>
          <a:xfrm>
            <a:off x="5871850" y="2638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4" name="object 1174"/>
          <p:cNvSpPr/>
          <p:nvPr/>
        </p:nvSpPr>
        <p:spPr>
          <a:xfrm>
            <a:off x="5948050" y="2638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5" name="object 1175"/>
          <p:cNvSpPr/>
          <p:nvPr/>
        </p:nvSpPr>
        <p:spPr>
          <a:xfrm>
            <a:off x="6490594" y="2638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6" name="object 1176"/>
          <p:cNvSpPr/>
          <p:nvPr/>
        </p:nvSpPr>
        <p:spPr>
          <a:xfrm>
            <a:off x="8858890" y="2638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7" name="object 1177"/>
          <p:cNvSpPr/>
          <p:nvPr/>
        </p:nvSpPr>
        <p:spPr>
          <a:xfrm>
            <a:off x="8935090" y="26380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8" name="object 1178"/>
          <p:cNvSpPr/>
          <p:nvPr/>
        </p:nvSpPr>
        <p:spPr>
          <a:xfrm>
            <a:off x="5948050" y="26410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9" name="object 1179"/>
          <p:cNvSpPr/>
          <p:nvPr/>
        </p:nvSpPr>
        <p:spPr>
          <a:xfrm>
            <a:off x="8935090" y="26410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0" name="object 1180"/>
          <p:cNvSpPr/>
          <p:nvPr/>
        </p:nvSpPr>
        <p:spPr>
          <a:xfrm>
            <a:off x="5948050" y="2644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1" name="object 1181"/>
          <p:cNvSpPr/>
          <p:nvPr/>
        </p:nvSpPr>
        <p:spPr>
          <a:xfrm>
            <a:off x="8935090" y="26441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2" name="object 1182"/>
          <p:cNvSpPr/>
          <p:nvPr/>
        </p:nvSpPr>
        <p:spPr>
          <a:xfrm>
            <a:off x="5948050" y="2647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3" name="object 1183"/>
          <p:cNvSpPr/>
          <p:nvPr/>
        </p:nvSpPr>
        <p:spPr>
          <a:xfrm>
            <a:off x="6420490" y="2563367"/>
            <a:ext cx="79247" cy="85343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4" name="object 1184"/>
          <p:cNvSpPr/>
          <p:nvPr/>
        </p:nvSpPr>
        <p:spPr>
          <a:xfrm>
            <a:off x="8935090" y="26471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5" name="object 1185"/>
          <p:cNvSpPr/>
          <p:nvPr/>
        </p:nvSpPr>
        <p:spPr>
          <a:xfrm>
            <a:off x="5948050" y="2650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6" name="object 1186"/>
          <p:cNvSpPr/>
          <p:nvPr/>
        </p:nvSpPr>
        <p:spPr>
          <a:xfrm>
            <a:off x="8935090" y="26502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7" name="object 1187"/>
          <p:cNvSpPr/>
          <p:nvPr/>
        </p:nvSpPr>
        <p:spPr>
          <a:xfrm>
            <a:off x="5948050" y="26532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8" name="object 1188"/>
          <p:cNvSpPr/>
          <p:nvPr/>
        </p:nvSpPr>
        <p:spPr>
          <a:xfrm>
            <a:off x="8935090" y="26532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9" name="object 1189"/>
          <p:cNvSpPr/>
          <p:nvPr/>
        </p:nvSpPr>
        <p:spPr>
          <a:xfrm>
            <a:off x="5948050" y="2656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0" name="object 1190"/>
          <p:cNvSpPr/>
          <p:nvPr/>
        </p:nvSpPr>
        <p:spPr>
          <a:xfrm>
            <a:off x="8935090" y="26563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1" name="object 1191"/>
          <p:cNvSpPr/>
          <p:nvPr/>
        </p:nvSpPr>
        <p:spPr>
          <a:xfrm>
            <a:off x="5948050" y="2659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2" name="object 1192"/>
          <p:cNvSpPr/>
          <p:nvPr/>
        </p:nvSpPr>
        <p:spPr>
          <a:xfrm>
            <a:off x="8935090" y="26593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3" name="object 1193"/>
          <p:cNvSpPr/>
          <p:nvPr/>
        </p:nvSpPr>
        <p:spPr>
          <a:xfrm>
            <a:off x="5948050" y="2662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4" name="object 1194"/>
          <p:cNvSpPr/>
          <p:nvPr/>
        </p:nvSpPr>
        <p:spPr>
          <a:xfrm>
            <a:off x="8935090" y="26624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5" name="object 1195"/>
          <p:cNvSpPr/>
          <p:nvPr/>
        </p:nvSpPr>
        <p:spPr>
          <a:xfrm>
            <a:off x="5948050" y="2665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6" name="object 1196"/>
          <p:cNvSpPr/>
          <p:nvPr/>
        </p:nvSpPr>
        <p:spPr>
          <a:xfrm>
            <a:off x="8935090" y="26654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7" name="object 1197"/>
          <p:cNvSpPr/>
          <p:nvPr/>
        </p:nvSpPr>
        <p:spPr>
          <a:xfrm>
            <a:off x="5948050" y="2668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8" name="object 1198"/>
          <p:cNvSpPr/>
          <p:nvPr/>
        </p:nvSpPr>
        <p:spPr>
          <a:xfrm>
            <a:off x="8935090" y="26685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9" name="object 1199"/>
          <p:cNvSpPr/>
          <p:nvPr/>
        </p:nvSpPr>
        <p:spPr>
          <a:xfrm>
            <a:off x="5948050" y="26715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0" name="object 1200"/>
          <p:cNvSpPr/>
          <p:nvPr/>
        </p:nvSpPr>
        <p:spPr>
          <a:xfrm>
            <a:off x="8935090" y="26715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1" name="object 1201"/>
          <p:cNvSpPr/>
          <p:nvPr/>
        </p:nvSpPr>
        <p:spPr>
          <a:xfrm>
            <a:off x="5948050" y="2674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2" name="object 1202"/>
          <p:cNvSpPr/>
          <p:nvPr/>
        </p:nvSpPr>
        <p:spPr>
          <a:xfrm>
            <a:off x="8935090" y="26746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3" name="object 1203"/>
          <p:cNvSpPr/>
          <p:nvPr/>
        </p:nvSpPr>
        <p:spPr>
          <a:xfrm>
            <a:off x="5948050" y="2677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4" name="object 1204"/>
          <p:cNvSpPr/>
          <p:nvPr/>
        </p:nvSpPr>
        <p:spPr>
          <a:xfrm>
            <a:off x="8935090" y="26776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5" name="object 1205"/>
          <p:cNvSpPr/>
          <p:nvPr/>
        </p:nvSpPr>
        <p:spPr>
          <a:xfrm>
            <a:off x="5948050" y="2680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6" name="object 1206"/>
          <p:cNvSpPr/>
          <p:nvPr/>
        </p:nvSpPr>
        <p:spPr>
          <a:xfrm>
            <a:off x="8935090" y="26807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7" name="object 1207"/>
          <p:cNvSpPr/>
          <p:nvPr/>
        </p:nvSpPr>
        <p:spPr>
          <a:xfrm>
            <a:off x="5774314" y="2606039"/>
            <a:ext cx="262127" cy="82295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8" name="object 1208"/>
          <p:cNvSpPr/>
          <p:nvPr/>
        </p:nvSpPr>
        <p:spPr>
          <a:xfrm>
            <a:off x="8935090" y="26959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544E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9" name="object 1209"/>
          <p:cNvSpPr/>
          <p:nvPr/>
        </p:nvSpPr>
        <p:spPr>
          <a:xfrm>
            <a:off x="8935090" y="26990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0" name="object 1210"/>
          <p:cNvSpPr/>
          <p:nvPr/>
        </p:nvSpPr>
        <p:spPr>
          <a:xfrm>
            <a:off x="8935090" y="27020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1" name="object 1211"/>
          <p:cNvSpPr/>
          <p:nvPr/>
        </p:nvSpPr>
        <p:spPr>
          <a:xfrm>
            <a:off x="8935090" y="27051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2" name="object 1212"/>
          <p:cNvSpPr/>
          <p:nvPr/>
        </p:nvSpPr>
        <p:spPr>
          <a:xfrm>
            <a:off x="8849745" y="2612135"/>
            <a:ext cx="173736" cy="167639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3" name="object 1213"/>
          <p:cNvSpPr/>
          <p:nvPr/>
        </p:nvSpPr>
        <p:spPr>
          <a:xfrm>
            <a:off x="8935090" y="27813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4" name="object 1214"/>
          <p:cNvSpPr/>
          <p:nvPr/>
        </p:nvSpPr>
        <p:spPr>
          <a:xfrm>
            <a:off x="8935090" y="27843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5" name="object 1215"/>
          <p:cNvSpPr/>
          <p:nvPr/>
        </p:nvSpPr>
        <p:spPr>
          <a:xfrm>
            <a:off x="8935090" y="27873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6" name="object 1216"/>
          <p:cNvSpPr/>
          <p:nvPr/>
        </p:nvSpPr>
        <p:spPr>
          <a:xfrm>
            <a:off x="8935090" y="27904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7" name="object 1217"/>
          <p:cNvSpPr/>
          <p:nvPr/>
        </p:nvSpPr>
        <p:spPr>
          <a:xfrm>
            <a:off x="8935090" y="27934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8" name="object 1218"/>
          <p:cNvSpPr/>
          <p:nvPr/>
        </p:nvSpPr>
        <p:spPr>
          <a:xfrm>
            <a:off x="8935090" y="27965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9" name="object 1219"/>
          <p:cNvSpPr/>
          <p:nvPr/>
        </p:nvSpPr>
        <p:spPr>
          <a:xfrm>
            <a:off x="8935090" y="27995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0" name="object 1220"/>
          <p:cNvSpPr/>
          <p:nvPr/>
        </p:nvSpPr>
        <p:spPr>
          <a:xfrm>
            <a:off x="8935090" y="28026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1" name="object 1221"/>
          <p:cNvSpPr/>
          <p:nvPr/>
        </p:nvSpPr>
        <p:spPr>
          <a:xfrm>
            <a:off x="8935090" y="280568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2" name="object 1222"/>
          <p:cNvSpPr/>
          <p:nvPr/>
        </p:nvSpPr>
        <p:spPr>
          <a:xfrm>
            <a:off x="8935090" y="280873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3" name="object 1223"/>
          <p:cNvSpPr/>
          <p:nvPr/>
        </p:nvSpPr>
        <p:spPr>
          <a:xfrm>
            <a:off x="8935090" y="281177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4" name="object 1224"/>
          <p:cNvSpPr/>
          <p:nvPr/>
        </p:nvSpPr>
        <p:spPr>
          <a:xfrm>
            <a:off x="8935090" y="281482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5" name="object 1225"/>
          <p:cNvSpPr/>
          <p:nvPr/>
        </p:nvSpPr>
        <p:spPr>
          <a:xfrm>
            <a:off x="8935090" y="281787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6" name="object 1226"/>
          <p:cNvSpPr/>
          <p:nvPr/>
        </p:nvSpPr>
        <p:spPr>
          <a:xfrm>
            <a:off x="8935090" y="2820923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7" name="object 1227"/>
          <p:cNvSpPr/>
          <p:nvPr/>
        </p:nvSpPr>
        <p:spPr>
          <a:xfrm>
            <a:off x="8935090" y="282397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8" name="object 1228"/>
          <p:cNvSpPr/>
          <p:nvPr/>
        </p:nvSpPr>
        <p:spPr>
          <a:xfrm>
            <a:off x="8935090" y="282702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9" name="object 1229"/>
          <p:cNvSpPr/>
          <p:nvPr/>
        </p:nvSpPr>
        <p:spPr>
          <a:xfrm>
            <a:off x="8935090" y="283006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0" name="object 1230"/>
          <p:cNvSpPr/>
          <p:nvPr/>
        </p:nvSpPr>
        <p:spPr>
          <a:xfrm>
            <a:off x="8935090" y="2833116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1" name="object 1231"/>
          <p:cNvSpPr/>
          <p:nvPr/>
        </p:nvSpPr>
        <p:spPr>
          <a:xfrm>
            <a:off x="8935090" y="283616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2" name="object 1232"/>
          <p:cNvSpPr/>
          <p:nvPr/>
        </p:nvSpPr>
        <p:spPr>
          <a:xfrm>
            <a:off x="8935090" y="283921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3" name="object 1233"/>
          <p:cNvSpPr/>
          <p:nvPr/>
        </p:nvSpPr>
        <p:spPr>
          <a:xfrm>
            <a:off x="8935090" y="284226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4" name="object 1234"/>
          <p:cNvSpPr/>
          <p:nvPr/>
        </p:nvSpPr>
        <p:spPr>
          <a:xfrm>
            <a:off x="8935090" y="2845307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5" name="object 1235"/>
          <p:cNvSpPr/>
          <p:nvPr/>
        </p:nvSpPr>
        <p:spPr>
          <a:xfrm>
            <a:off x="8432169" y="2848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6" name="object 1236"/>
          <p:cNvSpPr/>
          <p:nvPr/>
        </p:nvSpPr>
        <p:spPr>
          <a:xfrm>
            <a:off x="8935090" y="284835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7" name="object 1237"/>
          <p:cNvSpPr/>
          <p:nvPr/>
        </p:nvSpPr>
        <p:spPr>
          <a:xfrm>
            <a:off x="8432169" y="2851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8" name="object 1238"/>
          <p:cNvSpPr/>
          <p:nvPr/>
        </p:nvSpPr>
        <p:spPr>
          <a:xfrm>
            <a:off x="8935090" y="285140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9" name="object 1239"/>
          <p:cNvSpPr/>
          <p:nvPr/>
        </p:nvSpPr>
        <p:spPr>
          <a:xfrm>
            <a:off x="8432169" y="2854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0" name="object 1240"/>
          <p:cNvSpPr/>
          <p:nvPr/>
        </p:nvSpPr>
        <p:spPr>
          <a:xfrm>
            <a:off x="8935090" y="2854451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1" name="object 1241"/>
          <p:cNvSpPr/>
          <p:nvPr/>
        </p:nvSpPr>
        <p:spPr>
          <a:xfrm>
            <a:off x="8432169" y="2857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2" name="object 1242"/>
          <p:cNvSpPr/>
          <p:nvPr/>
        </p:nvSpPr>
        <p:spPr>
          <a:xfrm>
            <a:off x="8935090" y="2857500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3" name="object 1243"/>
          <p:cNvSpPr/>
          <p:nvPr/>
        </p:nvSpPr>
        <p:spPr>
          <a:xfrm>
            <a:off x="8432169" y="2860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4" name="object 1244"/>
          <p:cNvSpPr/>
          <p:nvPr/>
        </p:nvSpPr>
        <p:spPr>
          <a:xfrm>
            <a:off x="8935090" y="286054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5" name="object 1245"/>
          <p:cNvSpPr/>
          <p:nvPr/>
        </p:nvSpPr>
        <p:spPr>
          <a:xfrm>
            <a:off x="8432169" y="2863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6" name="object 1246"/>
          <p:cNvSpPr/>
          <p:nvPr/>
        </p:nvSpPr>
        <p:spPr>
          <a:xfrm>
            <a:off x="8935090" y="286359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7" name="object 1247"/>
          <p:cNvSpPr/>
          <p:nvPr/>
        </p:nvSpPr>
        <p:spPr>
          <a:xfrm>
            <a:off x="8432169" y="2866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8" name="object 1248"/>
          <p:cNvSpPr/>
          <p:nvPr/>
        </p:nvSpPr>
        <p:spPr>
          <a:xfrm>
            <a:off x="8935090" y="2866644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9" name="object 1249"/>
          <p:cNvSpPr/>
          <p:nvPr/>
        </p:nvSpPr>
        <p:spPr>
          <a:xfrm>
            <a:off x="8432169" y="28696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0" name="object 1250"/>
          <p:cNvSpPr/>
          <p:nvPr/>
        </p:nvSpPr>
        <p:spPr>
          <a:xfrm>
            <a:off x="8935090" y="2869692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1" name="object 1251"/>
          <p:cNvSpPr/>
          <p:nvPr/>
        </p:nvSpPr>
        <p:spPr>
          <a:xfrm>
            <a:off x="8432169" y="2872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2" name="object 1252"/>
          <p:cNvSpPr/>
          <p:nvPr/>
        </p:nvSpPr>
        <p:spPr>
          <a:xfrm>
            <a:off x="8935090" y="2872739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3" name="object 1253"/>
          <p:cNvSpPr/>
          <p:nvPr/>
        </p:nvSpPr>
        <p:spPr>
          <a:xfrm>
            <a:off x="8432169" y="2875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4" name="object 1254"/>
          <p:cNvSpPr/>
          <p:nvPr/>
        </p:nvSpPr>
        <p:spPr>
          <a:xfrm>
            <a:off x="8935090" y="2875788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5" name="object 1255"/>
          <p:cNvSpPr/>
          <p:nvPr/>
        </p:nvSpPr>
        <p:spPr>
          <a:xfrm>
            <a:off x="8432169" y="2878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6" name="object 1256"/>
          <p:cNvSpPr/>
          <p:nvPr/>
        </p:nvSpPr>
        <p:spPr>
          <a:xfrm>
            <a:off x="8935090" y="2878835"/>
            <a:ext cx="3047" cy="0"/>
          </a:xfrm>
          <a:custGeom>
            <a:avLst/>
            <a:gdLst/>
            <a:ahLst/>
            <a:cxnLst/>
            <a:rect l="l" t="t" r="r" b="b"/>
            <a:pathLst>
              <a:path w="3047">
                <a:moveTo>
                  <a:pt x="0" y="0"/>
                </a:moveTo>
                <a:lnTo>
                  <a:pt x="3047" y="0"/>
                </a:lnTo>
              </a:path>
            </a:pathLst>
          </a:custGeom>
          <a:ln w="317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7" name="object 1257"/>
          <p:cNvSpPr/>
          <p:nvPr/>
        </p:nvSpPr>
        <p:spPr>
          <a:xfrm>
            <a:off x="6194938" y="2602992"/>
            <a:ext cx="2743200" cy="283463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8" name="object 1258"/>
          <p:cNvSpPr/>
          <p:nvPr/>
        </p:nvSpPr>
        <p:spPr>
          <a:xfrm>
            <a:off x="5646297" y="1277111"/>
            <a:ext cx="3483863" cy="1719071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1" name="object 126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59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1259" name="object 1259"/>
          <p:cNvGraphicFramePr>
            <a:graphicFrameLocks noGrp="1"/>
          </p:cNvGraphicFramePr>
          <p:nvPr/>
        </p:nvGraphicFramePr>
        <p:xfrm>
          <a:off x="2271530" y="5397372"/>
          <a:ext cx="5785096" cy="12344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0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9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7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14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039">
                <a:tc>
                  <a:txBody>
                    <a:bodyPr/>
                    <a:lstStyle/>
                    <a:p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eg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is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4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eng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eedba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ck</a:t>
                      </a:r>
                      <a:r>
                        <a:rPr sz="14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4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eed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14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ar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400" spc="6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it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4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ND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npu</a:t>
                      </a:r>
                      <a:r>
                        <a:rPr sz="14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9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82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8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799"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spc="-10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109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10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4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4748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87902" y="622554"/>
            <a:ext cx="3758798" cy="28244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Bazı temel gerçekler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8910" y="1678941"/>
            <a:ext cx="7711440" cy="4445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85" dirty="0" smtClean="0">
                <a:solidFill>
                  <a:srgbClr val="232021"/>
                </a:solidFill>
                <a:latin typeface="Arial"/>
                <a:cs typeface="Arial"/>
              </a:rPr>
              <a:t>İlk çağ şifreleme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ilk şifreleme işaretleri 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.Ö.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200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mısırda 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kahirede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görülmüştür.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 marL="207645">
              <a:lnSpc>
                <a:spcPct val="100000"/>
              </a:lnSpc>
              <a:spcBef>
                <a:spcPts val="420"/>
              </a:spcBef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Harf-tabanlı şifreleme yapısı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örneğin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sezar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şifreleme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ondan sonra popülerleşti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</a:pPr>
            <a:endParaRPr sz="1100" dirty="0"/>
          </a:p>
          <a:p>
            <a:pPr marL="207645" marR="32385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Simetrik şifreleme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Tarihöncesi zamanlardan 1976 ya kadar olan bütün şifreleme yapıları buna örnektir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1100" dirty="0"/>
          </a:p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-8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et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197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'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da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açık anahtar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veya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-15" dirty="0" err="1" smtClean="0">
                <a:solidFill>
                  <a:srgbClr val="232021"/>
                </a:solidFill>
                <a:latin typeface="Arial"/>
                <a:cs typeface="Arial"/>
              </a:rPr>
              <a:t>imetrik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0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tarafından açık bir şekilde önerildi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1100" dirty="0"/>
          </a:p>
          <a:p>
            <a:pPr marL="207645" marR="24765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Karışık yapılar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günümüz protokollerinin büyük bir kısmı bu yapıdadır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örneğin ikisini kullanan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Simetrik şifreleme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örneğin şifreleme ve mesaj doğrulama için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Asimetrik şifreleme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örneğin; mesaj değişimi ve sayısal imza için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14568" y="1958681"/>
            <a:ext cx="3692630" cy="45712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09662" y="744728"/>
            <a:ext cx="7872730" cy="8502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767839" marR="12700" indent="-1755775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Und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lang="tr-TR"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800" b="1" spc="-7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lang="tr-TR"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tr-TR"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2800" b="1" spc="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dirty="0" smtClean="0">
                <a:solidFill>
                  <a:srgbClr val="232021"/>
                </a:solidFill>
                <a:latin typeface="Arial"/>
                <a:cs typeface="Arial"/>
              </a:rPr>
              <a:t>Öğrenci ve Uygulamacılar İçin Ders kitabı</a:t>
            </a:r>
            <a:endParaRPr lang="tr-TR" sz="2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21270" y="1604265"/>
            <a:ext cx="8234045" cy="1629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635" algn="ctr">
              <a:lnSpc>
                <a:spcPct val="100000"/>
              </a:lnSpc>
            </a:pPr>
            <a:endParaRPr sz="1600" dirty="0" smtClean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44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R="635" algn="ctr">
              <a:lnSpc>
                <a:spcPct val="100000"/>
              </a:lnSpc>
            </a:pP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ww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w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c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-te</a:t>
            </a:r>
            <a:r>
              <a:rPr sz="1600" b="1" spc="1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x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boo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k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c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3"/>
              </a:rPr>
              <a:t>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32"/>
              </a:spcBef>
            </a:pPr>
            <a:endParaRPr sz="600" dirty="0"/>
          </a:p>
          <a:p>
            <a:pPr>
              <a:lnSpc>
                <a:spcPts val="1000"/>
              </a:lnSpc>
            </a:pPr>
            <a:endParaRPr sz="1000" dirty="0"/>
          </a:p>
          <a:p>
            <a:pPr algn="ctr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</a:t>
            </a:r>
            <a:r>
              <a:rPr sz="28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Veri Şifreleme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800" b="1" spc="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ı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 (</a:t>
            </a:r>
            <a:r>
              <a:rPr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800" b="1" spc="-5" dirty="0" smtClean="0">
                <a:solidFill>
                  <a:srgbClr val="232021"/>
                </a:solidFill>
                <a:latin typeface="Arial"/>
                <a:cs typeface="Arial"/>
              </a:rPr>
              <a:t>ES</a:t>
            </a:r>
            <a:r>
              <a:rPr sz="28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2800" dirty="0">
              <a:latin typeface="Arial"/>
              <a:cs typeface="Arial"/>
            </a:endParaRPr>
          </a:p>
          <a:p>
            <a:pPr marL="635" algn="ctr">
              <a:lnSpc>
                <a:spcPct val="100000"/>
              </a:lnSpc>
              <a:spcBef>
                <a:spcPts val="45"/>
              </a:spcBef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4392" y="6630421"/>
            <a:ext cx="7236459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Çeviren: Selman YAKUT</a:t>
            </a:r>
            <a:endParaRPr lang="tr-TR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964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200657"/>
            <a:ext cx="386651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‘e giriş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Algoritmasına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 genel bakış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‘in iç yapısı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 çözme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‘in Güvenliği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47530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200657"/>
            <a:ext cx="386651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S‘e giriş</a:t>
            </a:r>
            <a:endParaRPr lang="tr-TR" sz="2000" b="1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Algoritmasına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 genel bakış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 çözme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S‘in Güvenliği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4267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581660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Şifrelemede </a:t>
            </a:r>
            <a:r>
              <a:rPr lang="tr-TR" sz="1900" b="1" spc="-10" smtClean="0">
                <a:solidFill>
                  <a:srgbClr val="232021"/>
                </a:solidFill>
                <a:latin typeface="Arial"/>
                <a:cs typeface="Arial"/>
              </a:rPr>
              <a:t>DES’in sınıflandırılması</a:t>
            </a:r>
            <a:endParaRPr lang="tr-TR"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07257" y="1578863"/>
            <a:ext cx="1801367" cy="432815"/>
          </a:xfrm>
          <a:custGeom>
            <a:avLst/>
            <a:gdLst/>
            <a:ahLst/>
            <a:cxnLst/>
            <a:rect l="l" t="t" r="r" b="b"/>
            <a:pathLst>
              <a:path w="1801367" h="432815">
                <a:moveTo>
                  <a:pt x="289559" y="0"/>
                </a:moveTo>
                <a:lnTo>
                  <a:pt x="242937" y="2849"/>
                </a:lnTo>
                <a:lnTo>
                  <a:pt x="198583" y="11094"/>
                </a:lnTo>
                <a:lnTo>
                  <a:pt x="157118" y="24277"/>
                </a:lnTo>
                <a:lnTo>
                  <a:pt x="119164" y="41940"/>
                </a:lnTo>
                <a:lnTo>
                  <a:pt x="85343" y="63626"/>
                </a:lnTo>
                <a:lnTo>
                  <a:pt x="56278" y="88879"/>
                </a:lnTo>
                <a:lnTo>
                  <a:pt x="22955" y="132445"/>
                </a:lnTo>
                <a:lnTo>
                  <a:pt x="3828" y="181462"/>
                </a:lnTo>
                <a:lnTo>
                  <a:pt x="0" y="216407"/>
                </a:lnTo>
                <a:lnTo>
                  <a:pt x="970" y="234069"/>
                </a:lnTo>
                <a:lnTo>
                  <a:pt x="14898" y="284561"/>
                </a:lnTo>
                <a:lnTo>
                  <a:pt x="43722" y="330115"/>
                </a:lnTo>
                <a:lnTo>
                  <a:pt x="85343" y="369188"/>
                </a:lnTo>
                <a:lnTo>
                  <a:pt x="119164" y="390875"/>
                </a:lnTo>
                <a:lnTo>
                  <a:pt x="157118" y="408538"/>
                </a:lnTo>
                <a:lnTo>
                  <a:pt x="198583" y="421721"/>
                </a:lnTo>
                <a:lnTo>
                  <a:pt x="242937" y="429966"/>
                </a:lnTo>
                <a:lnTo>
                  <a:pt x="289559" y="432815"/>
                </a:lnTo>
                <a:lnTo>
                  <a:pt x="1511807" y="432815"/>
                </a:lnTo>
                <a:lnTo>
                  <a:pt x="1558430" y="429966"/>
                </a:lnTo>
                <a:lnTo>
                  <a:pt x="1602784" y="421721"/>
                </a:lnTo>
                <a:lnTo>
                  <a:pt x="1644249" y="408538"/>
                </a:lnTo>
                <a:lnTo>
                  <a:pt x="1682203" y="390875"/>
                </a:lnTo>
                <a:lnTo>
                  <a:pt x="1716023" y="369188"/>
                </a:lnTo>
                <a:lnTo>
                  <a:pt x="1745089" y="343936"/>
                </a:lnTo>
                <a:lnTo>
                  <a:pt x="1778412" y="300370"/>
                </a:lnTo>
                <a:lnTo>
                  <a:pt x="1797539" y="251353"/>
                </a:lnTo>
                <a:lnTo>
                  <a:pt x="1801367" y="216407"/>
                </a:lnTo>
                <a:lnTo>
                  <a:pt x="1800397" y="198746"/>
                </a:lnTo>
                <a:lnTo>
                  <a:pt x="1786469" y="148254"/>
                </a:lnTo>
                <a:lnTo>
                  <a:pt x="1757645" y="102700"/>
                </a:lnTo>
                <a:lnTo>
                  <a:pt x="1716023" y="63626"/>
                </a:lnTo>
                <a:lnTo>
                  <a:pt x="1682203" y="41940"/>
                </a:lnTo>
                <a:lnTo>
                  <a:pt x="1644249" y="24277"/>
                </a:lnTo>
                <a:lnTo>
                  <a:pt x="1602784" y="11094"/>
                </a:lnTo>
                <a:lnTo>
                  <a:pt x="1558430" y="2849"/>
                </a:lnTo>
                <a:lnTo>
                  <a:pt x="1511807" y="0"/>
                </a:lnTo>
                <a:lnTo>
                  <a:pt x="28955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084714" y="1645921"/>
            <a:ext cx="112141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olog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8938" y="2657855"/>
            <a:ext cx="1798319" cy="432815"/>
          </a:xfrm>
          <a:custGeom>
            <a:avLst/>
            <a:gdLst/>
            <a:ahLst/>
            <a:cxnLst/>
            <a:rect l="l" t="t" r="r" b="b"/>
            <a:pathLst>
              <a:path w="1798319" h="432815">
                <a:moveTo>
                  <a:pt x="289559" y="0"/>
                </a:moveTo>
                <a:lnTo>
                  <a:pt x="242197" y="2849"/>
                </a:lnTo>
                <a:lnTo>
                  <a:pt x="197412" y="11094"/>
                </a:lnTo>
                <a:lnTo>
                  <a:pt x="155774" y="24277"/>
                </a:lnTo>
                <a:lnTo>
                  <a:pt x="117847" y="41940"/>
                </a:lnTo>
                <a:lnTo>
                  <a:pt x="84200" y="63626"/>
                </a:lnTo>
                <a:lnTo>
                  <a:pt x="55400" y="88879"/>
                </a:lnTo>
                <a:lnTo>
                  <a:pt x="22526" y="132445"/>
                </a:lnTo>
                <a:lnTo>
                  <a:pt x="3745" y="181462"/>
                </a:lnTo>
                <a:lnTo>
                  <a:pt x="0" y="216407"/>
                </a:lnTo>
                <a:lnTo>
                  <a:pt x="948" y="234069"/>
                </a:lnTo>
                <a:lnTo>
                  <a:pt x="14606" y="284561"/>
                </a:lnTo>
                <a:lnTo>
                  <a:pt x="42994" y="330115"/>
                </a:lnTo>
                <a:lnTo>
                  <a:pt x="84200" y="369188"/>
                </a:lnTo>
                <a:lnTo>
                  <a:pt x="117847" y="390875"/>
                </a:lnTo>
                <a:lnTo>
                  <a:pt x="155774" y="408538"/>
                </a:lnTo>
                <a:lnTo>
                  <a:pt x="197412" y="421721"/>
                </a:lnTo>
                <a:lnTo>
                  <a:pt x="242197" y="429966"/>
                </a:lnTo>
                <a:lnTo>
                  <a:pt x="289559" y="432815"/>
                </a:lnTo>
                <a:lnTo>
                  <a:pt x="1508759" y="432815"/>
                </a:lnTo>
                <a:lnTo>
                  <a:pt x="1556122" y="429966"/>
                </a:lnTo>
                <a:lnTo>
                  <a:pt x="1600907" y="421721"/>
                </a:lnTo>
                <a:lnTo>
                  <a:pt x="1642545" y="408538"/>
                </a:lnTo>
                <a:lnTo>
                  <a:pt x="1680472" y="390875"/>
                </a:lnTo>
                <a:lnTo>
                  <a:pt x="1714118" y="369188"/>
                </a:lnTo>
                <a:lnTo>
                  <a:pt x="1742919" y="343936"/>
                </a:lnTo>
                <a:lnTo>
                  <a:pt x="1775793" y="300370"/>
                </a:lnTo>
                <a:lnTo>
                  <a:pt x="1794573" y="251353"/>
                </a:lnTo>
                <a:lnTo>
                  <a:pt x="1798319" y="216407"/>
                </a:lnTo>
                <a:lnTo>
                  <a:pt x="1797371" y="198746"/>
                </a:lnTo>
                <a:lnTo>
                  <a:pt x="1783713" y="148254"/>
                </a:lnTo>
                <a:lnTo>
                  <a:pt x="1755325" y="102700"/>
                </a:lnTo>
                <a:lnTo>
                  <a:pt x="1714118" y="63626"/>
                </a:lnTo>
                <a:lnTo>
                  <a:pt x="1680472" y="41940"/>
                </a:lnTo>
                <a:lnTo>
                  <a:pt x="1642545" y="24277"/>
                </a:lnTo>
                <a:lnTo>
                  <a:pt x="1600907" y="11094"/>
                </a:lnTo>
                <a:lnTo>
                  <a:pt x="1556122" y="2849"/>
                </a:lnTo>
                <a:lnTo>
                  <a:pt x="1508759" y="0"/>
                </a:lnTo>
                <a:lnTo>
                  <a:pt x="28955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143137" y="2724914"/>
            <a:ext cx="140208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35474" y="2657855"/>
            <a:ext cx="1801367" cy="432815"/>
          </a:xfrm>
          <a:custGeom>
            <a:avLst/>
            <a:gdLst/>
            <a:ahLst/>
            <a:cxnLst/>
            <a:rect l="l" t="t" r="r" b="b"/>
            <a:pathLst>
              <a:path w="1801367" h="432815">
                <a:moveTo>
                  <a:pt x="289559" y="0"/>
                </a:moveTo>
                <a:lnTo>
                  <a:pt x="242937" y="2849"/>
                </a:lnTo>
                <a:lnTo>
                  <a:pt x="198583" y="11094"/>
                </a:lnTo>
                <a:lnTo>
                  <a:pt x="157118" y="24277"/>
                </a:lnTo>
                <a:lnTo>
                  <a:pt x="119164" y="41940"/>
                </a:lnTo>
                <a:lnTo>
                  <a:pt x="85343" y="63626"/>
                </a:lnTo>
                <a:lnTo>
                  <a:pt x="56278" y="88879"/>
                </a:lnTo>
                <a:lnTo>
                  <a:pt x="22955" y="132445"/>
                </a:lnTo>
                <a:lnTo>
                  <a:pt x="3828" y="181462"/>
                </a:lnTo>
                <a:lnTo>
                  <a:pt x="0" y="216407"/>
                </a:lnTo>
                <a:lnTo>
                  <a:pt x="970" y="234069"/>
                </a:lnTo>
                <a:lnTo>
                  <a:pt x="14898" y="284561"/>
                </a:lnTo>
                <a:lnTo>
                  <a:pt x="43722" y="330115"/>
                </a:lnTo>
                <a:lnTo>
                  <a:pt x="85343" y="369188"/>
                </a:lnTo>
                <a:lnTo>
                  <a:pt x="119164" y="390875"/>
                </a:lnTo>
                <a:lnTo>
                  <a:pt x="157118" y="408538"/>
                </a:lnTo>
                <a:lnTo>
                  <a:pt x="198583" y="421721"/>
                </a:lnTo>
                <a:lnTo>
                  <a:pt x="242937" y="429966"/>
                </a:lnTo>
                <a:lnTo>
                  <a:pt x="289559" y="432815"/>
                </a:lnTo>
                <a:lnTo>
                  <a:pt x="1511807" y="432815"/>
                </a:lnTo>
                <a:lnTo>
                  <a:pt x="1558430" y="429966"/>
                </a:lnTo>
                <a:lnTo>
                  <a:pt x="1602784" y="421721"/>
                </a:lnTo>
                <a:lnTo>
                  <a:pt x="1644249" y="408538"/>
                </a:lnTo>
                <a:lnTo>
                  <a:pt x="1682203" y="390875"/>
                </a:lnTo>
                <a:lnTo>
                  <a:pt x="1716023" y="369188"/>
                </a:lnTo>
                <a:lnTo>
                  <a:pt x="1745089" y="343936"/>
                </a:lnTo>
                <a:lnTo>
                  <a:pt x="1778412" y="300370"/>
                </a:lnTo>
                <a:lnTo>
                  <a:pt x="1797539" y="251353"/>
                </a:lnTo>
                <a:lnTo>
                  <a:pt x="1801367" y="216407"/>
                </a:lnTo>
                <a:lnTo>
                  <a:pt x="1800397" y="198746"/>
                </a:lnTo>
                <a:lnTo>
                  <a:pt x="1786469" y="148254"/>
                </a:lnTo>
                <a:lnTo>
                  <a:pt x="1757645" y="102700"/>
                </a:lnTo>
                <a:lnTo>
                  <a:pt x="1716023" y="63626"/>
                </a:lnTo>
                <a:lnTo>
                  <a:pt x="1682203" y="41940"/>
                </a:lnTo>
                <a:lnTo>
                  <a:pt x="1644249" y="24277"/>
                </a:lnTo>
                <a:lnTo>
                  <a:pt x="1602784" y="11094"/>
                </a:lnTo>
                <a:lnTo>
                  <a:pt x="1558430" y="2849"/>
                </a:lnTo>
                <a:lnTo>
                  <a:pt x="1511807" y="0"/>
                </a:lnTo>
                <a:lnTo>
                  <a:pt x="28955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672723" y="2724914"/>
            <a:ext cx="139890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anal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72890" y="2011679"/>
            <a:ext cx="0" cy="286511"/>
          </a:xfrm>
          <a:custGeom>
            <a:avLst/>
            <a:gdLst/>
            <a:ahLst/>
            <a:cxnLst/>
            <a:rect l="l" t="t" r="r" b="b"/>
            <a:pathLst>
              <a:path h="286511">
                <a:moveTo>
                  <a:pt x="0" y="0"/>
                </a:moveTo>
                <a:lnTo>
                  <a:pt x="0" y="286511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71521" y="2298191"/>
            <a:ext cx="3599687" cy="0"/>
          </a:xfrm>
          <a:custGeom>
            <a:avLst/>
            <a:gdLst/>
            <a:ahLst/>
            <a:cxnLst/>
            <a:rect l="l" t="t" r="r" b="b"/>
            <a:pathLst>
              <a:path w="3599687">
                <a:moveTo>
                  <a:pt x="0" y="0"/>
                </a:moveTo>
                <a:lnTo>
                  <a:pt x="3599687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31897" y="2292095"/>
            <a:ext cx="76199" cy="365759"/>
          </a:xfrm>
          <a:custGeom>
            <a:avLst/>
            <a:gdLst/>
            <a:ahLst/>
            <a:cxnLst/>
            <a:rect l="l" t="t" r="r" b="b"/>
            <a:pathLst>
              <a:path w="76199" h="365759">
                <a:moveTo>
                  <a:pt x="76199" y="289559"/>
                </a:moveTo>
                <a:lnTo>
                  <a:pt x="0" y="289559"/>
                </a:lnTo>
                <a:lnTo>
                  <a:pt x="33527" y="354036"/>
                </a:lnTo>
                <a:lnTo>
                  <a:pt x="33527" y="301751"/>
                </a:lnTo>
                <a:lnTo>
                  <a:pt x="39623" y="307847"/>
                </a:lnTo>
                <a:lnTo>
                  <a:pt x="42671" y="301751"/>
                </a:lnTo>
                <a:lnTo>
                  <a:pt x="42671" y="359409"/>
                </a:lnTo>
                <a:lnTo>
                  <a:pt x="76199" y="289559"/>
                </a:lnTo>
                <a:close/>
              </a:path>
              <a:path w="76199" h="365759">
                <a:moveTo>
                  <a:pt x="42671" y="289559"/>
                </a:moveTo>
                <a:lnTo>
                  <a:pt x="42671" y="6095"/>
                </a:lnTo>
                <a:lnTo>
                  <a:pt x="39623" y="0"/>
                </a:lnTo>
                <a:lnTo>
                  <a:pt x="33527" y="6095"/>
                </a:lnTo>
                <a:lnTo>
                  <a:pt x="33527" y="289559"/>
                </a:lnTo>
                <a:lnTo>
                  <a:pt x="42671" y="289559"/>
                </a:lnTo>
                <a:close/>
              </a:path>
              <a:path w="76199" h="365759">
                <a:moveTo>
                  <a:pt x="42671" y="359409"/>
                </a:moveTo>
                <a:lnTo>
                  <a:pt x="42671" y="301751"/>
                </a:lnTo>
                <a:lnTo>
                  <a:pt x="39623" y="307847"/>
                </a:lnTo>
                <a:lnTo>
                  <a:pt x="33527" y="301751"/>
                </a:lnTo>
                <a:lnTo>
                  <a:pt x="33527" y="354036"/>
                </a:lnTo>
                <a:lnTo>
                  <a:pt x="39623" y="365759"/>
                </a:lnTo>
                <a:lnTo>
                  <a:pt x="42671" y="3594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334633" y="2292095"/>
            <a:ext cx="76199" cy="365759"/>
          </a:xfrm>
          <a:custGeom>
            <a:avLst/>
            <a:gdLst/>
            <a:ahLst/>
            <a:cxnLst/>
            <a:rect l="l" t="t" r="r" b="b"/>
            <a:pathLst>
              <a:path w="76199" h="365759">
                <a:moveTo>
                  <a:pt x="76199" y="289559"/>
                </a:moveTo>
                <a:lnTo>
                  <a:pt x="0" y="289559"/>
                </a:lnTo>
                <a:lnTo>
                  <a:pt x="33527" y="359409"/>
                </a:lnTo>
                <a:lnTo>
                  <a:pt x="33527" y="301751"/>
                </a:lnTo>
                <a:lnTo>
                  <a:pt x="36575" y="307847"/>
                </a:lnTo>
                <a:lnTo>
                  <a:pt x="42671" y="301751"/>
                </a:lnTo>
                <a:lnTo>
                  <a:pt x="42671" y="354036"/>
                </a:lnTo>
                <a:lnTo>
                  <a:pt x="76199" y="289559"/>
                </a:lnTo>
                <a:close/>
              </a:path>
              <a:path w="76199" h="365759">
                <a:moveTo>
                  <a:pt x="42671" y="289559"/>
                </a:moveTo>
                <a:lnTo>
                  <a:pt x="42671" y="6095"/>
                </a:lnTo>
                <a:lnTo>
                  <a:pt x="36575" y="0"/>
                </a:lnTo>
                <a:lnTo>
                  <a:pt x="33527" y="6095"/>
                </a:lnTo>
                <a:lnTo>
                  <a:pt x="33527" y="289559"/>
                </a:lnTo>
                <a:lnTo>
                  <a:pt x="42671" y="289559"/>
                </a:lnTo>
                <a:close/>
              </a:path>
              <a:path w="76199" h="365759">
                <a:moveTo>
                  <a:pt x="42671" y="354036"/>
                </a:moveTo>
                <a:lnTo>
                  <a:pt x="42671" y="301751"/>
                </a:lnTo>
                <a:lnTo>
                  <a:pt x="36575" y="307847"/>
                </a:lnTo>
                <a:lnTo>
                  <a:pt x="33527" y="301751"/>
                </a:lnTo>
                <a:lnTo>
                  <a:pt x="33527" y="359409"/>
                </a:lnTo>
                <a:lnTo>
                  <a:pt x="36575" y="365759"/>
                </a:lnTo>
                <a:lnTo>
                  <a:pt x="42671" y="3540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10749" y="3895344"/>
            <a:ext cx="1801364" cy="432815"/>
          </a:xfrm>
          <a:custGeom>
            <a:avLst/>
            <a:gdLst/>
            <a:ahLst/>
            <a:cxnLst/>
            <a:rect l="l" t="t" r="r" b="b"/>
            <a:pathLst>
              <a:path w="1801364" h="432815">
                <a:moveTo>
                  <a:pt x="289559" y="0"/>
                </a:moveTo>
                <a:lnTo>
                  <a:pt x="242937" y="2849"/>
                </a:lnTo>
                <a:lnTo>
                  <a:pt x="198583" y="11094"/>
                </a:lnTo>
                <a:lnTo>
                  <a:pt x="157118" y="24277"/>
                </a:lnTo>
                <a:lnTo>
                  <a:pt x="119164" y="41940"/>
                </a:lnTo>
                <a:lnTo>
                  <a:pt x="85343" y="63626"/>
                </a:lnTo>
                <a:lnTo>
                  <a:pt x="56278" y="88879"/>
                </a:lnTo>
                <a:lnTo>
                  <a:pt x="22955" y="132445"/>
                </a:lnTo>
                <a:lnTo>
                  <a:pt x="3828" y="181462"/>
                </a:lnTo>
                <a:lnTo>
                  <a:pt x="0" y="216407"/>
                </a:lnTo>
                <a:lnTo>
                  <a:pt x="970" y="234069"/>
                </a:lnTo>
                <a:lnTo>
                  <a:pt x="14898" y="284561"/>
                </a:lnTo>
                <a:lnTo>
                  <a:pt x="43722" y="330115"/>
                </a:lnTo>
                <a:lnTo>
                  <a:pt x="85343" y="369188"/>
                </a:lnTo>
                <a:lnTo>
                  <a:pt x="119164" y="390875"/>
                </a:lnTo>
                <a:lnTo>
                  <a:pt x="157118" y="408538"/>
                </a:lnTo>
                <a:lnTo>
                  <a:pt x="198583" y="421721"/>
                </a:lnTo>
                <a:lnTo>
                  <a:pt x="242937" y="429966"/>
                </a:lnTo>
                <a:lnTo>
                  <a:pt x="289559" y="432815"/>
                </a:lnTo>
                <a:lnTo>
                  <a:pt x="1511804" y="432815"/>
                </a:lnTo>
                <a:lnTo>
                  <a:pt x="1559167" y="429966"/>
                </a:lnTo>
                <a:lnTo>
                  <a:pt x="1603952" y="421721"/>
                </a:lnTo>
                <a:lnTo>
                  <a:pt x="1645590" y="408538"/>
                </a:lnTo>
                <a:lnTo>
                  <a:pt x="1683517" y="390875"/>
                </a:lnTo>
                <a:lnTo>
                  <a:pt x="1717163" y="369188"/>
                </a:lnTo>
                <a:lnTo>
                  <a:pt x="1745964" y="343936"/>
                </a:lnTo>
                <a:lnTo>
                  <a:pt x="1778838" y="300370"/>
                </a:lnTo>
                <a:lnTo>
                  <a:pt x="1797618" y="251353"/>
                </a:lnTo>
                <a:lnTo>
                  <a:pt x="1801364" y="216407"/>
                </a:lnTo>
                <a:lnTo>
                  <a:pt x="1800416" y="198746"/>
                </a:lnTo>
                <a:lnTo>
                  <a:pt x="1786758" y="148254"/>
                </a:lnTo>
                <a:lnTo>
                  <a:pt x="1758370" y="102700"/>
                </a:lnTo>
                <a:lnTo>
                  <a:pt x="1717163" y="63626"/>
                </a:lnTo>
                <a:lnTo>
                  <a:pt x="1683517" y="41940"/>
                </a:lnTo>
                <a:lnTo>
                  <a:pt x="1645590" y="24277"/>
                </a:lnTo>
                <a:lnTo>
                  <a:pt x="1603952" y="11094"/>
                </a:lnTo>
                <a:lnTo>
                  <a:pt x="1559167" y="2849"/>
                </a:lnTo>
                <a:lnTo>
                  <a:pt x="1511804" y="0"/>
                </a:lnTo>
                <a:lnTo>
                  <a:pt x="28955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87031" y="3997963"/>
            <a:ext cx="1522095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spc="-6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 C</a:t>
            </a:r>
            <a:r>
              <a:rPr sz="1400" spc="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4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918082" y="3895344"/>
            <a:ext cx="1798319" cy="432815"/>
          </a:xfrm>
          <a:custGeom>
            <a:avLst/>
            <a:gdLst/>
            <a:ahLst/>
            <a:cxnLst/>
            <a:rect l="l" t="t" r="r" b="b"/>
            <a:pathLst>
              <a:path w="1798319" h="432815">
                <a:moveTo>
                  <a:pt x="289559" y="0"/>
                </a:moveTo>
                <a:lnTo>
                  <a:pt x="242197" y="2849"/>
                </a:lnTo>
                <a:lnTo>
                  <a:pt x="197412" y="11094"/>
                </a:lnTo>
                <a:lnTo>
                  <a:pt x="155774" y="24277"/>
                </a:lnTo>
                <a:lnTo>
                  <a:pt x="117847" y="41940"/>
                </a:lnTo>
                <a:lnTo>
                  <a:pt x="84200" y="63626"/>
                </a:lnTo>
                <a:lnTo>
                  <a:pt x="55400" y="88879"/>
                </a:lnTo>
                <a:lnTo>
                  <a:pt x="22526" y="132445"/>
                </a:lnTo>
                <a:lnTo>
                  <a:pt x="3745" y="181462"/>
                </a:lnTo>
                <a:lnTo>
                  <a:pt x="0" y="216407"/>
                </a:lnTo>
                <a:lnTo>
                  <a:pt x="948" y="234069"/>
                </a:lnTo>
                <a:lnTo>
                  <a:pt x="14606" y="284561"/>
                </a:lnTo>
                <a:lnTo>
                  <a:pt x="42994" y="330115"/>
                </a:lnTo>
                <a:lnTo>
                  <a:pt x="84200" y="369188"/>
                </a:lnTo>
                <a:lnTo>
                  <a:pt x="117847" y="390875"/>
                </a:lnTo>
                <a:lnTo>
                  <a:pt x="155774" y="408538"/>
                </a:lnTo>
                <a:lnTo>
                  <a:pt x="197412" y="421721"/>
                </a:lnTo>
                <a:lnTo>
                  <a:pt x="242197" y="429966"/>
                </a:lnTo>
                <a:lnTo>
                  <a:pt x="289559" y="432815"/>
                </a:lnTo>
                <a:lnTo>
                  <a:pt x="1508759" y="432815"/>
                </a:lnTo>
                <a:lnTo>
                  <a:pt x="1556122" y="429966"/>
                </a:lnTo>
                <a:lnTo>
                  <a:pt x="1600907" y="421721"/>
                </a:lnTo>
                <a:lnTo>
                  <a:pt x="1642545" y="408538"/>
                </a:lnTo>
                <a:lnTo>
                  <a:pt x="1680472" y="390875"/>
                </a:lnTo>
                <a:lnTo>
                  <a:pt x="1714118" y="369188"/>
                </a:lnTo>
                <a:lnTo>
                  <a:pt x="1742919" y="343936"/>
                </a:lnTo>
                <a:lnTo>
                  <a:pt x="1775793" y="300370"/>
                </a:lnTo>
                <a:lnTo>
                  <a:pt x="1794573" y="251353"/>
                </a:lnTo>
                <a:lnTo>
                  <a:pt x="1798319" y="216407"/>
                </a:lnTo>
                <a:lnTo>
                  <a:pt x="1797371" y="198746"/>
                </a:lnTo>
                <a:lnTo>
                  <a:pt x="1783713" y="148254"/>
                </a:lnTo>
                <a:lnTo>
                  <a:pt x="1755325" y="102700"/>
                </a:lnTo>
                <a:lnTo>
                  <a:pt x="1714118" y="63626"/>
                </a:lnTo>
                <a:lnTo>
                  <a:pt x="1680472" y="41940"/>
                </a:lnTo>
                <a:lnTo>
                  <a:pt x="1642545" y="24277"/>
                </a:lnTo>
                <a:lnTo>
                  <a:pt x="1600907" y="11094"/>
                </a:lnTo>
                <a:lnTo>
                  <a:pt x="1556122" y="2849"/>
                </a:lnTo>
                <a:lnTo>
                  <a:pt x="1508759" y="0"/>
                </a:lnTo>
                <a:lnTo>
                  <a:pt x="28955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012072" y="3997963"/>
            <a:ext cx="1610995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spc="-6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400" spc="0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4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ph</a:t>
            </a:r>
            <a:r>
              <a:rPr sz="14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19321" y="3892295"/>
            <a:ext cx="1801367" cy="432815"/>
          </a:xfrm>
          <a:custGeom>
            <a:avLst/>
            <a:gdLst/>
            <a:ahLst/>
            <a:cxnLst/>
            <a:rect l="l" t="t" r="r" b="b"/>
            <a:pathLst>
              <a:path w="1801367" h="432815">
                <a:moveTo>
                  <a:pt x="289559" y="0"/>
                </a:moveTo>
                <a:lnTo>
                  <a:pt x="242937" y="2849"/>
                </a:lnTo>
                <a:lnTo>
                  <a:pt x="198583" y="11094"/>
                </a:lnTo>
                <a:lnTo>
                  <a:pt x="157118" y="24277"/>
                </a:lnTo>
                <a:lnTo>
                  <a:pt x="119164" y="41940"/>
                </a:lnTo>
                <a:lnTo>
                  <a:pt x="85343" y="63626"/>
                </a:lnTo>
                <a:lnTo>
                  <a:pt x="56278" y="88879"/>
                </a:lnTo>
                <a:lnTo>
                  <a:pt x="22955" y="132445"/>
                </a:lnTo>
                <a:lnTo>
                  <a:pt x="3828" y="181462"/>
                </a:lnTo>
                <a:lnTo>
                  <a:pt x="0" y="216407"/>
                </a:lnTo>
                <a:lnTo>
                  <a:pt x="970" y="234069"/>
                </a:lnTo>
                <a:lnTo>
                  <a:pt x="14898" y="284561"/>
                </a:lnTo>
                <a:lnTo>
                  <a:pt x="43722" y="330115"/>
                </a:lnTo>
                <a:lnTo>
                  <a:pt x="85343" y="369188"/>
                </a:lnTo>
                <a:lnTo>
                  <a:pt x="119164" y="390875"/>
                </a:lnTo>
                <a:lnTo>
                  <a:pt x="157118" y="408538"/>
                </a:lnTo>
                <a:lnTo>
                  <a:pt x="198583" y="421721"/>
                </a:lnTo>
                <a:lnTo>
                  <a:pt x="242937" y="429966"/>
                </a:lnTo>
                <a:lnTo>
                  <a:pt x="289559" y="432815"/>
                </a:lnTo>
                <a:lnTo>
                  <a:pt x="1511807" y="432815"/>
                </a:lnTo>
                <a:lnTo>
                  <a:pt x="1559170" y="429966"/>
                </a:lnTo>
                <a:lnTo>
                  <a:pt x="1603955" y="421721"/>
                </a:lnTo>
                <a:lnTo>
                  <a:pt x="1645593" y="408538"/>
                </a:lnTo>
                <a:lnTo>
                  <a:pt x="1683520" y="390875"/>
                </a:lnTo>
                <a:lnTo>
                  <a:pt x="1717166" y="369188"/>
                </a:lnTo>
                <a:lnTo>
                  <a:pt x="1745967" y="343936"/>
                </a:lnTo>
                <a:lnTo>
                  <a:pt x="1778841" y="300370"/>
                </a:lnTo>
                <a:lnTo>
                  <a:pt x="1797621" y="251353"/>
                </a:lnTo>
                <a:lnTo>
                  <a:pt x="1801367" y="216407"/>
                </a:lnTo>
                <a:lnTo>
                  <a:pt x="1800419" y="198746"/>
                </a:lnTo>
                <a:lnTo>
                  <a:pt x="1786761" y="148254"/>
                </a:lnTo>
                <a:lnTo>
                  <a:pt x="1758373" y="102700"/>
                </a:lnTo>
                <a:lnTo>
                  <a:pt x="1717166" y="63626"/>
                </a:lnTo>
                <a:lnTo>
                  <a:pt x="1683520" y="41940"/>
                </a:lnTo>
                <a:lnTo>
                  <a:pt x="1645593" y="24277"/>
                </a:lnTo>
                <a:lnTo>
                  <a:pt x="1603955" y="11094"/>
                </a:lnTo>
                <a:lnTo>
                  <a:pt x="1559170" y="2849"/>
                </a:lnTo>
                <a:lnTo>
                  <a:pt x="1511807" y="0"/>
                </a:lnTo>
                <a:lnTo>
                  <a:pt x="28955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700411" y="3994915"/>
            <a:ext cx="763270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ls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780665" y="3102863"/>
            <a:ext cx="0" cy="359663"/>
          </a:xfrm>
          <a:custGeom>
            <a:avLst/>
            <a:gdLst/>
            <a:ahLst/>
            <a:cxnLst/>
            <a:rect l="l" t="t" r="r" b="b"/>
            <a:pathLst>
              <a:path h="359663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549533" y="3462527"/>
            <a:ext cx="4535420" cy="0"/>
          </a:xfrm>
          <a:custGeom>
            <a:avLst/>
            <a:gdLst/>
            <a:ahLst/>
            <a:cxnLst/>
            <a:rect l="l" t="t" r="r" b="b"/>
            <a:pathLst>
              <a:path w="4535420">
                <a:moveTo>
                  <a:pt x="0" y="0"/>
                </a:moveTo>
                <a:lnTo>
                  <a:pt x="453542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048378" y="3456432"/>
            <a:ext cx="76199" cy="435863"/>
          </a:xfrm>
          <a:custGeom>
            <a:avLst/>
            <a:gdLst/>
            <a:ahLst/>
            <a:cxnLst/>
            <a:rect l="l" t="t" r="r" b="b"/>
            <a:pathLst>
              <a:path w="76199" h="435863">
                <a:moveTo>
                  <a:pt x="76199" y="359663"/>
                </a:moveTo>
                <a:lnTo>
                  <a:pt x="0" y="359663"/>
                </a:lnTo>
                <a:lnTo>
                  <a:pt x="33527" y="429513"/>
                </a:lnTo>
                <a:lnTo>
                  <a:pt x="33527" y="374903"/>
                </a:lnTo>
                <a:lnTo>
                  <a:pt x="36575" y="377951"/>
                </a:lnTo>
                <a:lnTo>
                  <a:pt x="42671" y="374903"/>
                </a:lnTo>
                <a:lnTo>
                  <a:pt x="42671" y="424140"/>
                </a:lnTo>
                <a:lnTo>
                  <a:pt x="76199" y="359663"/>
                </a:lnTo>
                <a:close/>
              </a:path>
              <a:path w="76199" h="435863">
                <a:moveTo>
                  <a:pt x="42671" y="359663"/>
                </a:moveTo>
                <a:lnTo>
                  <a:pt x="42671" y="6095"/>
                </a:lnTo>
                <a:lnTo>
                  <a:pt x="36575" y="0"/>
                </a:lnTo>
                <a:lnTo>
                  <a:pt x="33527" y="6095"/>
                </a:lnTo>
                <a:lnTo>
                  <a:pt x="33527" y="359663"/>
                </a:lnTo>
                <a:lnTo>
                  <a:pt x="42671" y="359663"/>
                </a:lnTo>
                <a:close/>
              </a:path>
              <a:path w="76199" h="435863">
                <a:moveTo>
                  <a:pt x="42671" y="424140"/>
                </a:moveTo>
                <a:lnTo>
                  <a:pt x="42671" y="374903"/>
                </a:lnTo>
                <a:lnTo>
                  <a:pt x="36575" y="377951"/>
                </a:lnTo>
                <a:lnTo>
                  <a:pt x="33527" y="374903"/>
                </a:lnTo>
                <a:lnTo>
                  <a:pt x="33527" y="429513"/>
                </a:lnTo>
                <a:lnTo>
                  <a:pt x="36575" y="435863"/>
                </a:lnTo>
                <a:lnTo>
                  <a:pt x="42671" y="424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44089" y="3456432"/>
            <a:ext cx="76199" cy="435863"/>
          </a:xfrm>
          <a:custGeom>
            <a:avLst/>
            <a:gdLst/>
            <a:ahLst/>
            <a:cxnLst/>
            <a:rect l="l" t="t" r="r" b="b"/>
            <a:pathLst>
              <a:path w="76199" h="435863">
                <a:moveTo>
                  <a:pt x="76199" y="359663"/>
                </a:moveTo>
                <a:lnTo>
                  <a:pt x="0" y="359663"/>
                </a:lnTo>
                <a:lnTo>
                  <a:pt x="30479" y="423163"/>
                </a:lnTo>
                <a:lnTo>
                  <a:pt x="30479" y="374903"/>
                </a:lnTo>
                <a:lnTo>
                  <a:pt x="36575" y="377951"/>
                </a:lnTo>
                <a:lnTo>
                  <a:pt x="42671" y="374903"/>
                </a:lnTo>
                <a:lnTo>
                  <a:pt x="42671" y="424140"/>
                </a:lnTo>
                <a:lnTo>
                  <a:pt x="76199" y="359663"/>
                </a:lnTo>
                <a:close/>
              </a:path>
              <a:path w="76199" h="435863">
                <a:moveTo>
                  <a:pt x="42671" y="359663"/>
                </a:moveTo>
                <a:lnTo>
                  <a:pt x="42671" y="6095"/>
                </a:lnTo>
                <a:lnTo>
                  <a:pt x="36575" y="0"/>
                </a:lnTo>
                <a:lnTo>
                  <a:pt x="30479" y="6095"/>
                </a:lnTo>
                <a:lnTo>
                  <a:pt x="30479" y="359663"/>
                </a:lnTo>
                <a:lnTo>
                  <a:pt x="42671" y="359663"/>
                </a:lnTo>
                <a:close/>
              </a:path>
              <a:path w="76199" h="435863">
                <a:moveTo>
                  <a:pt x="42671" y="424140"/>
                </a:moveTo>
                <a:lnTo>
                  <a:pt x="42671" y="374903"/>
                </a:lnTo>
                <a:lnTo>
                  <a:pt x="36575" y="377951"/>
                </a:lnTo>
                <a:lnTo>
                  <a:pt x="30479" y="374903"/>
                </a:lnTo>
                <a:lnTo>
                  <a:pt x="30479" y="423163"/>
                </a:lnTo>
                <a:lnTo>
                  <a:pt x="36575" y="435863"/>
                </a:lnTo>
                <a:lnTo>
                  <a:pt x="42671" y="4241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09909" y="3456432"/>
            <a:ext cx="76199" cy="435863"/>
          </a:xfrm>
          <a:custGeom>
            <a:avLst/>
            <a:gdLst/>
            <a:ahLst/>
            <a:cxnLst/>
            <a:rect l="l" t="t" r="r" b="b"/>
            <a:pathLst>
              <a:path w="76199" h="435863">
                <a:moveTo>
                  <a:pt x="76199" y="359663"/>
                </a:moveTo>
                <a:lnTo>
                  <a:pt x="0" y="359663"/>
                </a:lnTo>
                <a:lnTo>
                  <a:pt x="33527" y="424140"/>
                </a:lnTo>
                <a:lnTo>
                  <a:pt x="33527" y="374903"/>
                </a:lnTo>
                <a:lnTo>
                  <a:pt x="39623" y="377951"/>
                </a:lnTo>
                <a:lnTo>
                  <a:pt x="42671" y="374903"/>
                </a:lnTo>
                <a:lnTo>
                  <a:pt x="42671" y="429513"/>
                </a:lnTo>
                <a:lnTo>
                  <a:pt x="76199" y="359663"/>
                </a:lnTo>
                <a:close/>
              </a:path>
              <a:path w="76199" h="435863">
                <a:moveTo>
                  <a:pt x="42671" y="359663"/>
                </a:moveTo>
                <a:lnTo>
                  <a:pt x="42671" y="6095"/>
                </a:lnTo>
                <a:lnTo>
                  <a:pt x="39623" y="0"/>
                </a:lnTo>
                <a:lnTo>
                  <a:pt x="33527" y="6095"/>
                </a:lnTo>
                <a:lnTo>
                  <a:pt x="33527" y="359663"/>
                </a:lnTo>
                <a:lnTo>
                  <a:pt x="42671" y="359663"/>
                </a:lnTo>
                <a:close/>
              </a:path>
              <a:path w="76199" h="435863">
                <a:moveTo>
                  <a:pt x="42671" y="429513"/>
                </a:moveTo>
                <a:lnTo>
                  <a:pt x="42671" y="374903"/>
                </a:lnTo>
                <a:lnTo>
                  <a:pt x="39623" y="377951"/>
                </a:lnTo>
                <a:lnTo>
                  <a:pt x="33527" y="374903"/>
                </a:lnTo>
                <a:lnTo>
                  <a:pt x="33527" y="424140"/>
                </a:lnTo>
                <a:lnTo>
                  <a:pt x="39623" y="435863"/>
                </a:lnTo>
                <a:lnTo>
                  <a:pt x="42671" y="42951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28581" y="5117591"/>
            <a:ext cx="1798319" cy="432815"/>
          </a:xfrm>
          <a:custGeom>
            <a:avLst/>
            <a:gdLst/>
            <a:ahLst/>
            <a:cxnLst/>
            <a:rect l="l" t="t" r="r" b="b"/>
            <a:pathLst>
              <a:path w="1798319" h="432815">
                <a:moveTo>
                  <a:pt x="289559" y="0"/>
                </a:moveTo>
                <a:lnTo>
                  <a:pt x="242197" y="2849"/>
                </a:lnTo>
                <a:lnTo>
                  <a:pt x="197412" y="11094"/>
                </a:lnTo>
                <a:lnTo>
                  <a:pt x="155774" y="24277"/>
                </a:lnTo>
                <a:lnTo>
                  <a:pt x="117847" y="41940"/>
                </a:lnTo>
                <a:lnTo>
                  <a:pt x="84200" y="63626"/>
                </a:lnTo>
                <a:lnTo>
                  <a:pt x="55400" y="88879"/>
                </a:lnTo>
                <a:lnTo>
                  <a:pt x="22526" y="132445"/>
                </a:lnTo>
                <a:lnTo>
                  <a:pt x="3745" y="181462"/>
                </a:lnTo>
                <a:lnTo>
                  <a:pt x="0" y="216407"/>
                </a:lnTo>
                <a:lnTo>
                  <a:pt x="948" y="234069"/>
                </a:lnTo>
                <a:lnTo>
                  <a:pt x="14606" y="284561"/>
                </a:lnTo>
                <a:lnTo>
                  <a:pt x="42994" y="330115"/>
                </a:lnTo>
                <a:lnTo>
                  <a:pt x="84200" y="369188"/>
                </a:lnTo>
                <a:lnTo>
                  <a:pt x="117847" y="390875"/>
                </a:lnTo>
                <a:lnTo>
                  <a:pt x="155774" y="408538"/>
                </a:lnTo>
                <a:lnTo>
                  <a:pt x="197412" y="421721"/>
                </a:lnTo>
                <a:lnTo>
                  <a:pt x="242197" y="429966"/>
                </a:lnTo>
                <a:lnTo>
                  <a:pt x="289559" y="432815"/>
                </a:lnTo>
                <a:lnTo>
                  <a:pt x="1508759" y="432815"/>
                </a:lnTo>
                <a:lnTo>
                  <a:pt x="1556122" y="429966"/>
                </a:lnTo>
                <a:lnTo>
                  <a:pt x="1600907" y="421721"/>
                </a:lnTo>
                <a:lnTo>
                  <a:pt x="1642545" y="408538"/>
                </a:lnTo>
                <a:lnTo>
                  <a:pt x="1680472" y="390875"/>
                </a:lnTo>
                <a:lnTo>
                  <a:pt x="1714118" y="369188"/>
                </a:lnTo>
                <a:lnTo>
                  <a:pt x="1742919" y="343936"/>
                </a:lnTo>
                <a:lnTo>
                  <a:pt x="1775793" y="300370"/>
                </a:lnTo>
                <a:lnTo>
                  <a:pt x="1794573" y="251353"/>
                </a:lnTo>
                <a:lnTo>
                  <a:pt x="1798319" y="216407"/>
                </a:lnTo>
                <a:lnTo>
                  <a:pt x="1797371" y="198746"/>
                </a:lnTo>
                <a:lnTo>
                  <a:pt x="1783713" y="148254"/>
                </a:lnTo>
                <a:lnTo>
                  <a:pt x="1755325" y="102700"/>
                </a:lnTo>
                <a:lnTo>
                  <a:pt x="1714118" y="63626"/>
                </a:lnTo>
                <a:lnTo>
                  <a:pt x="1680472" y="41940"/>
                </a:lnTo>
                <a:lnTo>
                  <a:pt x="1642545" y="24277"/>
                </a:lnTo>
                <a:lnTo>
                  <a:pt x="1600907" y="11094"/>
                </a:lnTo>
                <a:lnTo>
                  <a:pt x="1556122" y="2849"/>
                </a:lnTo>
                <a:lnTo>
                  <a:pt x="1508759" y="0"/>
                </a:lnTo>
                <a:lnTo>
                  <a:pt x="28955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402982" y="5220212"/>
            <a:ext cx="1116965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Bl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4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phe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332865" y="5117591"/>
            <a:ext cx="1798319" cy="432815"/>
          </a:xfrm>
          <a:custGeom>
            <a:avLst/>
            <a:gdLst/>
            <a:ahLst/>
            <a:cxnLst/>
            <a:rect l="l" t="t" r="r" b="b"/>
            <a:pathLst>
              <a:path w="1798319" h="432815">
                <a:moveTo>
                  <a:pt x="289559" y="0"/>
                </a:moveTo>
                <a:lnTo>
                  <a:pt x="242197" y="2849"/>
                </a:lnTo>
                <a:lnTo>
                  <a:pt x="197412" y="11094"/>
                </a:lnTo>
                <a:lnTo>
                  <a:pt x="155774" y="24277"/>
                </a:lnTo>
                <a:lnTo>
                  <a:pt x="117847" y="41940"/>
                </a:lnTo>
                <a:lnTo>
                  <a:pt x="84200" y="63626"/>
                </a:lnTo>
                <a:lnTo>
                  <a:pt x="55400" y="88879"/>
                </a:lnTo>
                <a:lnTo>
                  <a:pt x="22526" y="132445"/>
                </a:lnTo>
                <a:lnTo>
                  <a:pt x="3745" y="181462"/>
                </a:lnTo>
                <a:lnTo>
                  <a:pt x="0" y="216407"/>
                </a:lnTo>
                <a:lnTo>
                  <a:pt x="948" y="234069"/>
                </a:lnTo>
                <a:lnTo>
                  <a:pt x="14606" y="284561"/>
                </a:lnTo>
                <a:lnTo>
                  <a:pt x="42994" y="330115"/>
                </a:lnTo>
                <a:lnTo>
                  <a:pt x="84200" y="369188"/>
                </a:lnTo>
                <a:lnTo>
                  <a:pt x="117847" y="390875"/>
                </a:lnTo>
                <a:lnTo>
                  <a:pt x="155774" y="408538"/>
                </a:lnTo>
                <a:lnTo>
                  <a:pt x="197412" y="421721"/>
                </a:lnTo>
                <a:lnTo>
                  <a:pt x="242197" y="429966"/>
                </a:lnTo>
                <a:lnTo>
                  <a:pt x="289559" y="432815"/>
                </a:lnTo>
                <a:lnTo>
                  <a:pt x="1508759" y="432815"/>
                </a:lnTo>
                <a:lnTo>
                  <a:pt x="1556122" y="429966"/>
                </a:lnTo>
                <a:lnTo>
                  <a:pt x="1600907" y="421721"/>
                </a:lnTo>
                <a:lnTo>
                  <a:pt x="1642545" y="408538"/>
                </a:lnTo>
                <a:lnTo>
                  <a:pt x="1680472" y="390875"/>
                </a:lnTo>
                <a:lnTo>
                  <a:pt x="1714118" y="369188"/>
                </a:lnTo>
                <a:lnTo>
                  <a:pt x="1742919" y="343936"/>
                </a:lnTo>
                <a:lnTo>
                  <a:pt x="1775793" y="300370"/>
                </a:lnTo>
                <a:lnTo>
                  <a:pt x="1794573" y="251353"/>
                </a:lnTo>
                <a:lnTo>
                  <a:pt x="1798319" y="216407"/>
                </a:lnTo>
                <a:lnTo>
                  <a:pt x="1797371" y="198746"/>
                </a:lnTo>
                <a:lnTo>
                  <a:pt x="1783713" y="148254"/>
                </a:lnTo>
                <a:lnTo>
                  <a:pt x="1755325" y="102700"/>
                </a:lnTo>
                <a:lnTo>
                  <a:pt x="1714118" y="63626"/>
                </a:lnTo>
                <a:lnTo>
                  <a:pt x="1680472" y="41940"/>
                </a:lnTo>
                <a:lnTo>
                  <a:pt x="1642545" y="24277"/>
                </a:lnTo>
                <a:lnTo>
                  <a:pt x="1600907" y="11094"/>
                </a:lnTo>
                <a:lnTo>
                  <a:pt x="1556122" y="2849"/>
                </a:lnTo>
                <a:lnTo>
                  <a:pt x="1508759" y="0"/>
                </a:lnTo>
                <a:lnTo>
                  <a:pt x="289559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640216" y="5220212"/>
            <a:ext cx="1254125" cy="22415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4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Ci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400" spc="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4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400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400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540389" y="4325111"/>
            <a:ext cx="0" cy="359663"/>
          </a:xfrm>
          <a:custGeom>
            <a:avLst/>
            <a:gdLst/>
            <a:ahLst/>
            <a:cxnLst/>
            <a:rect l="l" t="t" r="r" b="b"/>
            <a:pathLst>
              <a:path h="359663">
                <a:moveTo>
                  <a:pt x="0" y="0"/>
                </a:moveTo>
                <a:lnTo>
                  <a:pt x="0" y="359663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91164" y="4684776"/>
            <a:ext cx="2377436" cy="0"/>
          </a:xfrm>
          <a:custGeom>
            <a:avLst/>
            <a:gdLst/>
            <a:ahLst/>
            <a:cxnLst/>
            <a:rect l="l" t="t" r="r" b="b"/>
            <a:pathLst>
              <a:path w="2377436">
                <a:moveTo>
                  <a:pt x="0" y="0"/>
                </a:moveTo>
                <a:lnTo>
                  <a:pt x="2377436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54589" y="4678679"/>
            <a:ext cx="76199" cy="438911"/>
          </a:xfrm>
          <a:custGeom>
            <a:avLst/>
            <a:gdLst/>
            <a:ahLst/>
            <a:cxnLst/>
            <a:rect l="l" t="t" r="r" b="b"/>
            <a:pathLst>
              <a:path w="76199" h="438911">
                <a:moveTo>
                  <a:pt x="76199" y="362711"/>
                </a:moveTo>
                <a:lnTo>
                  <a:pt x="0" y="362711"/>
                </a:lnTo>
                <a:lnTo>
                  <a:pt x="33527" y="432561"/>
                </a:lnTo>
                <a:lnTo>
                  <a:pt x="33527" y="374903"/>
                </a:lnTo>
                <a:lnTo>
                  <a:pt x="36575" y="377951"/>
                </a:lnTo>
                <a:lnTo>
                  <a:pt x="42671" y="374903"/>
                </a:lnTo>
                <a:lnTo>
                  <a:pt x="42671" y="427188"/>
                </a:lnTo>
                <a:lnTo>
                  <a:pt x="76199" y="362711"/>
                </a:lnTo>
                <a:close/>
              </a:path>
              <a:path w="76199" h="438911">
                <a:moveTo>
                  <a:pt x="42671" y="362711"/>
                </a:moveTo>
                <a:lnTo>
                  <a:pt x="42671" y="6095"/>
                </a:lnTo>
                <a:lnTo>
                  <a:pt x="36575" y="0"/>
                </a:lnTo>
                <a:lnTo>
                  <a:pt x="33527" y="6095"/>
                </a:lnTo>
                <a:lnTo>
                  <a:pt x="33527" y="362711"/>
                </a:lnTo>
                <a:lnTo>
                  <a:pt x="42671" y="362711"/>
                </a:lnTo>
                <a:close/>
              </a:path>
              <a:path w="76199" h="438911">
                <a:moveTo>
                  <a:pt x="42671" y="427188"/>
                </a:moveTo>
                <a:lnTo>
                  <a:pt x="42671" y="374903"/>
                </a:lnTo>
                <a:lnTo>
                  <a:pt x="36575" y="377951"/>
                </a:lnTo>
                <a:lnTo>
                  <a:pt x="33527" y="374903"/>
                </a:lnTo>
                <a:lnTo>
                  <a:pt x="33527" y="432561"/>
                </a:lnTo>
                <a:lnTo>
                  <a:pt x="36575" y="438911"/>
                </a:lnTo>
                <a:lnTo>
                  <a:pt x="42671" y="4271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28977" y="4678679"/>
            <a:ext cx="76199" cy="438911"/>
          </a:xfrm>
          <a:custGeom>
            <a:avLst/>
            <a:gdLst/>
            <a:ahLst/>
            <a:cxnLst/>
            <a:rect l="l" t="t" r="r" b="b"/>
            <a:pathLst>
              <a:path w="76199" h="438911">
                <a:moveTo>
                  <a:pt x="76199" y="362711"/>
                </a:moveTo>
                <a:lnTo>
                  <a:pt x="0" y="362711"/>
                </a:lnTo>
                <a:lnTo>
                  <a:pt x="33527" y="427188"/>
                </a:lnTo>
                <a:lnTo>
                  <a:pt x="33527" y="374903"/>
                </a:lnTo>
                <a:lnTo>
                  <a:pt x="39623" y="377951"/>
                </a:lnTo>
                <a:lnTo>
                  <a:pt x="42671" y="374903"/>
                </a:lnTo>
                <a:lnTo>
                  <a:pt x="42671" y="432561"/>
                </a:lnTo>
                <a:lnTo>
                  <a:pt x="76199" y="362711"/>
                </a:lnTo>
                <a:close/>
              </a:path>
              <a:path w="76199" h="438911">
                <a:moveTo>
                  <a:pt x="42671" y="362711"/>
                </a:moveTo>
                <a:lnTo>
                  <a:pt x="42671" y="6095"/>
                </a:lnTo>
                <a:lnTo>
                  <a:pt x="39623" y="0"/>
                </a:lnTo>
                <a:lnTo>
                  <a:pt x="33527" y="6095"/>
                </a:lnTo>
                <a:lnTo>
                  <a:pt x="33527" y="362711"/>
                </a:lnTo>
                <a:lnTo>
                  <a:pt x="42671" y="362711"/>
                </a:lnTo>
                <a:close/>
              </a:path>
              <a:path w="76199" h="438911">
                <a:moveTo>
                  <a:pt x="42671" y="432561"/>
                </a:moveTo>
                <a:lnTo>
                  <a:pt x="42671" y="374903"/>
                </a:lnTo>
                <a:lnTo>
                  <a:pt x="39623" y="377951"/>
                </a:lnTo>
                <a:lnTo>
                  <a:pt x="33527" y="374903"/>
                </a:lnTo>
                <a:lnTo>
                  <a:pt x="33527" y="427188"/>
                </a:lnTo>
                <a:lnTo>
                  <a:pt x="39623" y="438911"/>
                </a:lnTo>
                <a:lnTo>
                  <a:pt x="42671" y="4325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4421" y="5580888"/>
            <a:ext cx="774191" cy="841247"/>
          </a:xfrm>
          <a:custGeom>
            <a:avLst/>
            <a:gdLst/>
            <a:ahLst/>
            <a:cxnLst/>
            <a:rect l="l" t="t" r="r" b="b"/>
            <a:pathLst>
              <a:path w="774191" h="841247">
                <a:moveTo>
                  <a:pt x="475487" y="182879"/>
                </a:moveTo>
                <a:lnTo>
                  <a:pt x="0" y="0"/>
                </a:lnTo>
                <a:lnTo>
                  <a:pt x="137159" y="490727"/>
                </a:lnTo>
                <a:lnTo>
                  <a:pt x="198119" y="435259"/>
                </a:lnTo>
                <a:lnTo>
                  <a:pt x="198119" y="332231"/>
                </a:lnTo>
                <a:lnTo>
                  <a:pt x="313943" y="228599"/>
                </a:lnTo>
                <a:lnTo>
                  <a:pt x="364016" y="284309"/>
                </a:lnTo>
                <a:lnTo>
                  <a:pt x="475487" y="182879"/>
                </a:lnTo>
                <a:close/>
              </a:path>
              <a:path w="774191" h="841247">
                <a:moveTo>
                  <a:pt x="364016" y="284309"/>
                </a:moveTo>
                <a:lnTo>
                  <a:pt x="313943" y="228599"/>
                </a:lnTo>
                <a:lnTo>
                  <a:pt x="198119" y="332231"/>
                </a:lnTo>
                <a:lnTo>
                  <a:pt x="249413" y="388587"/>
                </a:lnTo>
                <a:lnTo>
                  <a:pt x="364016" y="284309"/>
                </a:lnTo>
                <a:close/>
              </a:path>
              <a:path w="774191" h="841247">
                <a:moveTo>
                  <a:pt x="249413" y="388587"/>
                </a:moveTo>
                <a:lnTo>
                  <a:pt x="198119" y="332231"/>
                </a:lnTo>
                <a:lnTo>
                  <a:pt x="198119" y="435259"/>
                </a:lnTo>
                <a:lnTo>
                  <a:pt x="249413" y="388587"/>
                </a:lnTo>
                <a:close/>
              </a:path>
              <a:path w="774191" h="841247">
                <a:moveTo>
                  <a:pt x="774191" y="740663"/>
                </a:moveTo>
                <a:lnTo>
                  <a:pt x="364016" y="284309"/>
                </a:lnTo>
                <a:lnTo>
                  <a:pt x="249413" y="388587"/>
                </a:lnTo>
                <a:lnTo>
                  <a:pt x="661415" y="841247"/>
                </a:lnTo>
                <a:lnTo>
                  <a:pt x="774191" y="74066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957464" y="6219957"/>
            <a:ext cx="3261857" cy="3149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000" b="1" spc="-5" dirty="0" smtClean="0">
                <a:solidFill>
                  <a:srgbClr val="F27634"/>
                </a:solidFill>
                <a:latin typeface="Arial"/>
                <a:cs typeface="Arial"/>
              </a:rPr>
              <a:t>DES burada yer alır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28073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16205"/>
            <a:ext cx="37303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5" dirty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lang="tr-TR"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erçekleri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88910" y="1700277"/>
            <a:ext cx="7491590" cy="489737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ES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uzunluktaki veri bloklarını şifreler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07645" marR="12700" indent="-195580">
              <a:lnSpc>
                <a:spcPct val="119500"/>
              </a:lnSpc>
              <a:spcBef>
                <a:spcPts val="15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Lu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şifreleme yapısını temel alarak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IBM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tarafından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ona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ge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(ulusal güvenlik acentesi)’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nin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etkisiyle geliştirildi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lang="tr-TR" sz="1600" spc="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ve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algoritmasının tasarlama kriterleri yayınlanmadı.</a:t>
            </a:r>
            <a:endParaRPr sz="1600" dirty="0">
              <a:latin typeface="Arial"/>
              <a:cs typeface="Arial"/>
            </a:endParaRPr>
          </a:p>
          <a:p>
            <a:pPr marL="207645" marR="986155" indent="-195580">
              <a:lnSpc>
                <a:spcPct val="118400"/>
              </a:lnSpc>
              <a:spcBef>
                <a:spcPts val="26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Günümüzde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Na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ona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andard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hn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T)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olarak ifade edilen </a:t>
            </a:r>
            <a:r>
              <a:rPr lang="en-US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Nat</a:t>
            </a:r>
            <a:r>
              <a:rPr lang="en-US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en-US"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lang="en-US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1600" b="1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en-US" sz="16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1600" b="1" spc="-10" dirty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en-US" sz="1600" b="1" dirty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lang="en-US" sz="1600" b="1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en-US" sz="1600" b="1" spc="-10" dirty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lang="en-US" sz="1600" b="1" dirty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lang="en-US" sz="1600" b="1" spc="-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1600" b="1" dirty="0">
                <a:solidFill>
                  <a:srgbClr val="232021"/>
                </a:solidFill>
                <a:latin typeface="Arial"/>
                <a:cs typeface="Arial"/>
              </a:rPr>
              <a:t>of</a:t>
            </a:r>
            <a:r>
              <a:rPr lang="en-US" sz="1600" b="1" spc="-2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1600" b="1" spc="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en-US" sz="1600" b="1" spc="-10" dirty="0">
                <a:solidFill>
                  <a:srgbClr val="232021"/>
                </a:solidFill>
                <a:latin typeface="Arial"/>
                <a:cs typeface="Arial"/>
              </a:rPr>
              <a:t>ta</a:t>
            </a:r>
            <a:r>
              <a:rPr lang="en-US" sz="1600" b="1" dirty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lang="en-US" sz="1600" b="1" spc="-1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en-US" sz="1600" b="1" spc="-5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en-US" sz="1600" b="1" dirty="0">
                <a:solidFill>
                  <a:srgbClr val="232021"/>
                </a:solidFill>
                <a:latin typeface="Arial"/>
                <a:cs typeface="Arial"/>
              </a:rPr>
              <a:t>ds</a:t>
            </a:r>
            <a:r>
              <a:rPr lang="en-US" sz="1600" b="1" spc="-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1600" spc="-10" dirty="0">
                <a:solidFill>
                  <a:srgbClr val="232021"/>
                </a:solidFill>
                <a:latin typeface="Arial"/>
                <a:cs typeface="Arial"/>
              </a:rPr>
              <a:t>(N</a:t>
            </a:r>
            <a:r>
              <a:rPr lang="en-US" sz="1600" spc="-20" dirty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en-US" sz="1600" spc="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en-US" sz="160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tarafından </a:t>
            </a:r>
            <a:r>
              <a:rPr lang="en-US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197</a:t>
            </a:r>
            <a:r>
              <a:rPr lang="en-US" sz="1600" b="1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 de standartlaştırıldı.</a:t>
            </a:r>
            <a:r>
              <a:rPr lang="en-US" sz="160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Son 30 yılın en popüler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k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yapısıdır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>
                <a:latin typeface="Arial" pitchFamily="34" charset="0"/>
                <a:cs typeface="Arial" pitchFamily="34" charset="0"/>
              </a:rPr>
              <a:t>Bugüne kadar en çok çalışılan simetrik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algoritmadır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Günümüzde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b="1" spc="-35" dirty="0" err="1" smtClean="0">
                <a:solidFill>
                  <a:srgbClr val="232021"/>
                </a:solidFill>
                <a:latin typeface="Arial"/>
                <a:cs typeface="Arial"/>
              </a:rPr>
              <a:t>lik</a:t>
            </a:r>
            <a:r>
              <a:rPr lang="tr-TR"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 anahtar uzunluğu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 güvenli değildir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Fakat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b="1" spc="1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80" dirty="0" smtClean="0">
                <a:solidFill>
                  <a:srgbClr val="232021"/>
                </a:solidFill>
                <a:latin typeface="Arial"/>
                <a:cs typeface="Arial"/>
              </a:rPr>
              <a:t>güvenli bir şifreleme yapısı oluşturmuştur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ve kullanımı hala yaygın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2000 yılında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andar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spc="-8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yer değiştirmiştir.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Daha detaylı bilgi için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 in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der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graph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bakabilirsiniz.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89147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616205"/>
            <a:ext cx="72355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ck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Şifreleme Temelleri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si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si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30453"/>
            <a:ext cx="7759065" cy="48882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7500" marR="134620" indent="-30480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aud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hannon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Güçlü şifreleme algoritmaları inşa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edilebilmek için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iki temel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işlem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vardır </a:t>
            </a:r>
            <a:r>
              <a:rPr sz="1600" spc="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:</a:t>
            </a:r>
            <a:endParaRPr sz="1600" dirty="0">
              <a:latin typeface="Arial" pitchFamily="34" charset="0"/>
              <a:cs typeface="Arial" pitchFamily="34" charset="0"/>
            </a:endParaRPr>
          </a:p>
          <a:p>
            <a:pPr marL="704215" marR="350520" lvl="1" indent="-304800" algn="just">
              <a:lnSpc>
                <a:spcPct val="118400"/>
              </a:lnSpc>
              <a:spcBef>
                <a:spcPts val="265"/>
              </a:spcBef>
              <a:buClr>
                <a:srgbClr val="5C83BE"/>
              </a:buClr>
              <a:buSzPct val="118750"/>
              <a:buFont typeface="Arial"/>
              <a:buAutoNum type="arabicPeriod"/>
              <a:tabLst>
                <a:tab pos="70421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 (karıştırma)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bir şifreleme işleminde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şifreli metin ile anahtar arasında bir ilişki olmamalıdır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.</a:t>
            </a:r>
            <a:endParaRPr sz="1600" dirty="0">
              <a:latin typeface="Arial"/>
              <a:cs typeface="Arial"/>
            </a:endParaRPr>
          </a:p>
          <a:p>
            <a:pPr marL="704215" marR="252729" indent="0">
              <a:lnSpc>
                <a:spcPct val="125000"/>
              </a:lnSpc>
              <a:spcBef>
                <a:spcPts val="25"/>
              </a:spcBef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Günümüzde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lang="tr-TR" sz="1600" spc="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işlemini sağlayan en yaygın yapı, AES ve </a:t>
            </a:r>
            <a:r>
              <a:rPr lang="tr-TR" sz="1600" spc="-5" dirty="0" err="1" smtClean="0">
                <a:solidFill>
                  <a:srgbClr val="232021"/>
                </a:solidFill>
                <a:latin typeface="Arial"/>
                <a:cs typeface="Arial"/>
              </a:rPr>
              <a:t>DES’te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 yer alan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ub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 (yer değiştirme)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işlemidir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49"/>
              </a:spcBef>
            </a:pPr>
            <a:endParaRPr sz="5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704215" marR="387350" lvl="1" indent="-304800" algn="just">
              <a:lnSpc>
                <a:spcPct val="122300"/>
              </a:lnSpc>
              <a:buClr>
                <a:srgbClr val="5C83BE"/>
              </a:buClr>
              <a:buSzPct val="118750"/>
              <a:buFont typeface="Arial"/>
              <a:buAutoNum type="arabicPeriod" startAt="2"/>
              <a:tabLst>
                <a:tab pos="70421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lang="tr-TR"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(yayma)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abit yaklaşımları engellemek amacıyla düz metindeki bir sembolün şifreli metindeki bir çok sembolü etkilemesi işlemidir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704215" marR="320040" indent="0">
              <a:lnSpc>
                <a:spcPts val="2420"/>
              </a:lnSpc>
              <a:spcBef>
                <a:spcPts val="145"/>
              </a:spcBef>
            </a:pPr>
            <a:r>
              <a:rPr lang="tr-TR" sz="1600" dirty="0">
                <a:latin typeface="Arial" pitchFamily="34" charset="0"/>
                <a:cs typeface="Arial" pitchFamily="34" charset="0"/>
              </a:rPr>
              <a:t>Basit bir difüzyon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elemanı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DES içinde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sıklıkla kullanılan, </a:t>
            </a:r>
            <a:r>
              <a:rPr lang="tr-TR" sz="1600" b="1" dirty="0">
                <a:latin typeface="Arial" pitchFamily="34" charset="0"/>
                <a:cs typeface="Arial" pitchFamily="34" charset="0"/>
              </a:rPr>
              <a:t>bit </a:t>
            </a:r>
            <a:r>
              <a:rPr lang="tr-TR" sz="1600" b="1" dirty="0" err="1" smtClean="0">
                <a:latin typeface="Arial" pitchFamily="34" charset="0"/>
                <a:cs typeface="Arial" pitchFamily="34" charset="0"/>
              </a:rPr>
              <a:t>permutasyon</a:t>
            </a:r>
            <a:r>
              <a:rPr lang="tr-TR" sz="1600" dirty="0" err="1" smtClean="0">
                <a:latin typeface="Arial" pitchFamily="34" charset="0"/>
                <a:cs typeface="Arial" pitchFamily="34" charset="0"/>
              </a:rPr>
              <a:t>udur</a:t>
            </a:r>
            <a:r>
              <a:rPr sz="1600" spc="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.</a:t>
            </a: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950"/>
              </a:lnSpc>
              <a:spcBef>
                <a:spcPts val="5"/>
              </a:spcBef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 marL="317500" marR="12700" indent="-30480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İki işlemde kendi başlarına güvenliği sağlayamazlar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Buradaki amaç bu iki işlemi  art arda kullanarak güvenli şifreler oluşturmaktır.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1437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228409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Ürün Şifreler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70951" y="1857173"/>
            <a:ext cx="6367780" cy="23126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7500" marR="12700" indent="-30480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dirty="0" smtClean="0">
                <a:latin typeface="Arial" pitchFamily="34" charset="0"/>
                <a:cs typeface="Arial" pitchFamily="34" charset="0"/>
              </a:rPr>
              <a:t>Bu gün kullanılan blok şifrelerin çoğu bu yapıları tekrar tekrar giriş verisine uygulayan round denilen yapılardan oluşur</a:t>
            </a:r>
            <a:r>
              <a:rPr sz="1600" spc="0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.</a:t>
            </a: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100"/>
              </a:lnSpc>
              <a:spcBef>
                <a:spcPts val="68"/>
              </a:spcBef>
              <a:buClr>
                <a:srgbClr val="5C83BE"/>
              </a:buClr>
              <a:buFont typeface="Arial"/>
              <a:buChar char="•"/>
            </a:pPr>
            <a:endParaRPr sz="1600" dirty="0">
              <a:latin typeface="Arial" pitchFamily="34" charset="0"/>
              <a:cs typeface="Arial" pitchFamily="34" charset="0"/>
            </a:endParaRPr>
          </a:p>
          <a:p>
            <a:pPr marL="317500" marR="309245" indent="-30480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dirty="0">
                <a:latin typeface="Arial" pitchFamily="34" charset="0"/>
                <a:cs typeface="Arial" pitchFamily="34" charset="0"/>
              </a:rPr>
              <a:t>Mükemmel difüzyon ulaşabilirsiniz:</a:t>
            </a:r>
            <a:r>
              <a:rPr lang="tr-TR" sz="1600" b="1" dirty="0">
                <a:latin typeface="Arial" pitchFamily="34" charset="0"/>
                <a:cs typeface="Arial" pitchFamily="34" charset="0"/>
              </a:rPr>
              <a:t> E</a:t>
            </a:r>
            <a:r>
              <a:rPr lang="tr-TR" sz="1600" b="1" dirty="0" smtClean="0">
                <a:latin typeface="Arial" pitchFamily="34" charset="0"/>
                <a:cs typeface="Arial" pitchFamily="34" charset="0"/>
              </a:rPr>
              <a:t>ğer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tr-TR"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düz metindeki bir biti değiştirdiğinizde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ortalama olarak </a:t>
            </a:r>
            <a:r>
              <a:rPr lang="tr-TR"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çıkış bitlerinin yarısını değiştiriyorsa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00"/>
              </a:lnSpc>
              <a:spcBef>
                <a:spcPts val="4"/>
              </a:spcBef>
            </a:pPr>
            <a:endParaRPr sz="9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317500">
              <a:lnSpc>
                <a:spcPct val="100000"/>
              </a:lnSpc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Örnek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775341" y="1548383"/>
            <a:ext cx="60960" cy="243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05821" y="156971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1437" y="16002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97C7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81437" y="16062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75D5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75341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24109" y="16123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A7E7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18013" y="16184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7053" y="1572767"/>
            <a:ext cx="54864" cy="548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05821" y="162458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93629" y="1703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93629" y="19476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44989" y="1706879"/>
            <a:ext cx="1094231" cy="3169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72877" y="20208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04653" y="2026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953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04653" y="2033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41229" y="2033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09581" y="2023872"/>
            <a:ext cx="652272" cy="48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93629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30205" y="20695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30205" y="2075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E56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53421" y="2066544"/>
            <a:ext cx="408432" cy="487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87533" y="21122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87533" y="21183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B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403485" y="2072639"/>
            <a:ext cx="664463" cy="670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147197" y="2023872"/>
            <a:ext cx="36576" cy="1158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44989" y="2017776"/>
            <a:ext cx="1094231" cy="49987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95965" y="2514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689997" y="25267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726573" y="252679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89997" y="25328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79101" y="2517648"/>
            <a:ext cx="97536" cy="304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470541" y="25450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94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525405" y="2551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3357" y="2551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C807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70413" y="2551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037469" y="25511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501021" y="2517648"/>
            <a:ext cx="408431" cy="487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610749" y="25633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94925" y="2554223"/>
            <a:ext cx="597408" cy="2438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60685" y="25755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083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97261" y="2572511"/>
            <a:ext cx="195072" cy="121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39933" y="25816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70541" y="26121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64445" y="2618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C4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88829" y="2578607"/>
            <a:ext cx="603504" cy="4267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818013" y="26182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73005" y="2548127"/>
            <a:ext cx="85343" cy="853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01021" y="2615183"/>
            <a:ext cx="603503" cy="182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171581" y="2517648"/>
            <a:ext cx="42671" cy="11582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44989" y="2511551"/>
            <a:ext cx="1094231" cy="26212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21645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64317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1756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000893" y="2770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000893" y="277672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903357" y="2773679"/>
            <a:ext cx="73152" cy="182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70413" y="2788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64317" y="279501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66B6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64317" y="28011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58221" y="280720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952125" y="281330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98B8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52125" y="28194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F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27741" y="2849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21645" y="2855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915549" y="286207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56A6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891165" y="28681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885069" y="2791967"/>
            <a:ext cx="60959" cy="914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244989" y="2773679"/>
            <a:ext cx="1094231" cy="24993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98557" y="3020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122813" y="3026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94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122813" y="303276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65C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43693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1848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805821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933837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2031373" y="304495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476637" y="3017520"/>
            <a:ext cx="396240" cy="4267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787533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818013" y="3048000"/>
            <a:ext cx="231648" cy="1219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019181" y="3057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C615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824109" y="306323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147197" y="30937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647325" y="3054095"/>
            <a:ext cx="408432" cy="548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781437" y="3105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135005" y="3105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2183773" y="31059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397389" y="3023616"/>
            <a:ext cx="670560" cy="1036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2116717" y="3017520"/>
            <a:ext cx="73152" cy="1097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244989" y="3017520"/>
            <a:ext cx="1094231" cy="4876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458349" y="3502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6504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683901" y="3508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2153293" y="3514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458349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147197" y="3520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458349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147197" y="3526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464445" y="3532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586365" y="3538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897261" y="3538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77B7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061853" y="3538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F64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446157" y="3499103"/>
            <a:ext cx="627887" cy="5486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811917" y="35509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91165" y="3547871"/>
            <a:ext cx="188975" cy="1219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933837" y="35570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183773" y="35753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7414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464445" y="3587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A6E6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171581" y="35874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E393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458349" y="3593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E635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82733" y="3553967"/>
            <a:ext cx="603504" cy="426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32669" y="3593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165485" y="35935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6303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732669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811917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78A8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854589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159389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14253" y="35996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811917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854589" y="36057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360813" y="3505200"/>
            <a:ext cx="725424" cy="10972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848493" y="3611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03B3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976509" y="36118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22C2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403485" y="3614928"/>
            <a:ext cx="36576" cy="609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507117" y="3614928"/>
            <a:ext cx="249936" cy="6095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775341" y="36179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818013" y="3608832"/>
            <a:ext cx="280416" cy="12191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2147197" y="3499103"/>
            <a:ext cx="73152" cy="12191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244989" y="3499103"/>
            <a:ext cx="1094231" cy="21335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031373" y="370941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982605" y="3745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897261" y="3712464"/>
            <a:ext cx="146304" cy="426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019181" y="3752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885069" y="3755135"/>
            <a:ext cx="73152" cy="2438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946029" y="3776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14B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946029" y="3782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166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933837" y="3800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927741" y="3806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45A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927741" y="3813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E908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903357" y="38313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33D3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897261" y="38374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787533" y="3712464"/>
            <a:ext cx="12191" cy="13411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897261" y="38435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F837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866781" y="3779520"/>
            <a:ext cx="60959" cy="8534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781437" y="3907535"/>
            <a:ext cx="24383" cy="121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781437" y="3992879"/>
            <a:ext cx="24383" cy="1828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781437" y="4078223"/>
            <a:ext cx="24383" cy="1828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244989" y="4151376"/>
            <a:ext cx="1094231" cy="32918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568077" y="447751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568077" y="4483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604653" y="4474464"/>
            <a:ext cx="73152" cy="12191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665613" y="4483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72675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195965" y="44836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568077" y="44897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122813" y="4495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189869" y="44958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44E4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2122813" y="4501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7323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189869" y="45018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1519309" y="4507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E817D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1775341" y="4507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3868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1842397" y="4507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006989" y="4507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116717" y="4474464"/>
            <a:ext cx="30480" cy="36575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141101" y="4507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189869" y="45079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1763149" y="4514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116717" y="4514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141101" y="4474464"/>
            <a:ext cx="67055" cy="4267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2183773" y="45140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1616845" y="4474464"/>
            <a:ext cx="408432" cy="48767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799725" y="4520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23C3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2116717" y="4520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8525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2183773" y="452018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799725" y="4526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E47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830205" y="4517135"/>
            <a:ext cx="195071" cy="1219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2019181" y="4526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110621" y="4526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183773" y="45262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019181" y="4532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110621" y="45323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019181" y="4538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110621" y="45384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B363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019181" y="454456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019181" y="4550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2104525" y="4550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2177677" y="45506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2019181" y="4556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2104525" y="45567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622941" y="4523232"/>
            <a:ext cx="359663" cy="4267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757053" y="4562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057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933837" y="4562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019181" y="45628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1757053" y="4568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019181" y="45689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2098429" y="45750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B8D8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2098429" y="45811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1366909" y="4480559"/>
            <a:ext cx="670560" cy="10972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2086237" y="4517135"/>
            <a:ext cx="97535" cy="7315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1269373" y="4916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2311789" y="491642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1244989" y="4474464"/>
            <a:ext cx="1094231" cy="48158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1397389" y="49530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88A8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1433965" y="49590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2226445" y="496519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9242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2226445" y="497128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67A7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1348621" y="4956047"/>
            <a:ext cx="91440" cy="3047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1433965" y="498347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1433965" y="4989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82766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2147197" y="4989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D2829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2141101" y="4956047"/>
            <a:ext cx="103632" cy="365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2220349" y="498957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C55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2147197" y="4995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2220349" y="4995671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E292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1464445" y="4949952"/>
            <a:ext cx="591312" cy="6095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1824109" y="5007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165485" y="4992623"/>
            <a:ext cx="60959" cy="1828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214253" y="500786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D373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1824109" y="5013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2214253" y="50139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2141101" y="5020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95E5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2214253" y="502005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24C4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2141101" y="502615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A252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2135005" y="5010911"/>
            <a:ext cx="85343" cy="2438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2208157" y="50322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302A2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2135005" y="50383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452253" y="5004815"/>
            <a:ext cx="609600" cy="4267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1519309" y="5044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2135005" y="50444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519309" y="5050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781437" y="5050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D555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2135005" y="50505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433965" y="5056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B545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1781437" y="50566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B4443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1427869" y="5062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4F4847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128909" y="506272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21F2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1336429" y="4986528"/>
            <a:ext cx="725424" cy="85343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122813" y="5053584"/>
            <a:ext cx="18288" cy="1828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183773" y="5035296"/>
            <a:ext cx="30479" cy="36575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1244989" y="4949952"/>
            <a:ext cx="1094231" cy="42671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1781437" y="54711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1824109" y="5471159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58784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1775341" y="5474208"/>
            <a:ext cx="67056" cy="1828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1830205" y="5489447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54F4E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1830205" y="5495544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35958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1824109" y="550164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04A4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1818013" y="5507735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68885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1811917" y="5513832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7515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1805821" y="553212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5A5352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1787533" y="5550408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242021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781437" y="5556503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A605B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775341" y="5562600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61585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750957" y="5568696"/>
            <a:ext cx="6095" cy="0"/>
          </a:xfrm>
          <a:custGeom>
            <a:avLst/>
            <a:gdLst/>
            <a:ahLst/>
            <a:cxnLst/>
            <a:rect l="l" t="t" r="r" b="b"/>
            <a:pathLst>
              <a:path w="6095">
                <a:moveTo>
                  <a:pt x="0" y="0"/>
                </a:moveTo>
                <a:lnTo>
                  <a:pt x="6095" y="0"/>
                </a:lnTo>
              </a:path>
            </a:pathLst>
          </a:custGeom>
          <a:ln w="6095">
            <a:solidFill>
              <a:srgbClr val="9C8E8A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750957" y="5492496"/>
            <a:ext cx="54864" cy="8534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3436497" y="4572000"/>
            <a:ext cx="5574791" cy="69494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4137538" y="5218176"/>
            <a:ext cx="115823" cy="432815"/>
          </a:xfrm>
          <a:custGeom>
            <a:avLst/>
            <a:gdLst/>
            <a:ahLst/>
            <a:cxnLst/>
            <a:rect l="l" t="t" r="r" b="b"/>
            <a:pathLst>
              <a:path w="115823" h="432815">
                <a:moveTo>
                  <a:pt x="115823" y="115823"/>
                </a:moveTo>
                <a:lnTo>
                  <a:pt x="57911" y="0"/>
                </a:lnTo>
                <a:lnTo>
                  <a:pt x="0" y="115823"/>
                </a:lnTo>
                <a:lnTo>
                  <a:pt x="39623" y="115823"/>
                </a:lnTo>
                <a:lnTo>
                  <a:pt x="39623" y="97535"/>
                </a:lnTo>
                <a:lnTo>
                  <a:pt x="76199" y="97535"/>
                </a:lnTo>
                <a:lnTo>
                  <a:pt x="76199" y="115823"/>
                </a:lnTo>
                <a:lnTo>
                  <a:pt x="115823" y="115823"/>
                </a:lnTo>
                <a:close/>
              </a:path>
              <a:path w="115823" h="432815">
                <a:moveTo>
                  <a:pt x="76199" y="115823"/>
                </a:moveTo>
                <a:lnTo>
                  <a:pt x="76199" y="97535"/>
                </a:lnTo>
                <a:lnTo>
                  <a:pt x="39623" y="97535"/>
                </a:lnTo>
                <a:lnTo>
                  <a:pt x="39623" y="115823"/>
                </a:lnTo>
                <a:lnTo>
                  <a:pt x="76199" y="115823"/>
                </a:lnTo>
                <a:close/>
              </a:path>
              <a:path w="115823" h="432815">
                <a:moveTo>
                  <a:pt x="76199" y="432815"/>
                </a:moveTo>
                <a:lnTo>
                  <a:pt x="76199" y="115823"/>
                </a:lnTo>
                <a:lnTo>
                  <a:pt x="39623" y="115823"/>
                </a:lnTo>
                <a:lnTo>
                  <a:pt x="39623" y="432815"/>
                </a:lnTo>
                <a:lnTo>
                  <a:pt x="76199" y="4328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7990209" y="5218176"/>
            <a:ext cx="115823" cy="432815"/>
          </a:xfrm>
          <a:custGeom>
            <a:avLst/>
            <a:gdLst/>
            <a:ahLst/>
            <a:cxnLst/>
            <a:rect l="l" t="t" r="r" b="b"/>
            <a:pathLst>
              <a:path w="115823" h="432815">
                <a:moveTo>
                  <a:pt x="115823" y="115823"/>
                </a:moveTo>
                <a:lnTo>
                  <a:pt x="57911" y="0"/>
                </a:lnTo>
                <a:lnTo>
                  <a:pt x="0" y="115823"/>
                </a:lnTo>
                <a:lnTo>
                  <a:pt x="39623" y="115823"/>
                </a:lnTo>
                <a:lnTo>
                  <a:pt x="39623" y="97535"/>
                </a:lnTo>
                <a:lnTo>
                  <a:pt x="76199" y="97535"/>
                </a:lnTo>
                <a:lnTo>
                  <a:pt x="76199" y="115823"/>
                </a:lnTo>
                <a:lnTo>
                  <a:pt x="115823" y="115823"/>
                </a:lnTo>
                <a:close/>
              </a:path>
              <a:path w="115823" h="432815">
                <a:moveTo>
                  <a:pt x="76199" y="115823"/>
                </a:moveTo>
                <a:lnTo>
                  <a:pt x="76199" y="97535"/>
                </a:lnTo>
                <a:lnTo>
                  <a:pt x="39623" y="97535"/>
                </a:lnTo>
                <a:lnTo>
                  <a:pt x="39623" y="115823"/>
                </a:lnTo>
                <a:lnTo>
                  <a:pt x="76199" y="115823"/>
                </a:lnTo>
                <a:close/>
              </a:path>
              <a:path w="115823" h="432815">
                <a:moveTo>
                  <a:pt x="76199" y="432815"/>
                </a:moveTo>
                <a:lnTo>
                  <a:pt x="76199" y="115823"/>
                </a:lnTo>
                <a:lnTo>
                  <a:pt x="39623" y="115823"/>
                </a:lnTo>
                <a:lnTo>
                  <a:pt x="39623" y="432815"/>
                </a:lnTo>
                <a:lnTo>
                  <a:pt x="76199" y="4328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6" name="object 256"/>
          <p:cNvSpPr/>
          <p:nvPr/>
        </p:nvSpPr>
        <p:spPr>
          <a:xfrm>
            <a:off x="8112129" y="5218176"/>
            <a:ext cx="115823" cy="432815"/>
          </a:xfrm>
          <a:custGeom>
            <a:avLst/>
            <a:gdLst/>
            <a:ahLst/>
            <a:cxnLst/>
            <a:rect l="l" t="t" r="r" b="b"/>
            <a:pathLst>
              <a:path w="115823" h="432815">
                <a:moveTo>
                  <a:pt x="115823" y="115823"/>
                </a:moveTo>
                <a:lnTo>
                  <a:pt x="57911" y="0"/>
                </a:lnTo>
                <a:lnTo>
                  <a:pt x="0" y="115823"/>
                </a:lnTo>
                <a:lnTo>
                  <a:pt x="39623" y="115823"/>
                </a:lnTo>
                <a:lnTo>
                  <a:pt x="39623" y="97535"/>
                </a:lnTo>
                <a:lnTo>
                  <a:pt x="76199" y="97535"/>
                </a:lnTo>
                <a:lnTo>
                  <a:pt x="76199" y="115823"/>
                </a:lnTo>
                <a:lnTo>
                  <a:pt x="115823" y="115823"/>
                </a:lnTo>
                <a:close/>
              </a:path>
              <a:path w="115823" h="432815">
                <a:moveTo>
                  <a:pt x="76199" y="115823"/>
                </a:moveTo>
                <a:lnTo>
                  <a:pt x="76199" y="97535"/>
                </a:lnTo>
                <a:lnTo>
                  <a:pt x="39623" y="97535"/>
                </a:lnTo>
                <a:lnTo>
                  <a:pt x="39623" y="115823"/>
                </a:lnTo>
                <a:lnTo>
                  <a:pt x="76199" y="115823"/>
                </a:lnTo>
                <a:close/>
              </a:path>
              <a:path w="115823" h="432815">
                <a:moveTo>
                  <a:pt x="76199" y="432815"/>
                </a:moveTo>
                <a:lnTo>
                  <a:pt x="76199" y="115823"/>
                </a:lnTo>
                <a:lnTo>
                  <a:pt x="39623" y="115823"/>
                </a:lnTo>
                <a:lnTo>
                  <a:pt x="39623" y="432815"/>
                </a:lnTo>
                <a:lnTo>
                  <a:pt x="76199" y="4328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7" name="object 257"/>
          <p:cNvSpPr/>
          <p:nvPr/>
        </p:nvSpPr>
        <p:spPr>
          <a:xfrm>
            <a:off x="8340729" y="5218176"/>
            <a:ext cx="112775" cy="432815"/>
          </a:xfrm>
          <a:custGeom>
            <a:avLst/>
            <a:gdLst/>
            <a:ahLst/>
            <a:cxnLst/>
            <a:rect l="l" t="t" r="r" b="b"/>
            <a:pathLst>
              <a:path w="112775" h="432815">
                <a:moveTo>
                  <a:pt x="112775" y="115823"/>
                </a:moveTo>
                <a:lnTo>
                  <a:pt x="54863" y="0"/>
                </a:lnTo>
                <a:lnTo>
                  <a:pt x="0" y="115823"/>
                </a:lnTo>
                <a:lnTo>
                  <a:pt x="36575" y="115823"/>
                </a:lnTo>
                <a:lnTo>
                  <a:pt x="36575" y="97535"/>
                </a:lnTo>
                <a:lnTo>
                  <a:pt x="76199" y="97535"/>
                </a:lnTo>
                <a:lnTo>
                  <a:pt x="76199" y="115823"/>
                </a:lnTo>
                <a:lnTo>
                  <a:pt x="112775" y="115823"/>
                </a:lnTo>
                <a:close/>
              </a:path>
              <a:path w="112775" h="432815">
                <a:moveTo>
                  <a:pt x="76199" y="115823"/>
                </a:moveTo>
                <a:lnTo>
                  <a:pt x="76199" y="97535"/>
                </a:lnTo>
                <a:lnTo>
                  <a:pt x="36575" y="97535"/>
                </a:lnTo>
                <a:lnTo>
                  <a:pt x="36575" y="115823"/>
                </a:lnTo>
                <a:lnTo>
                  <a:pt x="76199" y="115823"/>
                </a:lnTo>
                <a:close/>
              </a:path>
              <a:path w="112775" h="432815">
                <a:moveTo>
                  <a:pt x="76199" y="432815"/>
                </a:moveTo>
                <a:lnTo>
                  <a:pt x="76199" y="115823"/>
                </a:lnTo>
                <a:lnTo>
                  <a:pt x="36575" y="115823"/>
                </a:lnTo>
                <a:lnTo>
                  <a:pt x="36575" y="432815"/>
                </a:lnTo>
                <a:lnTo>
                  <a:pt x="76199" y="4328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8" name="object 258"/>
          <p:cNvSpPr/>
          <p:nvPr/>
        </p:nvSpPr>
        <p:spPr>
          <a:xfrm>
            <a:off x="8645529" y="5218176"/>
            <a:ext cx="115823" cy="432815"/>
          </a:xfrm>
          <a:custGeom>
            <a:avLst/>
            <a:gdLst/>
            <a:ahLst/>
            <a:cxnLst/>
            <a:rect l="l" t="t" r="r" b="b"/>
            <a:pathLst>
              <a:path w="115823" h="432815">
                <a:moveTo>
                  <a:pt x="115823" y="115823"/>
                </a:moveTo>
                <a:lnTo>
                  <a:pt x="57911" y="0"/>
                </a:lnTo>
                <a:lnTo>
                  <a:pt x="0" y="115823"/>
                </a:lnTo>
                <a:lnTo>
                  <a:pt x="39623" y="115823"/>
                </a:lnTo>
                <a:lnTo>
                  <a:pt x="39623" y="97535"/>
                </a:lnTo>
                <a:lnTo>
                  <a:pt x="76199" y="97535"/>
                </a:lnTo>
                <a:lnTo>
                  <a:pt x="76199" y="115823"/>
                </a:lnTo>
                <a:lnTo>
                  <a:pt x="115823" y="115823"/>
                </a:lnTo>
                <a:close/>
              </a:path>
              <a:path w="115823" h="432815">
                <a:moveTo>
                  <a:pt x="76199" y="115823"/>
                </a:moveTo>
                <a:lnTo>
                  <a:pt x="76199" y="97535"/>
                </a:lnTo>
                <a:lnTo>
                  <a:pt x="39623" y="97535"/>
                </a:lnTo>
                <a:lnTo>
                  <a:pt x="39623" y="115823"/>
                </a:lnTo>
                <a:lnTo>
                  <a:pt x="76199" y="115823"/>
                </a:lnTo>
                <a:close/>
              </a:path>
              <a:path w="115823" h="432815">
                <a:moveTo>
                  <a:pt x="76199" y="432815"/>
                </a:moveTo>
                <a:lnTo>
                  <a:pt x="76199" y="115823"/>
                </a:lnTo>
                <a:lnTo>
                  <a:pt x="39623" y="115823"/>
                </a:lnTo>
                <a:lnTo>
                  <a:pt x="39623" y="432815"/>
                </a:lnTo>
                <a:lnTo>
                  <a:pt x="76199" y="4328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9" name="object 259"/>
          <p:cNvSpPr/>
          <p:nvPr/>
        </p:nvSpPr>
        <p:spPr>
          <a:xfrm>
            <a:off x="8898514" y="5218176"/>
            <a:ext cx="112775" cy="432815"/>
          </a:xfrm>
          <a:custGeom>
            <a:avLst/>
            <a:gdLst/>
            <a:ahLst/>
            <a:cxnLst/>
            <a:rect l="l" t="t" r="r" b="b"/>
            <a:pathLst>
              <a:path w="112775" h="432815">
                <a:moveTo>
                  <a:pt x="112775" y="115823"/>
                </a:moveTo>
                <a:lnTo>
                  <a:pt x="54863" y="0"/>
                </a:lnTo>
                <a:lnTo>
                  <a:pt x="0" y="115823"/>
                </a:lnTo>
                <a:lnTo>
                  <a:pt x="36575" y="115823"/>
                </a:lnTo>
                <a:lnTo>
                  <a:pt x="36575" y="97535"/>
                </a:lnTo>
                <a:lnTo>
                  <a:pt x="76199" y="97535"/>
                </a:lnTo>
                <a:lnTo>
                  <a:pt x="76199" y="115823"/>
                </a:lnTo>
                <a:lnTo>
                  <a:pt x="112775" y="115823"/>
                </a:lnTo>
                <a:close/>
              </a:path>
              <a:path w="112775" h="432815">
                <a:moveTo>
                  <a:pt x="76199" y="115823"/>
                </a:moveTo>
                <a:lnTo>
                  <a:pt x="76199" y="97535"/>
                </a:lnTo>
                <a:lnTo>
                  <a:pt x="36575" y="97535"/>
                </a:lnTo>
                <a:lnTo>
                  <a:pt x="36575" y="115823"/>
                </a:lnTo>
                <a:lnTo>
                  <a:pt x="76199" y="115823"/>
                </a:lnTo>
                <a:close/>
              </a:path>
              <a:path w="112775" h="432815">
                <a:moveTo>
                  <a:pt x="76199" y="432815"/>
                </a:moveTo>
                <a:lnTo>
                  <a:pt x="76199" y="115823"/>
                </a:lnTo>
                <a:lnTo>
                  <a:pt x="36575" y="115823"/>
                </a:lnTo>
                <a:lnTo>
                  <a:pt x="36575" y="432815"/>
                </a:lnTo>
                <a:lnTo>
                  <a:pt x="76199" y="43281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0" name="object 260"/>
          <p:cNvSpPr txBox="1"/>
          <p:nvPr/>
        </p:nvSpPr>
        <p:spPr>
          <a:xfrm>
            <a:off x="3060700" y="5718052"/>
            <a:ext cx="1759346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800" spc="10" dirty="0" smtClean="0">
                <a:solidFill>
                  <a:srgbClr val="F27634"/>
                </a:solidFill>
                <a:latin typeface="Arial"/>
                <a:cs typeface="Arial"/>
              </a:rPr>
              <a:t>Tek bit değişti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7782455" y="5718052"/>
            <a:ext cx="183144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pc="10" dirty="0" smtClean="0">
                <a:solidFill>
                  <a:srgbClr val="F27634"/>
                </a:solidFill>
                <a:latin typeface="Arial"/>
                <a:cs typeface="Arial"/>
              </a:rPr>
              <a:t>Bir çok bit değişti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262" name="object 262"/>
          <p:cNvSpPr/>
          <p:nvPr/>
        </p:nvSpPr>
        <p:spPr>
          <a:xfrm>
            <a:off x="4987930" y="5852159"/>
            <a:ext cx="2590799" cy="57911"/>
          </a:xfrm>
          <a:custGeom>
            <a:avLst/>
            <a:gdLst/>
            <a:ahLst/>
            <a:cxnLst/>
            <a:rect l="l" t="t" r="r" b="b"/>
            <a:pathLst>
              <a:path w="2590799" h="57911">
                <a:moveTo>
                  <a:pt x="112775" y="30479"/>
                </a:moveTo>
                <a:lnTo>
                  <a:pt x="112775" y="0"/>
                </a:lnTo>
                <a:lnTo>
                  <a:pt x="0" y="0"/>
                </a:lnTo>
                <a:lnTo>
                  <a:pt x="0" y="30479"/>
                </a:lnTo>
                <a:lnTo>
                  <a:pt x="112775" y="30479"/>
                </a:lnTo>
                <a:close/>
              </a:path>
              <a:path w="2590799" h="57911">
                <a:moveTo>
                  <a:pt x="313943" y="30479"/>
                </a:moveTo>
                <a:lnTo>
                  <a:pt x="313943" y="0"/>
                </a:lnTo>
                <a:lnTo>
                  <a:pt x="198119" y="0"/>
                </a:lnTo>
                <a:lnTo>
                  <a:pt x="198119" y="30479"/>
                </a:lnTo>
                <a:lnTo>
                  <a:pt x="313943" y="30479"/>
                </a:lnTo>
                <a:close/>
              </a:path>
              <a:path w="2590799" h="57911">
                <a:moveTo>
                  <a:pt x="512063" y="30479"/>
                </a:moveTo>
                <a:lnTo>
                  <a:pt x="512063" y="0"/>
                </a:lnTo>
                <a:lnTo>
                  <a:pt x="399287" y="0"/>
                </a:lnTo>
                <a:lnTo>
                  <a:pt x="399287" y="30479"/>
                </a:lnTo>
                <a:lnTo>
                  <a:pt x="512063" y="30479"/>
                </a:lnTo>
                <a:close/>
              </a:path>
              <a:path w="2590799" h="57911">
                <a:moveTo>
                  <a:pt x="713231" y="30479"/>
                </a:moveTo>
                <a:lnTo>
                  <a:pt x="713231" y="0"/>
                </a:lnTo>
                <a:lnTo>
                  <a:pt x="600455" y="0"/>
                </a:lnTo>
                <a:lnTo>
                  <a:pt x="600455" y="30479"/>
                </a:lnTo>
                <a:lnTo>
                  <a:pt x="713231" y="30479"/>
                </a:lnTo>
                <a:close/>
              </a:path>
              <a:path w="2590799" h="57911">
                <a:moveTo>
                  <a:pt x="914399" y="30479"/>
                </a:moveTo>
                <a:lnTo>
                  <a:pt x="914399" y="0"/>
                </a:lnTo>
                <a:lnTo>
                  <a:pt x="798575" y="0"/>
                </a:lnTo>
                <a:lnTo>
                  <a:pt x="798575" y="30479"/>
                </a:lnTo>
                <a:lnTo>
                  <a:pt x="914399" y="30479"/>
                </a:lnTo>
                <a:close/>
              </a:path>
              <a:path w="2590799" h="57911">
                <a:moveTo>
                  <a:pt x="1112519" y="30479"/>
                </a:moveTo>
                <a:lnTo>
                  <a:pt x="1112519" y="0"/>
                </a:lnTo>
                <a:lnTo>
                  <a:pt x="999743" y="0"/>
                </a:lnTo>
                <a:lnTo>
                  <a:pt x="999743" y="30479"/>
                </a:lnTo>
                <a:lnTo>
                  <a:pt x="1112519" y="30479"/>
                </a:lnTo>
                <a:close/>
              </a:path>
              <a:path w="2590799" h="57911">
                <a:moveTo>
                  <a:pt x="1313687" y="30479"/>
                </a:moveTo>
                <a:lnTo>
                  <a:pt x="1313687" y="0"/>
                </a:lnTo>
                <a:lnTo>
                  <a:pt x="1197863" y="0"/>
                </a:lnTo>
                <a:lnTo>
                  <a:pt x="1197863" y="30479"/>
                </a:lnTo>
                <a:lnTo>
                  <a:pt x="1313687" y="30479"/>
                </a:lnTo>
                <a:close/>
              </a:path>
              <a:path w="2590799" h="57911">
                <a:moveTo>
                  <a:pt x="1514855" y="30479"/>
                </a:moveTo>
                <a:lnTo>
                  <a:pt x="1514855" y="0"/>
                </a:lnTo>
                <a:lnTo>
                  <a:pt x="1399031" y="0"/>
                </a:lnTo>
                <a:lnTo>
                  <a:pt x="1399031" y="30479"/>
                </a:lnTo>
                <a:lnTo>
                  <a:pt x="1514855" y="30479"/>
                </a:lnTo>
                <a:close/>
              </a:path>
              <a:path w="2590799" h="57911">
                <a:moveTo>
                  <a:pt x="1712975" y="30479"/>
                </a:moveTo>
                <a:lnTo>
                  <a:pt x="1712975" y="0"/>
                </a:lnTo>
                <a:lnTo>
                  <a:pt x="1600199" y="0"/>
                </a:lnTo>
                <a:lnTo>
                  <a:pt x="1600199" y="30479"/>
                </a:lnTo>
                <a:lnTo>
                  <a:pt x="1712975" y="30479"/>
                </a:lnTo>
                <a:close/>
              </a:path>
              <a:path w="2590799" h="57911">
                <a:moveTo>
                  <a:pt x="1914143" y="30479"/>
                </a:moveTo>
                <a:lnTo>
                  <a:pt x="1914143" y="0"/>
                </a:lnTo>
                <a:lnTo>
                  <a:pt x="1798319" y="0"/>
                </a:lnTo>
                <a:lnTo>
                  <a:pt x="1798319" y="30479"/>
                </a:lnTo>
                <a:lnTo>
                  <a:pt x="1914143" y="30479"/>
                </a:lnTo>
                <a:close/>
              </a:path>
              <a:path w="2590799" h="57911">
                <a:moveTo>
                  <a:pt x="2112263" y="30479"/>
                </a:moveTo>
                <a:lnTo>
                  <a:pt x="2112263" y="0"/>
                </a:lnTo>
                <a:lnTo>
                  <a:pt x="1999487" y="0"/>
                </a:lnTo>
                <a:lnTo>
                  <a:pt x="1999487" y="30479"/>
                </a:lnTo>
                <a:lnTo>
                  <a:pt x="2112263" y="30479"/>
                </a:lnTo>
                <a:close/>
              </a:path>
              <a:path w="2590799" h="57911">
                <a:moveTo>
                  <a:pt x="2313431" y="30479"/>
                </a:moveTo>
                <a:lnTo>
                  <a:pt x="2313431" y="0"/>
                </a:lnTo>
                <a:lnTo>
                  <a:pt x="2200655" y="0"/>
                </a:lnTo>
                <a:lnTo>
                  <a:pt x="2200655" y="30479"/>
                </a:lnTo>
                <a:lnTo>
                  <a:pt x="2313431" y="30479"/>
                </a:lnTo>
                <a:close/>
              </a:path>
              <a:path w="2590799" h="57911">
                <a:moveTo>
                  <a:pt x="2514599" y="30479"/>
                </a:moveTo>
                <a:lnTo>
                  <a:pt x="2514599" y="0"/>
                </a:lnTo>
                <a:lnTo>
                  <a:pt x="2398775" y="0"/>
                </a:lnTo>
                <a:lnTo>
                  <a:pt x="2398775" y="30479"/>
                </a:lnTo>
                <a:lnTo>
                  <a:pt x="2514599" y="30479"/>
                </a:lnTo>
                <a:close/>
              </a:path>
              <a:path w="2590799" h="57911">
                <a:moveTo>
                  <a:pt x="2590799" y="15239"/>
                </a:moveTo>
                <a:lnTo>
                  <a:pt x="2505455" y="-27431"/>
                </a:lnTo>
                <a:lnTo>
                  <a:pt x="2505455" y="0"/>
                </a:lnTo>
                <a:lnTo>
                  <a:pt x="2514599" y="0"/>
                </a:lnTo>
                <a:lnTo>
                  <a:pt x="2514599" y="53339"/>
                </a:lnTo>
                <a:lnTo>
                  <a:pt x="2590799" y="15239"/>
                </a:lnTo>
                <a:close/>
              </a:path>
              <a:path w="2590799" h="57911">
                <a:moveTo>
                  <a:pt x="2514599" y="53339"/>
                </a:moveTo>
                <a:lnTo>
                  <a:pt x="2514599" y="30479"/>
                </a:lnTo>
                <a:lnTo>
                  <a:pt x="2505455" y="30479"/>
                </a:lnTo>
                <a:lnTo>
                  <a:pt x="2505455" y="57911"/>
                </a:lnTo>
                <a:lnTo>
                  <a:pt x="2514599" y="533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4" name="object 2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8384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200657"/>
            <a:ext cx="4118610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S‘e giriş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Algoritmasına</a:t>
            </a:r>
            <a:r>
              <a:rPr lang="tr-TR" sz="2000" b="1" spc="-20" dirty="0" smtClean="0">
                <a:solidFill>
                  <a:srgbClr val="232021"/>
                </a:solidFill>
                <a:latin typeface="Arial"/>
                <a:cs typeface="Arial"/>
              </a:rPr>
              <a:t> genel bakış</a:t>
            </a:r>
            <a:endParaRPr lang="tr-TR" sz="2000" b="1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 çözme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S‘in Güvenliği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28613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973829" cy="13868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Algoritmasına genel bakış</a:t>
            </a:r>
            <a:endParaRPr sz="1900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49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832485" algn="ctr">
              <a:lnSpc>
                <a:spcPct val="100000"/>
              </a:lnSpc>
            </a:pPr>
            <a:r>
              <a:rPr sz="2400" i="1" dirty="0" smtClean="0">
                <a:latin typeface="Times New Roman"/>
                <a:cs typeface="Times New Roman"/>
              </a:rPr>
              <a:t>x</a:t>
            </a:r>
            <a:endParaRPr sz="2400" dirty="0">
              <a:latin typeface="Times New Roman"/>
              <a:cs typeface="Times New Roman"/>
            </a:endParaRPr>
          </a:p>
          <a:p>
            <a:pPr marR="951865" algn="r">
              <a:lnSpc>
                <a:spcPct val="100000"/>
              </a:lnSpc>
              <a:spcBef>
                <a:spcPts val="350"/>
              </a:spcBef>
            </a:pPr>
            <a:r>
              <a:rPr sz="1650" spc="5" dirty="0" smtClean="0">
                <a:latin typeface="Times New Roman"/>
                <a:cs typeface="Times New Roman"/>
              </a:rPr>
              <a:t>64</a:t>
            </a:r>
            <a:endParaRPr sz="1650" dirty="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4700" y="3264474"/>
            <a:ext cx="6517518" cy="32315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5420" algn="ctr">
              <a:lnSpc>
                <a:spcPct val="100000"/>
              </a:lnSpc>
            </a:pPr>
            <a:r>
              <a:rPr sz="1650" spc="5" dirty="0" smtClean="0">
                <a:latin typeface="Times New Roman"/>
                <a:cs typeface="Times New Roman"/>
              </a:rPr>
              <a:t>64</a:t>
            </a:r>
            <a:endParaRPr sz="1650" dirty="0">
              <a:latin typeface="Times New Roman"/>
              <a:cs typeface="Times New Roman"/>
            </a:endParaRPr>
          </a:p>
          <a:p>
            <a:pPr>
              <a:lnSpc>
                <a:spcPts val="1400"/>
              </a:lnSpc>
              <a:spcBef>
                <a:spcPts val="73"/>
              </a:spcBef>
            </a:pPr>
            <a:endParaRPr sz="1400" dirty="0"/>
          </a:p>
          <a:p>
            <a:pPr marR="816610" algn="ctr">
              <a:lnSpc>
                <a:spcPct val="100000"/>
              </a:lnSpc>
            </a:pPr>
            <a:r>
              <a:rPr sz="2400" i="1" dirty="0" smtClean="0">
                <a:latin typeface="Times New Roman"/>
                <a:cs typeface="Times New Roman"/>
              </a:rPr>
              <a:t>y</a:t>
            </a:r>
            <a:endParaRPr sz="2400" dirty="0">
              <a:latin typeface="Times New Roman"/>
              <a:cs typeface="Times New Roman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57"/>
              </a:spcBef>
            </a:pPr>
            <a:endParaRPr sz="11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 uzunluktaki blokları şifreler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6 </a:t>
            </a: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bitlik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 anahtar değeri kullanır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Simetrik şifreleme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şifreleme ve deşifreleme içim aynı anahtar kullanılır.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Aynı işlemleri yapan 16 round kullanılır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 roundda kullanılan farklı alt anahtarlar başlangıç anahtarından üretilir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87623" y="2482788"/>
            <a:ext cx="161290" cy="3771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400" i="1" dirty="0" smtClean="0">
                <a:latin typeface="Times New Roman"/>
                <a:cs typeface="Times New Roman"/>
              </a:rPr>
              <a:t>k</a:t>
            </a:r>
            <a:endParaRPr sz="2400" dirty="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45472" y="2359395"/>
            <a:ext cx="239395" cy="26416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50" spc="5" dirty="0" smtClean="0">
                <a:latin typeface="Times New Roman"/>
                <a:cs typeface="Times New Roman"/>
              </a:rPr>
              <a:t>56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97026" y="2449812"/>
            <a:ext cx="774700" cy="483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100" dirty="0" smtClean="0">
                <a:latin typeface="Times New Roman"/>
                <a:cs typeface="Times New Roman"/>
              </a:rPr>
              <a:t>DES</a:t>
            </a:r>
            <a:endParaRPr sz="31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92218" y="551688"/>
            <a:ext cx="2383535" cy="5163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71521" y="1185672"/>
            <a:ext cx="2447543" cy="1008887"/>
          </a:xfrm>
          <a:custGeom>
            <a:avLst/>
            <a:gdLst/>
            <a:ahLst/>
            <a:cxnLst/>
            <a:rect l="l" t="t" r="r" b="b"/>
            <a:pathLst>
              <a:path w="2447543" h="1008887">
                <a:moveTo>
                  <a:pt x="0" y="1008887"/>
                </a:moveTo>
                <a:lnTo>
                  <a:pt x="2447543" y="0"/>
                </a:lnTo>
              </a:path>
            </a:pathLst>
          </a:custGeom>
          <a:ln w="9524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98369" y="3273551"/>
            <a:ext cx="2520695" cy="1801367"/>
          </a:xfrm>
          <a:custGeom>
            <a:avLst/>
            <a:gdLst/>
            <a:ahLst/>
            <a:cxnLst/>
            <a:rect l="l" t="t" r="r" b="b"/>
            <a:pathLst>
              <a:path w="2520695" h="1801367">
                <a:moveTo>
                  <a:pt x="0" y="0"/>
                </a:moveTo>
                <a:lnTo>
                  <a:pt x="2520695" y="1801367"/>
                </a:lnTo>
              </a:path>
            </a:pathLst>
          </a:custGeom>
          <a:ln w="9524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60088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729" y="4356611"/>
            <a:ext cx="7578725" cy="198818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80670" algn="l"/>
              </a:tabLst>
            </a:pPr>
            <a:r>
              <a:rPr lang="tr-TR" dirty="0" smtClean="0">
                <a:latin typeface="Arial" pitchFamily="34" charset="0"/>
                <a:cs typeface="Arial" pitchFamily="34" charset="0"/>
              </a:rPr>
              <a:t>Bit düzeyinde </a:t>
            </a:r>
            <a:r>
              <a:rPr lang="tr-TR" dirty="0">
                <a:latin typeface="Arial" pitchFamily="34" charset="0"/>
                <a:cs typeface="Arial" pitchFamily="34" charset="0"/>
              </a:rPr>
              <a:t>ilk </a:t>
            </a:r>
            <a:r>
              <a:rPr lang="tr-TR" dirty="0" err="1" smtClean="0">
                <a:latin typeface="Arial" pitchFamily="34" charset="0"/>
                <a:cs typeface="Arial" pitchFamily="34" charset="0"/>
              </a:rPr>
              <a:t>permutasyon</a:t>
            </a:r>
            <a:r>
              <a:rPr lang="tr-TR" dirty="0">
                <a:latin typeface="Arial" pitchFamily="34" charset="0"/>
                <a:cs typeface="Arial" pitchFamily="34" charset="0"/>
              </a:rPr>
              <a:t>, ardından 16 </a:t>
            </a:r>
            <a:r>
              <a:rPr lang="tr-TR" dirty="0" smtClean="0">
                <a:latin typeface="Arial" pitchFamily="34" charset="0"/>
                <a:cs typeface="Arial" pitchFamily="34" charset="0"/>
              </a:rPr>
              <a:t>round</a:t>
            </a:r>
            <a:endParaRPr dirty="0">
              <a:latin typeface="Arial" pitchFamily="34" charset="0"/>
              <a:cs typeface="Arial" pitchFamily="34" charset="0"/>
            </a:endParaRPr>
          </a:p>
          <a:p>
            <a:pPr marL="664845" lvl="1" indent="-265430">
              <a:buClr>
                <a:srgbClr val="5C83BE"/>
              </a:buClr>
              <a:buSzPct val="122222"/>
              <a:buFont typeface="Arial"/>
              <a:buAutoNum type="arabicPeriod"/>
              <a:tabLst>
                <a:tab pos="664845" algn="l"/>
              </a:tabLst>
            </a:pP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Düz metin 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32</a:t>
            </a:r>
            <a:r>
              <a:rPr sz="1800" spc="-2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bitlik </a:t>
            </a:r>
            <a:r>
              <a:rPr lang="tr-TR" i="1" spc="5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i="1" baseline="-23148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i="1" spc="209" baseline="-23148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pc="5" dirty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pc="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i="1" spc="-5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i="1" baseline="-23148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i="1" baseline="-23148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baseline="-23148" dirty="0" smtClean="0">
                <a:latin typeface="Arial"/>
                <a:cs typeface="Arial"/>
              </a:rPr>
              <a:t> 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alt parçalarına ayrılır.</a:t>
            </a:r>
            <a:endParaRPr sz="600" dirty="0"/>
          </a:p>
          <a:p>
            <a:pPr marL="399415">
              <a:lnSpc>
                <a:spcPct val="100000"/>
              </a:lnSpc>
            </a:pPr>
            <a:r>
              <a:rPr sz="2200" i="1" spc="-5" dirty="0" smtClean="0">
                <a:solidFill>
                  <a:srgbClr val="5C83BE"/>
                </a:solidFill>
                <a:latin typeface="Arial"/>
                <a:cs typeface="Arial"/>
              </a:rPr>
              <a:t>2</a:t>
            </a:r>
            <a:r>
              <a:rPr sz="2200" i="1" spc="0" dirty="0" smtClean="0">
                <a:solidFill>
                  <a:srgbClr val="5C83BE"/>
                </a:solidFill>
                <a:latin typeface="Arial"/>
                <a:cs typeface="Arial"/>
              </a:rPr>
              <a:t>.</a:t>
            </a:r>
            <a:r>
              <a:rPr sz="2200" i="1" spc="-36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sz="1800" i="1" spc="-5" dirty="0" err="1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i="1" spc="0" baseline="-23148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i="1" spc="209" baseline="-23148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lang="tr-TR"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800" spc="0" dirty="0" smtClean="0">
                <a:solidFill>
                  <a:srgbClr val="232021"/>
                </a:solidFill>
                <a:latin typeface="Arial"/>
                <a:cs typeface="Arial"/>
              </a:rPr>
              <a:t>fonksiyonuna </a:t>
            </a:r>
            <a:r>
              <a:rPr lang="tr-TR" sz="1800" spc="0" dirty="0" err="1" smtClean="0">
                <a:solidFill>
                  <a:srgbClr val="232021"/>
                </a:solidFill>
                <a:latin typeface="Arial"/>
                <a:cs typeface="Arial"/>
              </a:rPr>
              <a:t>varilir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dirty="0" smtClean="0">
                <a:solidFill>
                  <a:srgbClr val="232021"/>
                </a:solidFill>
                <a:latin typeface="Arial"/>
                <a:cs typeface="Arial"/>
              </a:rPr>
              <a:t>bunun çıkışı </a:t>
            </a:r>
            <a:r>
              <a:rPr lang="tr-TR" i="1" spc="5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i="1" baseline="-23148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800" spc="10" dirty="0" smtClean="0">
                <a:solidFill>
                  <a:srgbClr val="232021"/>
                </a:solidFill>
                <a:latin typeface="Arial"/>
                <a:cs typeface="Arial"/>
              </a:rPr>
              <a:t>ile </a:t>
            </a:r>
            <a:r>
              <a:rPr lang="tr-TR" sz="1800" spc="10" dirty="0" err="1" smtClean="0">
                <a:solidFill>
                  <a:srgbClr val="232021"/>
                </a:solidFill>
                <a:latin typeface="Arial"/>
                <a:cs typeface="Arial"/>
              </a:rPr>
              <a:t>XOR’lanır</a:t>
            </a:r>
            <a:r>
              <a:rPr lang="tr-TR" sz="1800" i="1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800" baseline="-23148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 dirty="0"/>
          </a:p>
          <a:p>
            <a:pPr marL="399415">
              <a:lnSpc>
                <a:spcPct val="100000"/>
              </a:lnSpc>
            </a:pPr>
            <a:r>
              <a:rPr sz="2200" spc="-5" dirty="0" smtClean="0">
                <a:solidFill>
                  <a:srgbClr val="5C83BE"/>
                </a:solidFill>
                <a:latin typeface="Arial"/>
                <a:cs typeface="Arial"/>
              </a:rPr>
              <a:t>3</a:t>
            </a:r>
            <a:r>
              <a:rPr sz="2200" spc="0" dirty="0" smtClean="0">
                <a:solidFill>
                  <a:srgbClr val="5C83BE"/>
                </a:solidFill>
                <a:latin typeface="Arial"/>
                <a:cs typeface="Arial"/>
              </a:rPr>
              <a:t>.</a:t>
            </a:r>
            <a:r>
              <a:rPr sz="2200" spc="-36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Sağ ve sol yarımlar yer değiştirir. 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 dirty="0"/>
          </a:p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80670" algn="l"/>
              </a:tabLst>
            </a:pPr>
            <a:r>
              <a:rPr lang="tr-TR" spc="-5" dirty="0" err="1" smtClean="0">
                <a:solidFill>
                  <a:srgbClr val="232021"/>
                </a:solidFill>
                <a:latin typeface="Arial"/>
                <a:cs typeface="Arial"/>
              </a:rPr>
              <a:t>Roundlar</a:t>
            </a: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 şöyle ifade edilebilir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625218" y="685799"/>
            <a:ext cx="5114544" cy="3642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5337" y="616205"/>
            <a:ext cx="361442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5" dirty="0" err="1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eis</a:t>
            </a:r>
            <a:r>
              <a:rPr sz="1900" b="1" spc="-20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Yapısı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1)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985" y="1476249"/>
            <a:ext cx="4060190" cy="14331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07645" algn="l"/>
              </a:tabLst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800" spc="0" dirty="0" smtClean="0">
                <a:solidFill>
                  <a:srgbClr val="232021"/>
                </a:solidFill>
                <a:latin typeface="Arial"/>
                <a:cs typeface="Arial"/>
              </a:rPr>
              <a:t>‘in yapısı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i="1" spc="-2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i="1" spc="5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i="1" spc="10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i="1" spc="-25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i="1" spc="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8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i="1" spc="5" dirty="0" smtClean="0">
                <a:solidFill>
                  <a:srgbClr val="232021"/>
                </a:solidFill>
                <a:latin typeface="Arial"/>
                <a:cs typeface="Arial"/>
              </a:rPr>
              <a:t>yapısıdır.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15"/>
              </a:spcBef>
              <a:buClr>
                <a:srgbClr val="5C83BE"/>
              </a:buClr>
              <a:buFont typeface="Arial"/>
              <a:buChar char="•"/>
            </a:pPr>
            <a:endParaRPr sz="8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marR="12700" indent="-195580">
              <a:lnSpc>
                <a:spcPct val="1179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07645" algn="l"/>
              </a:tabLst>
            </a:pPr>
            <a:r>
              <a:rPr lang="tr-TR" spc="-5" dirty="0" smtClean="0">
                <a:solidFill>
                  <a:srgbClr val="232021"/>
                </a:solidFill>
                <a:latin typeface="Arial"/>
                <a:cs typeface="Arial"/>
              </a:rPr>
              <a:t>Avantajı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pc="-20" dirty="0" smtClean="0">
                <a:solidFill>
                  <a:srgbClr val="232021"/>
                </a:solidFill>
                <a:latin typeface="Arial"/>
                <a:cs typeface="Arial"/>
              </a:rPr>
              <a:t>şifreleme ve </a:t>
            </a:r>
            <a:r>
              <a:rPr lang="tr-TR" spc="-20" dirty="0" err="1" smtClean="0">
                <a:solidFill>
                  <a:srgbClr val="232021"/>
                </a:solidFill>
                <a:latin typeface="Arial"/>
                <a:cs typeface="Arial"/>
              </a:rPr>
              <a:t>deşifrelemede</a:t>
            </a:r>
            <a:r>
              <a:rPr lang="tr-TR" spc="-20" dirty="0" smtClean="0">
                <a:solidFill>
                  <a:srgbClr val="232021"/>
                </a:solidFill>
                <a:latin typeface="Arial"/>
                <a:cs typeface="Arial"/>
              </a:rPr>
              <a:t> sadece anahtar tarifesi farklıdır.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841626" y="6010655"/>
            <a:ext cx="2563367" cy="813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9374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5072380" cy="26619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Şifreleme alanlarına genel bakış 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 smtClean="0">
                <a:solidFill>
                  <a:srgbClr val="232021"/>
                </a:solidFill>
                <a:latin typeface="Arial"/>
                <a:cs typeface="Arial"/>
              </a:rPr>
              <a:t>Simetrik şifrelemenin temelleri</a:t>
            </a:r>
            <a:endParaRPr lang="tr-TR" sz="2000" b="1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dirty="0" smtClean="0">
                <a:latin typeface="Arial"/>
                <a:cs typeface="Arial"/>
              </a:rPr>
              <a:t>Kripto analiz</a:t>
            </a: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Yer değiştirmeli şifreleme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odüler aritmetik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Kaymalı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veya 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sezar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lang="tr-TR" sz="2000" spc="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2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2000" spc="10" dirty="0" err="1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lang="tr-TR" sz="2000" spc="-20" dirty="0" err="1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lang="tr-TR"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endParaRPr lang="tr-TR"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961269" y="2340863"/>
            <a:ext cx="5114544" cy="4035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5337" y="616205"/>
            <a:ext cx="361442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5" dirty="0" err="1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eis</a:t>
            </a:r>
            <a:r>
              <a:rPr sz="1900" b="1" spc="-20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Yapısı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2)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5550" y="1269930"/>
            <a:ext cx="7007859" cy="7404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12700" indent="-195580">
              <a:lnSpc>
                <a:spcPct val="1179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07645" algn="l"/>
              </a:tabLst>
            </a:pP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8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pc="10" dirty="0" smtClean="0">
                <a:solidFill>
                  <a:srgbClr val="232021"/>
                </a:solidFill>
                <a:latin typeface="Arial"/>
                <a:cs typeface="Arial"/>
              </a:rPr>
              <a:t>16. </a:t>
            </a:r>
            <a:r>
              <a:rPr lang="tr-TR" spc="10" dirty="0" err="1" smtClean="0">
                <a:solidFill>
                  <a:srgbClr val="232021"/>
                </a:solidFill>
                <a:latin typeface="Arial"/>
                <a:cs typeface="Arial"/>
              </a:rPr>
              <a:t>roundun</a:t>
            </a:r>
            <a:r>
              <a:rPr lang="tr-TR" spc="10" dirty="0" smtClean="0">
                <a:solidFill>
                  <a:srgbClr val="232021"/>
                </a:solidFill>
                <a:latin typeface="Arial"/>
                <a:cs typeface="Arial"/>
              </a:rPr>
              <a:t> sonunda tekrar yer değiştirir</a:t>
            </a:r>
            <a:r>
              <a:rPr lang="tr-TR" dirty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2209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200657"/>
            <a:ext cx="386651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S‘e giriş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Algoritmasına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 genel bakış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b="1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 çözme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S‘in Güvenliği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6973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44923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Başlangıç ve Son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Permutasyon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79840" y="1264413"/>
            <a:ext cx="3724260" cy="103759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Bit düzeyinde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Permutasyon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Ters işlemler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5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00" i="1" dirty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1600" i="1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1650" i="1" spc="-15" baseline="25252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tr-TR" sz="1650" i="1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tablolarında gösterilmiştir.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4377" y="5221223"/>
            <a:ext cx="3325367" cy="13594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527695" y="2557274"/>
            <a:ext cx="2640068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pc="5" dirty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aşlangıç permutasyon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4130" y="2557274"/>
            <a:ext cx="181991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tr-TR" sz="1800" dirty="0" smtClean="0">
                <a:solidFill>
                  <a:srgbClr val="232021"/>
                </a:solidFill>
                <a:latin typeface="Arial"/>
                <a:cs typeface="Arial"/>
              </a:rPr>
              <a:t>Son </a:t>
            </a:r>
            <a:r>
              <a:rPr lang="tr-TR" spc="5" dirty="0">
                <a:solidFill>
                  <a:srgbClr val="232021"/>
                </a:solidFill>
                <a:latin typeface="Arial"/>
                <a:cs typeface="Arial"/>
              </a:rPr>
              <a:t>permutasyon</a:t>
            </a:r>
            <a:endParaRPr lang="tr-TR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18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15549" y="5218176"/>
            <a:ext cx="3118104" cy="1362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40389" y="3066288"/>
            <a:ext cx="5254748" cy="18653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77489" y="2410967"/>
            <a:ext cx="0" cy="4322063"/>
          </a:xfrm>
          <a:custGeom>
            <a:avLst/>
            <a:gdLst/>
            <a:ahLst/>
            <a:cxnLst/>
            <a:rect l="l" t="t" r="r" b="b"/>
            <a:pathLst>
              <a:path h="4322063">
                <a:moveTo>
                  <a:pt x="0" y="0"/>
                </a:moveTo>
                <a:lnTo>
                  <a:pt x="0" y="4322063"/>
                </a:lnTo>
              </a:path>
            </a:pathLst>
          </a:custGeom>
          <a:ln w="9524">
            <a:solidFill>
              <a:srgbClr val="000000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1457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208407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tr-TR"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Fonksiyonu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18806" y="1564701"/>
            <a:ext cx="3033259" cy="33140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80670" algn="l"/>
              </a:tabLst>
            </a:pP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‘in ana işlemleri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80670" algn="l"/>
              </a:tabLst>
            </a:pPr>
            <a:r>
              <a:rPr sz="1800" i="1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80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lang="tr-TR" sz="1800" dirty="0" smtClean="0">
                <a:solidFill>
                  <a:srgbClr val="232021"/>
                </a:solidFill>
                <a:latin typeface="Arial"/>
                <a:cs typeface="Arial"/>
              </a:rPr>
              <a:t>Fonksiyonu girişler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 marR="124460" algn="ctr">
              <a:lnSpc>
                <a:spcPct val="100000"/>
              </a:lnSpc>
              <a:spcBef>
                <a:spcPts val="445"/>
              </a:spcBef>
            </a:pPr>
            <a:r>
              <a:rPr sz="1800" i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i="1" spc="-44" baseline="-23148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i="1" spc="7" baseline="-23148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800" i="1" spc="0" baseline="-23148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800" i="1" spc="-240" baseline="-23148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pc="5" dirty="0" smtClean="0">
                <a:solidFill>
                  <a:srgbClr val="232021"/>
                </a:solidFill>
                <a:latin typeface="Arial"/>
                <a:cs typeface="Arial"/>
              </a:rPr>
              <a:t>ve round anahtarı</a:t>
            </a:r>
            <a:r>
              <a:rPr sz="18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800" i="1" spc="0" baseline="-23148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endParaRPr sz="1800" baseline="-23148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2"/>
              </a:spcBef>
            </a:pPr>
            <a:endParaRPr sz="95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80670" algn="l"/>
              </a:tabLst>
            </a:pPr>
            <a:r>
              <a:rPr sz="1800" b="1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b="1" spc="-5" dirty="0" smtClean="0">
                <a:solidFill>
                  <a:srgbClr val="232021"/>
                </a:solidFill>
                <a:latin typeface="Arial"/>
                <a:cs typeface="Arial"/>
              </a:rPr>
              <a:t>Adımlar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664845" lvl="1" indent="-2654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AutoNum type="arabicPeriod"/>
              <a:tabLst>
                <a:tab pos="664845" algn="l"/>
              </a:tabLst>
            </a:pPr>
            <a:r>
              <a:rPr lang="tr-TR" spc="20" dirty="0" smtClean="0">
                <a:solidFill>
                  <a:srgbClr val="232021"/>
                </a:solidFill>
                <a:latin typeface="Arial"/>
                <a:cs typeface="Arial"/>
              </a:rPr>
              <a:t>genişletilmiş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8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AutoNum type="arabicPeriod"/>
            </a:pPr>
            <a:endParaRPr sz="600" dirty="0"/>
          </a:p>
          <a:p>
            <a:pPr marL="664845" lvl="1" indent="-265430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AutoNum type="arabicPeriod"/>
              <a:tabLst>
                <a:tab pos="664845" algn="l"/>
              </a:tabLst>
            </a:pPr>
            <a:r>
              <a:rPr lang="tr-TR" sz="1800" spc="-30" dirty="0" smtClean="0">
                <a:solidFill>
                  <a:srgbClr val="232021"/>
                </a:solidFill>
                <a:latin typeface="Arial"/>
                <a:cs typeface="Arial"/>
              </a:rPr>
              <a:t>Round anahtarı ile </a:t>
            </a:r>
            <a:r>
              <a:rPr sz="1800" spc="-3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550"/>
              </a:lnSpc>
              <a:spcBef>
                <a:spcPts val="26"/>
              </a:spcBef>
            </a:pPr>
            <a:endParaRPr sz="550" dirty="0"/>
          </a:p>
          <a:p>
            <a:pPr marL="399415">
              <a:lnSpc>
                <a:spcPct val="100000"/>
              </a:lnSpc>
            </a:pPr>
            <a:r>
              <a:rPr sz="2200" spc="-5" dirty="0" smtClean="0">
                <a:solidFill>
                  <a:srgbClr val="5C83BE"/>
                </a:solidFill>
                <a:latin typeface="Arial"/>
                <a:cs typeface="Arial"/>
              </a:rPr>
              <a:t>3</a:t>
            </a:r>
            <a:r>
              <a:rPr sz="2200" spc="0" dirty="0" smtClean="0">
                <a:solidFill>
                  <a:srgbClr val="5C83BE"/>
                </a:solidFill>
                <a:latin typeface="Arial"/>
                <a:cs typeface="Arial"/>
              </a:rPr>
              <a:t>.</a:t>
            </a:r>
            <a:r>
              <a:rPr sz="2200" spc="-36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bo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8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ub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</a:pPr>
            <a:endParaRPr sz="600" dirty="0"/>
          </a:p>
          <a:p>
            <a:pPr marL="399415">
              <a:lnSpc>
                <a:spcPct val="100000"/>
              </a:lnSpc>
            </a:pPr>
            <a:r>
              <a:rPr sz="2200" spc="-5" dirty="0" smtClean="0">
                <a:solidFill>
                  <a:srgbClr val="5C83BE"/>
                </a:solidFill>
                <a:latin typeface="Arial"/>
                <a:cs typeface="Arial"/>
              </a:rPr>
              <a:t>4</a:t>
            </a:r>
            <a:r>
              <a:rPr sz="2200" spc="0" dirty="0" smtClean="0">
                <a:solidFill>
                  <a:srgbClr val="5C83BE"/>
                </a:solidFill>
                <a:latin typeface="Arial"/>
                <a:cs typeface="Arial"/>
              </a:rPr>
              <a:t>.</a:t>
            </a:r>
            <a:r>
              <a:rPr sz="2200" spc="-36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lang="tr-TR" spc="-5" dirty="0" err="1" smtClean="0">
                <a:solidFill>
                  <a:srgbClr val="232021"/>
                </a:solidFill>
                <a:latin typeface="Arial"/>
                <a:cs typeface="Arial"/>
              </a:rPr>
              <a:t>Permütasyon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0409" y="1115568"/>
            <a:ext cx="3508247" cy="5108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56538" y="2093423"/>
            <a:ext cx="3029711" cy="1128311"/>
          </a:xfrm>
          <a:custGeom>
            <a:avLst/>
            <a:gdLst/>
            <a:ahLst/>
            <a:cxnLst/>
            <a:rect l="l" t="t" r="r" b="b"/>
            <a:pathLst>
              <a:path w="3029711" h="1128311">
                <a:moveTo>
                  <a:pt x="2960544" y="55884"/>
                </a:moveTo>
                <a:lnTo>
                  <a:pt x="2921309" y="48411"/>
                </a:lnTo>
                <a:lnTo>
                  <a:pt x="0" y="1091735"/>
                </a:lnTo>
                <a:lnTo>
                  <a:pt x="12191" y="1128311"/>
                </a:lnTo>
                <a:lnTo>
                  <a:pt x="2936728" y="84899"/>
                </a:lnTo>
                <a:lnTo>
                  <a:pt x="2960544" y="55884"/>
                </a:lnTo>
                <a:close/>
              </a:path>
              <a:path w="3029711" h="1128311">
                <a:moveTo>
                  <a:pt x="3029711" y="31031"/>
                </a:moveTo>
                <a:lnTo>
                  <a:pt x="2868167" y="551"/>
                </a:lnTo>
                <a:lnTo>
                  <a:pt x="2860966" y="0"/>
                </a:lnTo>
                <a:lnTo>
                  <a:pt x="2850983" y="5861"/>
                </a:lnTo>
                <a:lnTo>
                  <a:pt x="2846059" y="20107"/>
                </a:lnTo>
                <a:lnTo>
                  <a:pt x="2850144" y="30494"/>
                </a:lnTo>
                <a:lnTo>
                  <a:pt x="2862071" y="37127"/>
                </a:lnTo>
                <a:lnTo>
                  <a:pt x="2921309" y="48411"/>
                </a:lnTo>
                <a:lnTo>
                  <a:pt x="2987039" y="24935"/>
                </a:lnTo>
                <a:lnTo>
                  <a:pt x="3002279" y="61511"/>
                </a:lnTo>
                <a:lnTo>
                  <a:pt x="3002279" y="63166"/>
                </a:lnTo>
                <a:lnTo>
                  <a:pt x="3029711" y="31031"/>
                </a:lnTo>
                <a:close/>
              </a:path>
              <a:path w="3029711" h="1128311">
                <a:moveTo>
                  <a:pt x="3002279" y="63166"/>
                </a:moveTo>
                <a:lnTo>
                  <a:pt x="3002279" y="61511"/>
                </a:lnTo>
                <a:lnTo>
                  <a:pt x="2936728" y="84899"/>
                </a:lnTo>
                <a:lnTo>
                  <a:pt x="2892198" y="139150"/>
                </a:lnTo>
                <a:lnTo>
                  <a:pt x="2892674" y="150667"/>
                </a:lnTo>
                <a:lnTo>
                  <a:pt x="2901011" y="160927"/>
                </a:lnTo>
                <a:lnTo>
                  <a:pt x="2912437" y="163027"/>
                </a:lnTo>
                <a:lnTo>
                  <a:pt x="2923031" y="155999"/>
                </a:lnTo>
                <a:lnTo>
                  <a:pt x="3002279" y="63166"/>
                </a:lnTo>
                <a:close/>
              </a:path>
              <a:path w="3029711" h="1128311">
                <a:moveTo>
                  <a:pt x="3002279" y="61511"/>
                </a:moveTo>
                <a:lnTo>
                  <a:pt x="2987039" y="24935"/>
                </a:lnTo>
                <a:lnTo>
                  <a:pt x="2921309" y="48411"/>
                </a:lnTo>
                <a:lnTo>
                  <a:pt x="2960544" y="55884"/>
                </a:lnTo>
                <a:lnTo>
                  <a:pt x="2980943" y="31031"/>
                </a:lnTo>
                <a:lnTo>
                  <a:pt x="2990087" y="61511"/>
                </a:lnTo>
                <a:lnTo>
                  <a:pt x="2990087" y="65861"/>
                </a:lnTo>
                <a:lnTo>
                  <a:pt x="3002279" y="61511"/>
                </a:lnTo>
                <a:close/>
              </a:path>
              <a:path w="3029711" h="1128311">
                <a:moveTo>
                  <a:pt x="2990087" y="65861"/>
                </a:moveTo>
                <a:lnTo>
                  <a:pt x="2990087" y="61511"/>
                </a:lnTo>
                <a:lnTo>
                  <a:pt x="2960544" y="55884"/>
                </a:lnTo>
                <a:lnTo>
                  <a:pt x="2936728" y="84899"/>
                </a:lnTo>
                <a:lnTo>
                  <a:pt x="2990087" y="65861"/>
                </a:lnTo>
                <a:close/>
              </a:path>
              <a:path w="3029711" h="1128311">
                <a:moveTo>
                  <a:pt x="2990087" y="61511"/>
                </a:moveTo>
                <a:lnTo>
                  <a:pt x="2980943" y="31031"/>
                </a:lnTo>
                <a:lnTo>
                  <a:pt x="2960544" y="55884"/>
                </a:lnTo>
                <a:lnTo>
                  <a:pt x="2990087" y="61511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52065" y="3077914"/>
            <a:ext cx="2523743" cy="576637"/>
          </a:xfrm>
          <a:custGeom>
            <a:avLst/>
            <a:gdLst/>
            <a:ahLst/>
            <a:cxnLst/>
            <a:rect l="l" t="t" r="r" b="b"/>
            <a:pathLst>
              <a:path w="2523743" h="576637">
                <a:moveTo>
                  <a:pt x="2449216" y="68935"/>
                </a:moveTo>
                <a:lnTo>
                  <a:pt x="2414489" y="57078"/>
                </a:lnTo>
                <a:lnTo>
                  <a:pt x="0" y="537013"/>
                </a:lnTo>
                <a:lnTo>
                  <a:pt x="6095" y="576637"/>
                </a:lnTo>
                <a:lnTo>
                  <a:pt x="2421132" y="93630"/>
                </a:lnTo>
                <a:lnTo>
                  <a:pt x="2449216" y="68935"/>
                </a:lnTo>
                <a:close/>
              </a:path>
              <a:path w="2523743" h="576637">
                <a:moveTo>
                  <a:pt x="2523743" y="52381"/>
                </a:moveTo>
                <a:lnTo>
                  <a:pt x="2368295" y="565"/>
                </a:lnTo>
                <a:lnTo>
                  <a:pt x="2360866" y="0"/>
                </a:lnTo>
                <a:lnTo>
                  <a:pt x="2350286" y="5312"/>
                </a:lnTo>
                <a:lnTo>
                  <a:pt x="2343121" y="17527"/>
                </a:lnTo>
                <a:lnTo>
                  <a:pt x="2346702" y="29450"/>
                </a:lnTo>
                <a:lnTo>
                  <a:pt x="2356103" y="37141"/>
                </a:lnTo>
                <a:lnTo>
                  <a:pt x="2414489" y="57078"/>
                </a:lnTo>
                <a:lnTo>
                  <a:pt x="2484119" y="43237"/>
                </a:lnTo>
                <a:lnTo>
                  <a:pt x="2490215" y="79813"/>
                </a:lnTo>
                <a:lnTo>
                  <a:pt x="2490215" y="82556"/>
                </a:lnTo>
                <a:lnTo>
                  <a:pt x="2523743" y="52381"/>
                </a:lnTo>
                <a:close/>
              </a:path>
              <a:path w="2523743" h="576637">
                <a:moveTo>
                  <a:pt x="2490215" y="82556"/>
                </a:moveTo>
                <a:lnTo>
                  <a:pt x="2490215" y="79813"/>
                </a:lnTo>
                <a:lnTo>
                  <a:pt x="2421132" y="93630"/>
                </a:lnTo>
                <a:lnTo>
                  <a:pt x="2374049" y="135029"/>
                </a:lnTo>
                <a:lnTo>
                  <a:pt x="2369747" y="142963"/>
                </a:lnTo>
                <a:lnTo>
                  <a:pt x="2370552" y="153579"/>
                </a:lnTo>
                <a:lnTo>
                  <a:pt x="2379443" y="165715"/>
                </a:lnTo>
                <a:lnTo>
                  <a:pt x="2390422" y="167771"/>
                </a:lnTo>
                <a:lnTo>
                  <a:pt x="2401823" y="162109"/>
                </a:lnTo>
                <a:lnTo>
                  <a:pt x="2490215" y="82556"/>
                </a:lnTo>
                <a:close/>
              </a:path>
              <a:path w="2523743" h="576637">
                <a:moveTo>
                  <a:pt x="2490215" y="79813"/>
                </a:moveTo>
                <a:lnTo>
                  <a:pt x="2484119" y="43237"/>
                </a:lnTo>
                <a:lnTo>
                  <a:pt x="2414489" y="57078"/>
                </a:lnTo>
                <a:lnTo>
                  <a:pt x="2449216" y="68935"/>
                </a:lnTo>
                <a:lnTo>
                  <a:pt x="2474975" y="46285"/>
                </a:lnTo>
                <a:lnTo>
                  <a:pt x="2481071" y="79813"/>
                </a:lnTo>
                <a:lnTo>
                  <a:pt x="2481071" y="81642"/>
                </a:lnTo>
                <a:lnTo>
                  <a:pt x="2490215" y="79813"/>
                </a:lnTo>
                <a:close/>
              </a:path>
              <a:path w="2523743" h="576637">
                <a:moveTo>
                  <a:pt x="2481071" y="81642"/>
                </a:moveTo>
                <a:lnTo>
                  <a:pt x="2481071" y="79813"/>
                </a:lnTo>
                <a:lnTo>
                  <a:pt x="2449216" y="68935"/>
                </a:lnTo>
                <a:lnTo>
                  <a:pt x="2421132" y="93630"/>
                </a:lnTo>
                <a:lnTo>
                  <a:pt x="2481071" y="81642"/>
                </a:lnTo>
                <a:close/>
              </a:path>
              <a:path w="2523743" h="576637">
                <a:moveTo>
                  <a:pt x="2481071" y="79813"/>
                </a:moveTo>
                <a:lnTo>
                  <a:pt x="2474975" y="46285"/>
                </a:lnTo>
                <a:lnTo>
                  <a:pt x="2449216" y="68935"/>
                </a:lnTo>
                <a:lnTo>
                  <a:pt x="2481071" y="79813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1962" y="4114967"/>
            <a:ext cx="1082039" cy="170991"/>
          </a:xfrm>
          <a:custGeom>
            <a:avLst/>
            <a:gdLst/>
            <a:ahLst/>
            <a:cxnLst/>
            <a:rect l="l" t="t" r="r" b="b"/>
            <a:pathLst>
              <a:path w="1082039" h="170991">
                <a:moveTo>
                  <a:pt x="1006398" y="91645"/>
                </a:moveTo>
                <a:lnTo>
                  <a:pt x="975969" y="71359"/>
                </a:lnTo>
                <a:lnTo>
                  <a:pt x="3047" y="5928"/>
                </a:lnTo>
                <a:lnTo>
                  <a:pt x="0" y="42504"/>
                </a:lnTo>
                <a:lnTo>
                  <a:pt x="974922" y="108069"/>
                </a:lnTo>
                <a:lnTo>
                  <a:pt x="1006398" y="91645"/>
                </a:lnTo>
                <a:close/>
              </a:path>
              <a:path w="1082039" h="170991">
                <a:moveTo>
                  <a:pt x="1045463" y="115283"/>
                </a:moveTo>
                <a:lnTo>
                  <a:pt x="1045463" y="76032"/>
                </a:lnTo>
                <a:lnTo>
                  <a:pt x="1042415" y="112608"/>
                </a:lnTo>
                <a:lnTo>
                  <a:pt x="974922" y="108069"/>
                </a:lnTo>
                <a:lnTo>
                  <a:pt x="910599" y="141632"/>
                </a:lnTo>
                <a:lnTo>
                  <a:pt x="906398" y="151755"/>
                </a:lnTo>
                <a:lnTo>
                  <a:pt x="909724" y="164328"/>
                </a:lnTo>
                <a:lnTo>
                  <a:pt x="919838" y="170991"/>
                </a:lnTo>
                <a:lnTo>
                  <a:pt x="932687" y="170520"/>
                </a:lnTo>
                <a:lnTo>
                  <a:pt x="1045463" y="115283"/>
                </a:lnTo>
                <a:close/>
              </a:path>
              <a:path w="1082039" h="170991">
                <a:moveTo>
                  <a:pt x="1082039" y="97368"/>
                </a:moveTo>
                <a:lnTo>
                  <a:pt x="944879" y="2880"/>
                </a:lnTo>
                <a:lnTo>
                  <a:pt x="944106" y="2391"/>
                </a:lnTo>
                <a:lnTo>
                  <a:pt x="934369" y="0"/>
                </a:lnTo>
                <a:lnTo>
                  <a:pt x="924121" y="4171"/>
                </a:lnTo>
                <a:lnTo>
                  <a:pt x="914658" y="15645"/>
                </a:lnTo>
                <a:lnTo>
                  <a:pt x="915864" y="27172"/>
                </a:lnTo>
                <a:lnTo>
                  <a:pt x="923543" y="36408"/>
                </a:lnTo>
                <a:lnTo>
                  <a:pt x="975969" y="71359"/>
                </a:lnTo>
                <a:lnTo>
                  <a:pt x="1045463" y="76032"/>
                </a:lnTo>
                <a:lnTo>
                  <a:pt x="1045463" y="115283"/>
                </a:lnTo>
                <a:lnTo>
                  <a:pt x="1082039" y="97368"/>
                </a:lnTo>
                <a:close/>
              </a:path>
              <a:path w="1082039" h="170991">
                <a:moveTo>
                  <a:pt x="1036319" y="112198"/>
                </a:moveTo>
                <a:lnTo>
                  <a:pt x="1036319" y="76032"/>
                </a:lnTo>
                <a:lnTo>
                  <a:pt x="1033271" y="109560"/>
                </a:lnTo>
                <a:lnTo>
                  <a:pt x="1006398" y="91645"/>
                </a:lnTo>
                <a:lnTo>
                  <a:pt x="974922" y="108069"/>
                </a:lnTo>
                <a:lnTo>
                  <a:pt x="1036319" y="112198"/>
                </a:lnTo>
                <a:close/>
              </a:path>
              <a:path w="1082039" h="170991">
                <a:moveTo>
                  <a:pt x="1045463" y="76032"/>
                </a:moveTo>
                <a:lnTo>
                  <a:pt x="975969" y="71359"/>
                </a:lnTo>
                <a:lnTo>
                  <a:pt x="1006398" y="91645"/>
                </a:lnTo>
                <a:lnTo>
                  <a:pt x="1036319" y="76032"/>
                </a:lnTo>
                <a:lnTo>
                  <a:pt x="1036319" y="112198"/>
                </a:lnTo>
                <a:lnTo>
                  <a:pt x="1042415" y="112608"/>
                </a:lnTo>
                <a:lnTo>
                  <a:pt x="1045463" y="76032"/>
                </a:lnTo>
                <a:close/>
              </a:path>
              <a:path w="1082039" h="170991">
                <a:moveTo>
                  <a:pt x="1036319" y="76032"/>
                </a:moveTo>
                <a:lnTo>
                  <a:pt x="1006398" y="91645"/>
                </a:lnTo>
                <a:lnTo>
                  <a:pt x="1033271" y="109560"/>
                </a:lnTo>
                <a:lnTo>
                  <a:pt x="1036319" y="76032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29689" y="4696967"/>
            <a:ext cx="2813303" cy="853439"/>
          </a:xfrm>
          <a:custGeom>
            <a:avLst/>
            <a:gdLst/>
            <a:ahLst/>
            <a:cxnLst/>
            <a:rect l="l" t="t" r="r" b="b"/>
            <a:pathLst>
              <a:path w="2813303" h="853439">
                <a:moveTo>
                  <a:pt x="2739877" y="791485"/>
                </a:moveTo>
                <a:lnTo>
                  <a:pt x="2712873" y="763580"/>
                </a:lnTo>
                <a:lnTo>
                  <a:pt x="9143" y="0"/>
                </a:lnTo>
                <a:lnTo>
                  <a:pt x="0" y="36575"/>
                </a:lnTo>
                <a:lnTo>
                  <a:pt x="2703852" y="801031"/>
                </a:lnTo>
                <a:lnTo>
                  <a:pt x="2739877" y="791485"/>
                </a:lnTo>
                <a:close/>
              </a:path>
              <a:path w="2813303" h="853439">
                <a:moveTo>
                  <a:pt x="2782823" y="818819"/>
                </a:moveTo>
                <a:lnTo>
                  <a:pt x="2782823" y="783335"/>
                </a:lnTo>
                <a:lnTo>
                  <a:pt x="2770631" y="819911"/>
                </a:lnTo>
                <a:lnTo>
                  <a:pt x="2703852" y="801031"/>
                </a:lnTo>
                <a:lnTo>
                  <a:pt x="2636668" y="818834"/>
                </a:lnTo>
                <a:lnTo>
                  <a:pt x="2631023" y="828559"/>
                </a:lnTo>
                <a:lnTo>
                  <a:pt x="2632304" y="843516"/>
                </a:lnTo>
                <a:lnTo>
                  <a:pt x="2640668" y="852656"/>
                </a:lnTo>
                <a:lnTo>
                  <a:pt x="2651759" y="853439"/>
                </a:lnTo>
                <a:lnTo>
                  <a:pt x="2782823" y="818819"/>
                </a:lnTo>
                <a:close/>
              </a:path>
              <a:path w="2813303" h="853439">
                <a:moveTo>
                  <a:pt x="2813303" y="810767"/>
                </a:moveTo>
                <a:lnTo>
                  <a:pt x="2697479" y="691895"/>
                </a:lnTo>
                <a:lnTo>
                  <a:pt x="2692050" y="688577"/>
                </a:lnTo>
                <a:lnTo>
                  <a:pt x="2680671" y="688365"/>
                </a:lnTo>
                <a:lnTo>
                  <a:pt x="2667666" y="695109"/>
                </a:lnTo>
                <a:lnTo>
                  <a:pt x="2665584" y="706778"/>
                </a:lnTo>
                <a:lnTo>
                  <a:pt x="2670047" y="719327"/>
                </a:lnTo>
                <a:lnTo>
                  <a:pt x="2712873" y="763580"/>
                </a:lnTo>
                <a:lnTo>
                  <a:pt x="2782823" y="783335"/>
                </a:lnTo>
                <a:lnTo>
                  <a:pt x="2782823" y="818819"/>
                </a:lnTo>
                <a:lnTo>
                  <a:pt x="2813303" y="810767"/>
                </a:lnTo>
                <a:close/>
              </a:path>
              <a:path w="2813303" h="853439">
                <a:moveTo>
                  <a:pt x="2770631" y="819911"/>
                </a:moveTo>
                <a:lnTo>
                  <a:pt x="2770631" y="783335"/>
                </a:lnTo>
                <a:lnTo>
                  <a:pt x="2761487" y="813815"/>
                </a:lnTo>
                <a:lnTo>
                  <a:pt x="2739877" y="791485"/>
                </a:lnTo>
                <a:lnTo>
                  <a:pt x="2703852" y="801031"/>
                </a:lnTo>
                <a:lnTo>
                  <a:pt x="2770631" y="819911"/>
                </a:lnTo>
                <a:close/>
              </a:path>
              <a:path w="2813303" h="853439">
                <a:moveTo>
                  <a:pt x="2782823" y="783335"/>
                </a:moveTo>
                <a:lnTo>
                  <a:pt x="2712873" y="763580"/>
                </a:lnTo>
                <a:lnTo>
                  <a:pt x="2739877" y="791485"/>
                </a:lnTo>
                <a:lnTo>
                  <a:pt x="2770631" y="783335"/>
                </a:lnTo>
                <a:lnTo>
                  <a:pt x="2770631" y="819911"/>
                </a:lnTo>
                <a:lnTo>
                  <a:pt x="2782823" y="783335"/>
                </a:lnTo>
                <a:close/>
              </a:path>
              <a:path w="2813303" h="853439">
                <a:moveTo>
                  <a:pt x="2770631" y="783335"/>
                </a:moveTo>
                <a:lnTo>
                  <a:pt x="2739877" y="791485"/>
                </a:lnTo>
                <a:lnTo>
                  <a:pt x="2761487" y="813815"/>
                </a:lnTo>
                <a:lnTo>
                  <a:pt x="2770631" y="783335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657169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43852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dirty="0" smtClean="0">
                <a:solidFill>
                  <a:srgbClr val="232021"/>
                </a:solidFill>
                <a:latin typeface="Arial"/>
                <a:cs typeface="Arial"/>
              </a:rPr>
              <a:t>Genişletme Fonksiyonu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9390" y="1256793"/>
            <a:ext cx="2375535" cy="10915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 smtClean="0">
                <a:solidFill>
                  <a:srgbClr val="5C83BE"/>
                </a:solidFill>
                <a:latin typeface="Arial"/>
                <a:cs typeface="Arial"/>
              </a:rPr>
              <a:t>1</a:t>
            </a:r>
            <a:r>
              <a:rPr sz="2200" b="1" spc="0" dirty="0" smtClean="0">
                <a:solidFill>
                  <a:srgbClr val="5C83BE"/>
                </a:solidFill>
                <a:latin typeface="Arial"/>
                <a:cs typeface="Arial"/>
              </a:rPr>
              <a:t>.</a:t>
            </a:r>
            <a:r>
              <a:rPr sz="2200" b="1" spc="-36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lang="tr-TR" b="1" spc="-5" dirty="0" smtClean="0">
                <a:solidFill>
                  <a:srgbClr val="232021"/>
                </a:solidFill>
                <a:latin typeface="Arial"/>
                <a:cs typeface="Arial"/>
              </a:rPr>
              <a:t>Genişletilmiş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800" dirty="0">
              <a:latin typeface="Arial"/>
              <a:cs typeface="Arial"/>
            </a:endParaRPr>
          </a:p>
          <a:p>
            <a:pPr marL="277495" marR="12700" indent="-265430">
              <a:lnSpc>
                <a:spcPct val="117900"/>
              </a:lnSpc>
              <a:spcBef>
                <a:spcPts val="125"/>
              </a:spcBef>
              <a:buClr>
                <a:srgbClr val="5C83BE"/>
              </a:buClr>
              <a:buSzPct val="122222"/>
              <a:buFont typeface="Arial"/>
              <a:buChar char="•"/>
              <a:tabLst>
                <a:tab pos="277495" algn="l"/>
              </a:tabLst>
            </a:pPr>
            <a:r>
              <a:rPr lang="tr-TR" b="1" spc="5" dirty="0" smtClean="0">
                <a:solidFill>
                  <a:srgbClr val="232021"/>
                </a:solidFill>
                <a:latin typeface="Arial"/>
                <a:cs typeface="Arial"/>
              </a:rPr>
              <a:t>Temel amacı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lang="tr-TR" sz="1800" b="1" spc="0" dirty="0" err="1" smtClean="0">
                <a:solidFill>
                  <a:srgbClr val="232021"/>
                </a:solidFill>
                <a:latin typeface="Arial"/>
                <a:cs typeface="Arial"/>
              </a:rPr>
              <a:t>difizyonu</a:t>
            </a:r>
            <a:r>
              <a:rPr lang="tr-TR"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 artırmak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0409" y="1115568"/>
            <a:ext cx="3508247" cy="5108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16330" y="1456944"/>
            <a:ext cx="3169919" cy="649695"/>
          </a:xfrm>
          <a:custGeom>
            <a:avLst/>
            <a:gdLst/>
            <a:ahLst/>
            <a:cxnLst/>
            <a:rect l="l" t="t" r="r" b="b"/>
            <a:pathLst>
              <a:path w="3169919" h="649695">
                <a:moveTo>
                  <a:pt x="3098117" y="580911"/>
                </a:moveTo>
                <a:lnTo>
                  <a:pt x="3066777" y="554320"/>
                </a:lnTo>
                <a:lnTo>
                  <a:pt x="6095" y="0"/>
                </a:lnTo>
                <a:lnTo>
                  <a:pt x="0" y="36575"/>
                </a:lnTo>
                <a:lnTo>
                  <a:pt x="3062632" y="594231"/>
                </a:lnTo>
                <a:lnTo>
                  <a:pt x="3098117" y="580911"/>
                </a:lnTo>
                <a:close/>
              </a:path>
              <a:path w="3169919" h="649695">
                <a:moveTo>
                  <a:pt x="3136391" y="606193"/>
                </a:moveTo>
                <a:lnTo>
                  <a:pt x="3136391" y="566927"/>
                </a:lnTo>
                <a:lnTo>
                  <a:pt x="3130295" y="606551"/>
                </a:lnTo>
                <a:lnTo>
                  <a:pt x="3062632" y="594231"/>
                </a:lnTo>
                <a:lnTo>
                  <a:pt x="2995972" y="619255"/>
                </a:lnTo>
                <a:lnTo>
                  <a:pt x="2990723" y="628645"/>
                </a:lnTo>
                <a:lnTo>
                  <a:pt x="2992341" y="643031"/>
                </a:lnTo>
                <a:lnTo>
                  <a:pt x="3002618" y="649695"/>
                </a:lnTo>
                <a:lnTo>
                  <a:pt x="3014471" y="649223"/>
                </a:lnTo>
                <a:lnTo>
                  <a:pt x="3136391" y="606193"/>
                </a:lnTo>
                <a:close/>
              </a:path>
              <a:path w="3169919" h="649695">
                <a:moveTo>
                  <a:pt x="3169919" y="594359"/>
                </a:moveTo>
                <a:lnTo>
                  <a:pt x="3044951" y="487679"/>
                </a:lnTo>
                <a:lnTo>
                  <a:pt x="3044775" y="487421"/>
                </a:lnTo>
                <a:lnTo>
                  <a:pt x="3036877" y="482439"/>
                </a:lnTo>
                <a:lnTo>
                  <a:pt x="3026402" y="484620"/>
                </a:lnTo>
                <a:lnTo>
                  <a:pt x="3014719" y="493177"/>
                </a:lnTo>
                <a:lnTo>
                  <a:pt x="3013757" y="505321"/>
                </a:lnTo>
                <a:lnTo>
                  <a:pt x="3020567" y="515111"/>
                </a:lnTo>
                <a:lnTo>
                  <a:pt x="3066777" y="554320"/>
                </a:lnTo>
                <a:lnTo>
                  <a:pt x="3136391" y="566927"/>
                </a:lnTo>
                <a:lnTo>
                  <a:pt x="3136391" y="606193"/>
                </a:lnTo>
                <a:lnTo>
                  <a:pt x="3169919" y="594359"/>
                </a:lnTo>
                <a:close/>
              </a:path>
              <a:path w="3169919" h="649695">
                <a:moveTo>
                  <a:pt x="3127247" y="605996"/>
                </a:moveTo>
                <a:lnTo>
                  <a:pt x="3127247" y="569975"/>
                </a:lnTo>
                <a:lnTo>
                  <a:pt x="3121151" y="600455"/>
                </a:lnTo>
                <a:lnTo>
                  <a:pt x="3098117" y="580911"/>
                </a:lnTo>
                <a:lnTo>
                  <a:pt x="3062632" y="594231"/>
                </a:lnTo>
                <a:lnTo>
                  <a:pt x="3127247" y="605996"/>
                </a:lnTo>
                <a:close/>
              </a:path>
              <a:path w="3169919" h="649695">
                <a:moveTo>
                  <a:pt x="3136391" y="566927"/>
                </a:moveTo>
                <a:lnTo>
                  <a:pt x="3066777" y="554320"/>
                </a:lnTo>
                <a:lnTo>
                  <a:pt x="3098117" y="580911"/>
                </a:lnTo>
                <a:lnTo>
                  <a:pt x="3127247" y="569975"/>
                </a:lnTo>
                <a:lnTo>
                  <a:pt x="3127247" y="605996"/>
                </a:lnTo>
                <a:lnTo>
                  <a:pt x="3130295" y="606551"/>
                </a:lnTo>
                <a:lnTo>
                  <a:pt x="3136391" y="566927"/>
                </a:lnTo>
                <a:close/>
              </a:path>
              <a:path w="3169919" h="649695">
                <a:moveTo>
                  <a:pt x="3127247" y="569975"/>
                </a:moveTo>
                <a:lnTo>
                  <a:pt x="3098117" y="580911"/>
                </a:lnTo>
                <a:lnTo>
                  <a:pt x="3121151" y="600455"/>
                </a:lnTo>
                <a:lnTo>
                  <a:pt x="3127247" y="569975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25533" y="5148072"/>
            <a:ext cx="4367784" cy="1395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94085" y="2557272"/>
            <a:ext cx="1670300" cy="21579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011545" y="1483961"/>
            <a:ext cx="505967" cy="168610"/>
          </a:xfrm>
          <a:custGeom>
            <a:avLst/>
            <a:gdLst/>
            <a:ahLst/>
            <a:cxnLst/>
            <a:rect l="l" t="t" r="r" b="b"/>
            <a:pathLst>
              <a:path w="505967" h="168610">
                <a:moveTo>
                  <a:pt x="178493" y="20782"/>
                </a:moveTo>
                <a:lnTo>
                  <a:pt x="174554" y="7258"/>
                </a:lnTo>
                <a:lnTo>
                  <a:pt x="164535" y="0"/>
                </a:lnTo>
                <a:lnTo>
                  <a:pt x="152399" y="414"/>
                </a:lnTo>
                <a:lnTo>
                  <a:pt x="0" y="64422"/>
                </a:lnTo>
                <a:lnTo>
                  <a:pt x="33527" y="90765"/>
                </a:lnTo>
                <a:lnTo>
                  <a:pt x="33527" y="88806"/>
                </a:lnTo>
                <a:lnTo>
                  <a:pt x="39623" y="49182"/>
                </a:lnTo>
                <a:lnTo>
                  <a:pt x="108939" y="59149"/>
                </a:lnTo>
                <a:lnTo>
                  <a:pt x="175296" y="31219"/>
                </a:lnTo>
                <a:lnTo>
                  <a:pt x="178493" y="20782"/>
                </a:lnTo>
                <a:close/>
              </a:path>
              <a:path w="505967" h="168610">
                <a:moveTo>
                  <a:pt x="108939" y="59149"/>
                </a:moveTo>
                <a:lnTo>
                  <a:pt x="39623" y="49182"/>
                </a:lnTo>
                <a:lnTo>
                  <a:pt x="33527" y="88806"/>
                </a:lnTo>
                <a:lnTo>
                  <a:pt x="45719" y="90469"/>
                </a:lnTo>
                <a:lnTo>
                  <a:pt x="45719" y="85758"/>
                </a:lnTo>
                <a:lnTo>
                  <a:pt x="48767" y="55278"/>
                </a:lnTo>
                <a:lnTo>
                  <a:pt x="73394" y="74110"/>
                </a:lnTo>
                <a:lnTo>
                  <a:pt x="108939" y="59149"/>
                </a:lnTo>
                <a:close/>
              </a:path>
              <a:path w="505967" h="168610">
                <a:moveTo>
                  <a:pt x="159210" y="146519"/>
                </a:moveTo>
                <a:lnTo>
                  <a:pt x="152399" y="134526"/>
                </a:lnTo>
                <a:lnTo>
                  <a:pt x="105434" y="98611"/>
                </a:lnTo>
                <a:lnTo>
                  <a:pt x="33527" y="88806"/>
                </a:lnTo>
                <a:lnTo>
                  <a:pt x="33527" y="90765"/>
                </a:lnTo>
                <a:lnTo>
                  <a:pt x="128015" y="165006"/>
                </a:lnTo>
                <a:lnTo>
                  <a:pt x="136651" y="168610"/>
                </a:lnTo>
                <a:lnTo>
                  <a:pt x="147844" y="167264"/>
                </a:lnTo>
                <a:lnTo>
                  <a:pt x="158248" y="157871"/>
                </a:lnTo>
                <a:lnTo>
                  <a:pt x="159210" y="146519"/>
                </a:lnTo>
                <a:close/>
              </a:path>
              <a:path w="505967" h="168610">
                <a:moveTo>
                  <a:pt x="73394" y="74110"/>
                </a:moveTo>
                <a:lnTo>
                  <a:pt x="48767" y="55278"/>
                </a:lnTo>
                <a:lnTo>
                  <a:pt x="45719" y="85758"/>
                </a:lnTo>
                <a:lnTo>
                  <a:pt x="73394" y="74110"/>
                </a:lnTo>
                <a:close/>
              </a:path>
              <a:path w="505967" h="168610">
                <a:moveTo>
                  <a:pt x="105434" y="98611"/>
                </a:moveTo>
                <a:lnTo>
                  <a:pt x="73394" y="74110"/>
                </a:lnTo>
                <a:lnTo>
                  <a:pt x="45719" y="85758"/>
                </a:lnTo>
                <a:lnTo>
                  <a:pt x="45719" y="90469"/>
                </a:lnTo>
                <a:lnTo>
                  <a:pt x="105434" y="98611"/>
                </a:lnTo>
                <a:close/>
              </a:path>
              <a:path w="505967" h="168610">
                <a:moveTo>
                  <a:pt x="505967" y="116238"/>
                </a:moveTo>
                <a:lnTo>
                  <a:pt x="108939" y="59149"/>
                </a:lnTo>
                <a:lnTo>
                  <a:pt x="73394" y="74110"/>
                </a:lnTo>
                <a:lnTo>
                  <a:pt x="105434" y="98611"/>
                </a:lnTo>
                <a:lnTo>
                  <a:pt x="502919" y="152814"/>
                </a:lnTo>
                <a:lnTo>
                  <a:pt x="505967" y="116238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941441" y="2249423"/>
            <a:ext cx="582167" cy="262127"/>
          </a:xfrm>
          <a:custGeom>
            <a:avLst/>
            <a:gdLst/>
            <a:ahLst/>
            <a:cxnLst/>
            <a:rect l="l" t="t" r="r" b="b"/>
            <a:pathLst>
              <a:path w="582167" h="262127">
                <a:moveTo>
                  <a:pt x="136249" y="121396"/>
                </a:moveTo>
                <a:lnTo>
                  <a:pt x="134260" y="110971"/>
                </a:lnTo>
                <a:lnTo>
                  <a:pt x="125652" y="101752"/>
                </a:lnTo>
                <a:lnTo>
                  <a:pt x="114226" y="99652"/>
                </a:lnTo>
                <a:lnTo>
                  <a:pt x="103631" y="106679"/>
                </a:lnTo>
                <a:lnTo>
                  <a:pt x="0" y="234695"/>
                </a:lnTo>
                <a:lnTo>
                  <a:pt x="27431" y="239354"/>
                </a:lnTo>
                <a:lnTo>
                  <a:pt x="27431" y="204215"/>
                </a:lnTo>
                <a:lnTo>
                  <a:pt x="89038" y="180896"/>
                </a:lnTo>
                <a:lnTo>
                  <a:pt x="136249" y="121396"/>
                </a:lnTo>
                <a:close/>
              </a:path>
              <a:path w="582167" h="262127">
                <a:moveTo>
                  <a:pt x="89038" y="180896"/>
                </a:moveTo>
                <a:lnTo>
                  <a:pt x="27431" y="204215"/>
                </a:lnTo>
                <a:lnTo>
                  <a:pt x="36575" y="229361"/>
                </a:lnTo>
                <a:lnTo>
                  <a:pt x="36575" y="201167"/>
                </a:lnTo>
                <a:lnTo>
                  <a:pt x="68273" y="207065"/>
                </a:lnTo>
                <a:lnTo>
                  <a:pt x="89038" y="180896"/>
                </a:lnTo>
                <a:close/>
              </a:path>
              <a:path w="582167" h="262127">
                <a:moveTo>
                  <a:pt x="183459" y="241354"/>
                </a:moveTo>
                <a:lnTo>
                  <a:pt x="178276" y="229957"/>
                </a:lnTo>
                <a:lnTo>
                  <a:pt x="167639" y="225551"/>
                </a:lnTo>
                <a:lnTo>
                  <a:pt x="103645" y="213646"/>
                </a:lnTo>
                <a:lnTo>
                  <a:pt x="39623" y="237743"/>
                </a:lnTo>
                <a:lnTo>
                  <a:pt x="27431" y="204215"/>
                </a:lnTo>
                <a:lnTo>
                  <a:pt x="27431" y="239354"/>
                </a:lnTo>
                <a:lnTo>
                  <a:pt x="161543" y="262127"/>
                </a:lnTo>
                <a:lnTo>
                  <a:pt x="169254" y="262084"/>
                </a:lnTo>
                <a:lnTo>
                  <a:pt x="178869" y="254928"/>
                </a:lnTo>
                <a:lnTo>
                  <a:pt x="183459" y="241354"/>
                </a:lnTo>
                <a:close/>
              </a:path>
              <a:path w="582167" h="262127">
                <a:moveTo>
                  <a:pt x="68273" y="207065"/>
                </a:moveTo>
                <a:lnTo>
                  <a:pt x="36575" y="201167"/>
                </a:lnTo>
                <a:lnTo>
                  <a:pt x="48767" y="231647"/>
                </a:lnTo>
                <a:lnTo>
                  <a:pt x="68273" y="207065"/>
                </a:lnTo>
                <a:close/>
              </a:path>
              <a:path w="582167" h="262127">
                <a:moveTo>
                  <a:pt x="103645" y="213646"/>
                </a:moveTo>
                <a:lnTo>
                  <a:pt x="68273" y="207065"/>
                </a:lnTo>
                <a:lnTo>
                  <a:pt x="48767" y="231647"/>
                </a:lnTo>
                <a:lnTo>
                  <a:pt x="36575" y="201167"/>
                </a:lnTo>
                <a:lnTo>
                  <a:pt x="36575" y="229361"/>
                </a:lnTo>
                <a:lnTo>
                  <a:pt x="39623" y="237743"/>
                </a:lnTo>
                <a:lnTo>
                  <a:pt x="103645" y="213646"/>
                </a:lnTo>
                <a:close/>
              </a:path>
              <a:path w="582167" h="262127">
                <a:moveTo>
                  <a:pt x="582167" y="33527"/>
                </a:moveTo>
                <a:lnTo>
                  <a:pt x="566927" y="0"/>
                </a:lnTo>
                <a:lnTo>
                  <a:pt x="89038" y="180896"/>
                </a:lnTo>
                <a:lnTo>
                  <a:pt x="68273" y="207065"/>
                </a:lnTo>
                <a:lnTo>
                  <a:pt x="103645" y="213646"/>
                </a:lnTo>
                <a:lnTo>
                  <a:pt x="582167" y="33527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864493" y="1225298"/>
            <a:ext cx="365125" cy="14636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9600" dirty="0" smtClean="0">
                <a:solidFill>
                  <a:srgbClr val="5C83BE"/>
                </a:solidFill>
                <a:latin typeface="Arial"/>
                <a:cs typeface="Arial"/>
              </a:rPr>
              <a:t>!</a:t>
            </a:r>
            <a:endParaRPr sz="9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2764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3577964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45" dirty="0" smtClean="0">
                <a:solidFill>
                  <a:srgbClr val="232021"/>
                </a:solidFill>
                <a:latin typeface="Arial"/>
                <a:cs typeface="Arial"/>
              </a:rPr>
              <a:t>Round anahtarını ekleme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73086" y="2049273"/>
            <a:ext cx="3957320" cy="355777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 smtClean="0">
                <a:solidFill>
                  <a:srgbClr val="5C83BE"/>
                </a:solidFill>
                <a:latin typeface="Arial"/>
                <a:cs typeface="Arial"/>
              </a:rPr>
              <a:t>2</a:t>
            </a:r>
            <a:r>
              <a:rPr sz="2200" b="1" spc="0" dirty="0" smtClean="0">
                <a:solidFill>
                  <a:srgbClr val="5C83BE"/>
                </a:solidFill>
                <a:latin typeface="Arial"/>
                <a:cs typeface="Arial"/>
              </a:rPr>
              <a:t>.</a:t>
            </a:r>
            <a:r>
              <a:rPr sz="2200" b="1" spc="-365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lang="tr-TR" b="1" spc="-5" dirty="0" smtClean="0">
                <a:solidFill>
                  <a:srgbClr val="232021"/>
                </a:solidFill>
                <a:latin typeface="Arial"/>
                <a:cs typeface="Arial"/>
              </a:rPr>
              <a:t>Round anahtarı </a:t>
            </a:r>
            <a:r>
              <a:rPr lang="tr-TR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XOR’lama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200"/>
              </a:lnSpc>
              <a:spcBef>
                <a:spcPts val="80"/>
              </a:spcBef>
            </a:pPr>
            <a:endParaRPr sz="1200" dirty="0"/>
          </a:p>
          <a:p>
            <a:pPr marL="277495" marR="12700" indent="-265430">
              <a:lnSpc>
                <a:spcPct val="1212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77495" algn="l"/>
              </a:tabLst>
            </a:pPr>
            <a:r>
              <a:rPr lang="tr-TR" sz="18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Round anahtarı ile genişletilmiş </a:t>
            </a:r>
            <a:r>
              <a:rPr sz="18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8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lang="tr-TR" sz="1800" b="1" spc="0" dirty="0" err="1" smtClean="0">
                <a:solidFill>
                  <a:srgbClr val="232021"/>
                </a:solidFill>
                <a:latin typeface="Arial"/>
                <a:cs typeface="Arial"/>
              </a:rPr>
              <a:t>nin</a:t>
            </a:r>
            <a:r>
              <a:rPr lang="tr-TR"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 çıkışı bit düzeyinde </a:t>
            </a:r>
            <a:r>
              <a:rPr lang="tr-TR" sz="1800" b="1" spc="0" dirty="0" err="1" smtClean="0">
                <a:solidFill>
                  <a:srgbClr val="232021"/>
                </a:solidFill>
                <a:latin typeface="Arial"/>
                <a:cs typeface="Arial"/>
              </a:rPr>
              <a:t>XOR’lanır</a:t>
            </a:r>
            <a:r>
              <a:rPr lang="tr-TR"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300"/>
              </a:lnSpc>
              <a:spcBef>
                <a:spcPts val="57"/>
              </a:spcBef>
              <a:buClr>
                <a:srgbClr val="5C83BE"/>
              </a:buClr>
              <a:buFont typeface="Arial"/>
              <a:buChar char="•"/>
            </a:pPr>
            <a:endParaRPr sz="1300" dirty="0"/>
          </a:p>
          <a:p>
            <a:pPr marL="277495" marR="55244" indent="-265430">
              <a:lnSpc>
                <a:spcPct val="121300"/>
              </a:lnSpc>
              <a:buClr>
                <a:srgbClr val="5C83BE"/>
              </a:buClr>
              <a:buSzPct val="122222"/>
              <a:buFont typeface="Arial"/>
              <a:buChar char="•"/>
              <a:tabLst>
                <a:tab pos="277495" algn="l"/>
              </a:tabLst>
            </a:pPr>
            <a:r>
              <a:rPr lang="tr-TR" sz="1800" b="1" spc="-5" dirty="0" err="1" smtClean="0">
                <a:solidFill>
                  <a:srgbClr val="232021"/>
                </a:solidFill>
                <a:latin typeface="Arial"/>
                <a:cs typeface="Arial"/>
              </a:rPr>
              <a:t>Rund</a:t>
            </a:r>
            <a:r>
              <a:rPr lang="tr-TR"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 anahtarı DES anahtar tarifesi ile başlangıç anahtarından üretilir.                  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ilerideki slaytlarda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80409" y="1115568"/>
            <a:ext cx="3508247" cy="5108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02842" y="2319527"/>
            <a:ext cx="3389375" cy="791347"/>
          </a:xfrm>
          <a:custGeom>
            <a:avLst/>
            <a:gdLst/>
            <a:ahLst/>
            <a:cxnLst/>
            <a:rect l="l" t="t" r="r" b="b"/>
            <a:pathLst>
              <a:path w="3389375" h="791347">
                <a:moveTo>
                  <a:pt x="3315695" y="724112"/>
                </a:moveTo>
                <a:lnTo>
                  <a:pt x="3287767" y="698722"/>
                </a:lnTo>
                <a:lnTo>
                  <a:pt x="9143" y="0"/>
                </a:lnTo>
                <a:lnTo>
                  <a:pt x="0" y="39623"/>
                </a:lnTo>
                <a:lnTo>
                  <a:pt x="3281747" y="736023"/>
                </a:lnTo>
                <a:lnTo>
                  <a:pt x="3315695" y="724112"/>
                </a:lnTo>
                <a:close/>
              </a:path>
              <a:path w="3389375" h="791347">
                <a:moveTo>
                  <a:pt x="3355847" y="748577"/>
                </a:moveTo>
                <a:lnTo>
                  <a:pt x="3355847" y="713231"/>
                </a:lnTo>
                <a:lnTo>
                  <a:pt x="3346703" y="749807"/>
                </a:lnTo>
                <a:lnTo>
                  <a:pt x="3281747" y="736023"/>
                </a:lnTo>
                <a:lnTo>
                  <a:pt x="3213632" y="759923"/>
                </a:lnTo>
                <a:lnTo>
                  <a:pt x="3209489" y="769485"/>
                </a:lnTo>
                <a:lnTo>
                  <a:pt x="3212311" y="784227"/>
                </a:lnTo>
                <a:lnTo>
                  <a:pt x="3220494" y="791347"/>
                </a:lnTo>
                <a:lnTo>
                  <a:pt x="3230879" y="789431"/>
                </a:lnTo>
                <a:lnTo>
                  <a:pt x="3355847" y="748577"/>
                </a:lnTo>
                <a:close/>
              </a:path>
              <a:path w="3389375" h="791347">
                <a:moveTo>
                  <a:pt x="3389375" y="737615"/>
                </a:moveTo>
                <a:lnTo>
                  <a:pt x="3267455" y="627887"/>
                </a:lnTo>
                <a:lnTo>
                  <a:pt x="3260715" y="624689"/>
                </a:lnTo>
                <a:lnTo>
                  <a:pt x="3248961" y="624583"/>
                </a:lnTo>
                <a:lnTo>
                  <a:pt x="3238860" y="632266"/>
                </a:lnTo>
                <a:lnTo>
                  <a:pt x="3235473" y="644064"/>
                </a:lnTo>
                <a:lnTo>
                  <a:pt x="3240023" y="655319"/>
                </a:lnTo>
                <a:lnTo>
                  <a:pt x="3287767" y="698722"/>
                </a:lnTo>
                <a:lnTo>
                  <a:pt x="3355847" y="713231"/>
                </a:lnTo>
                <a:lnTo>
                  <a:pt x="3355847" y="748577"/>
                </a:lnTo>
                <a:lnTo>
                  <a:pt x="3389375" y="737615"/>
                </a:lnTo>
                <a:close/>
              </a:path>
              <a:path w="3389375" h="791347">
                <a:moveTo>
                  <a:pt x="3346703" y="749807"/>
                </a:moveTo>
                <a:lnTo>
                  <a:pt x="3346703" y="713231"/>
                </a:lnTo>
                <a:lnTo>
                  <a:pt x="3340607" y="746759"/>
                </a:lnTo>
                <a:lnTo>
                  <a:pt x="3315695" y="724112"/>
                </a:lnTo>
                <a:lnTo>
                  <a:pt x="3281747" y="736023"/>
                </a:lnTo>
                <a:lnTo>
                  <a:pt x="3346703" y="749807"/>
                </a:lnTo>
                <a:close/>
              </a:path>
              <a:path w="3389375" h="791347">
                <a:moveTo>
                  <a:pt x="3355847" y="713231"/>
                </a:moveTo>
                <a:lnTo>
                  <a:pt x="3287767" y="698722"/>
                </a:lnTo>
                <a:lnTo>
                  <a:pt x="3315695" y="724112"/>
                </a:lnTo>
                <a:lnTo>
                  <a:pt x="3346703" y="713231"/>
                </a:lnTo>
                <a:lnTo>
                  <a:pt x="3346703" y="749807"/>
                </a:lnTo>
                <a:lnTo>
                  <a:pt x="3355847" y="713231"/>
                </a:lnTo>
                <a:close/>
              </a:path>
              <a:path w="3389375" h="791347">
                <a:moveTo>
                  <a:pt x="3346703" y="713231"/>
                </a:moveTo>
                <a:lnTo>
                  <a:pt x="3315695" y="724112"/>
                </a:lnTo>
                <a:lnTo>
                  <a:pt x="3340607" y="746759"/>
                </a:lnTo>
                <a:lnTo>
                  <a:pt x="3346703" y="713231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35579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2430145" cy="351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-B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lang="tr-TR" sz="19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ları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066921" y="826008"/>
            <a:ext cx="3508247" cy="5108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18013" y="4075176"/>
            <a:ext cx="2953508" cy="14325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6850" y="1386839"/>
            <a:ext cx="2316479" cy="1670303"/>
          </a:xfrm>
          <a:custGeom>
            <a:avLst/>
            <a:gdLst/>
            <a:ahLst/>
            <a:cxnLst/>
            <a:rect l="l" t="t" r="r" b="b"/>
            <a:pathLst>
              <a:path w="2316479" h="1670303">
                <a:moveTo>
                  <a:pt x="2254773" y="1627669"/>
                </a:moveTo>
                <a:lnTo>
                  <a:pt x="2239394" y="1591481"/>
                </a:lnTo>
                <a:lnTo>
                  <a:pt x="24383" y="0"/>
                </a:lnTo>
                <a:lnTo>
                  <a:pt x="0" y="30479"/>
                </a:lnTo>
                <a:lnTo>
                  <a:pt x="2218521" y="1624485"/>
                </a:lnTo>
                <a:lnTo>
                  <a:pt x="2254773" y="1627669"/>
                </a:lnTo>
                <a:close/>
              </a:path>
              <a:path w="2316479" h="1670303">
                <a:moveTo>
                  <a:pt x="2298191" y="1668610"/>
                </a:moveTo>
                <a:lnTo>
                  <a:pt x="2298191" y="1633727"/>
                </a:lnTo>
                <a:lnTo>
                  <a:pt x="2273807" y="1664207"/>
                </a:lnTo>
                <a:lnTo>
                  <a:pt x="2218521" y="1624485"/>
                </a:lnTo>
                <a:lnTo>
                  <a:pt x="2152263" y="1618665"/>
                </a:lnTo>
                <a:lnTo>
                  <a:pt x="2141300" y="1624431"/>
                </a:lnTo>
                <a:lnTo>
                  <a:pt x="2136096" y="1639404"/>
                </a:lnTo>
                <a:lnTo>
                  <a:pt x="2140615" y="1650305"/>
                </a:lnTo>
                <a:lnTo>
                  <a:pt x="2151887" y="1655063"/>
                </a:lnTo>
                <a:lnTo>
                  <a:pt x="2298191" y="1668610"/>
                </a:lnTo>
                <a:close/>
              </a:path>
              <a:path w="2316479" h="1670303">
                <a:moveTo>
                  <a:pt x="2316479" y="1670303"/>
                </a:moveTo>
                <a:lnTo>
                  <a:pt x="2249423" y="1520951"/>
                </a:lnTo>
                <a:lnTo>
                  <a:pt x="2249312" y="1520631"/>
                </a:lnTo>
                <a:lnTo>
                  <a:pt x="2243380" y="1513145"/>
                </a:lnTo>
                <a:lnTo>
                  <a:pt x="2233002" y="1510370"/>
                </a:lnTo>
                <a:lnTo>
                  <a:pt x="2219631" y="1514941"/>
                </a:lnTo>
                <a:lnTo>
                  <a:pt x="2213796" y="1524768"/>
                </a:lnTo>
                <a:lnTo>
                  <a:pt x="2215895" y="1536191"/>
                </a:lnTo>
                <a:lnTo>
                  <a:pt x="2239394" y="1591481"/>
                </a:lnTo>
                <a:lnTo>
                  <a:pt x="2298191" y="1633727"/>
                </a:lnTo>
                <a:lnTo>
                  <a:pt x="2298191" y="1668610"/>
                </a:lnTo>
                <a:lnTo>
                  <a:pt x="2316479" y="1670303"/>
                </a:lnTo>
                <a:close/>
              </a:path>
              <a:path w="2316479" h="1670303">
                <a:moveTo>
                  <a:pt x="2289047" y="1645157"/>
                </a:moveTo>
                <a:lnTo>
                  <a:pt x="2289047" y="1630679"/>
                </a:lnTo>
                <a:lnTo>
                  <a:pt x="2267711" y="1658111"/>
                </a:lnTo>
                <a:lnTo>
                  <a:pt x="2254773" y="1627669"/>
                </a:lnTo>
                <a:lnTo>
                  <a:pt x="2218521" y="1624485"/>
                </a:lnTo>
                <a:lnTo>
                  <a:pt x="2273807" y="1664207"/>
                </a:lnTo>
                <a:lnTo>
                  <a:pt x="2289047" y="1645157"/>
                </a:lnTo>
                <a:close/>
              </a:path>
              <a:path w="2316479" h="1670303">
                <a:moveTo>
                  <a:pt x="2298191" y="1633727"/>
                </a:moveTo>
                <a:lnTo>
                  <a:pt x="2239394" y="1591481"/>
                </a:lnTo>
                <a:lnTo>
                  <a:pt x="2254773" y="1627669"/>
                </a:lnTo>
                <a:lnTo>
                  <a:pt x="2289047" y="1630679"/>
                </a:lnTo>
                <a:lnTo>
                  <a:pt x="2289047" y="1645157"/>
                </a:lnTo>
                <a:lnTo>
                  <a:pt x="2298191" y="1633727"/>
                </a:lnTo>
                <a:close/>
              </a:path>
              <a:path w="2316479" h="1670303">
                <a:moveTo>
                  <a:pt x="2289047" y="1630679"/>
                </a:moveTo>
                <a:lnTo>
                  <a:pt x="2254773" y="1627669"/>
                </a:lnTo>
                <a:lnTo>
                  <a:pt x="2267711" y="1658111"/>
                </a:lnTo>
                <a:lnTo>
                  <a:pt x="2289047" y="1630679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8245" y="5660135"/>
            <a:ext cx="4535423" cy="12161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90206" y="1186689"/>
            <a:ext cx="4571365" cy="281813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2200" b="1" spc="-5" dirty="0" smtClean="0">
                <a:solidFill>
                  <a:srgbClr val="5C83BE"/>
                </a:solidFill>
                <a:latin typeface="Arial"/>
                <a:cs typeface="Arial"/>
              </a:rPr>
              <a:t>3</a:t>
            </a:r>
            <a:r>
              <a:rPr sz="2200" b="1" spc="0" dirty="0" smtClean="0">
                <a:solidFill>
                  <a:srgbClr val="5C83BE"/>
                </a:solidFill>
                <a:latin typeface="Arial"/>
                <a:cs typeface="Arial"/>
              </a:rPr>
              <a:t>.</a:t>
            </a:r>
            <a:r>
              <a:rPr sz="2200" b="1" spc="-340" dirty="0" smtClean="0">
                <a:solidFill>
                  <a:srgbClr val="5C83BE"/>
                </a:solidFill>
                <a:latin typeface="Arial"/>
                <a:cs typeface="Arial"/>
              </a:rPr>
              <a:t> 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ox</a:t>
            </a:r>
            <a:r>
              <a:rPr sz="18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ub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8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itution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28"/>
              </a:spcBef>
            </a:pPr>
            <a:endParaRPr sz="800" dirty="0"/>
          </a:p>
          <a:p>
            <a:pPr marL="365760" indent="-2686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5760" algn="l"/>
              </a:tabLst>
            </a:pP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35" dirty="0" err="1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-1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65760" indent="-2686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5760" algn="l"/>
              </a:tabLst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6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npu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65760" marR="824230" indent="-268605">
              <a:lnSpc>
                <a:spcPct val="119500"/>
              </a:lnSpc>
              <a:spcBef>
                <a:spcPts val="15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365760" algn="l"/>
              </a:tabLst>
            </a:pP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Linner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değildir ve diferansiyel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kriptoanalize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karşı dayanıklıdır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  <a:buClr>
                <a:srgbClr val="5C83BE"/>
              </a:buClr>
              <a:buFont typeface="Arial"/>
              <a:buChar char="•"/>
            </a:pPr>
            <a:endParaRPr sz="650" dirty="0"/>
          </a:p>
          <a:p>
            <a:pPr marL="365760" indent="-2686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65760" algn="l"/>
              </a:tabLst>
            </a:pP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DES’in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güvenliği için önemi yapılar</a:t>
            </a:r>
            <a:endParaRPr sz="1600" dirty="0">
              <a:latin typeface="Arial"/>
              <a:cs typeface="Arial"/>
            </a:endParaRPr>
          </a:p>
          <a:p>
            <a:pPr marL="365760" marR="12700" indent="-268605">
              <a:lnSpc>
                <a:spcPct val="118400"/>
              </a:lnSpc>
              <a:spcBef>
                <a:spcPts val="204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365760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Bütün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tabloları ve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0" dirty="0" smtClean="0">
                <a:solidFill>
                  <a:srgbClr val="232021"/>
                </a:solidFill>
                <a:latin typeface="Arial"/>
                <a:cs typeface="Arial"/>
              </a:rPr>
              <a:t>tasarlama kriterleri kaynak kitapta verilmiştir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071803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80409" y="1115568"/>
            <a:ext cx="3508247" cy="51084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902586" y="3764279"/>
            <a:ext cx="1956815" cy="1600199"/>
          </a:xfrm>
          <a:custGeom>
            <a:avLst/>
            <a:gdLst/>
            <a:ahLst/>
            <a:cxnLst/>
            <a:rect l="l" t="t" r="r" b="b"/>
            <a:pathLst>
              <a:path w="1956815" h="1600199">
                <a:moveTo>
                  <a:pt x="1900396" y="1552666"/>
                </a:moveTo>
                <a:lnTo>
                  <a:pt x="1887053" y="1516194"/>
                </a:lnTo>
                <a:lnTo>
                  <a:pt x="24383" y="0"/>
                </a:lnTo>
                <a:lnTo>
                  <a:pt x="0" y="30479"/>
                </a:lnTo>
                <a:lnTo>
                  <a:pt x="1863072" y="1547003"/>
                </a:lnTo>
                <a:lnTo>
                  <a:pt x="1900396" y="1552666"/>
                </a:lnTo>
                <a:close/>
              </a:path>
              <a:path w="1956815" h="1600199">
                <a:moveTo>
                  <a:pt x="1941575" y="1597612"/>
                </a:moveTo>
                <a:lnTo>
                  <a:pt x="1941575" y="1560575"/>
                </a:lnTo>
                <a:lnTo>
                  <a:pt x="1917191" y="1591055"/>
                </a:lnTo>
                <a:lnTo>
                  <a:pt x="1863072" y="1547003"/>
                </a:lnTo>
                <a:lnTo>
                  <a:pt x="1792263" y="1536258"/>
                </a:lnTo>
                <a:lnTo>
                  <a:pt x="1783192" y="1543429"/>
                </a:lnTo>
                <a:lnTo>
                  <a:pt x="1779259" y="1556965"/>
                </a:lnTo>
                <a:lnTo>
                  <a:pt x="1783344" y="1568362"/>
                </a:lnTo>
                <a:lnTo>
                  <a:pt x="1795271" y="1572767"/>
                </a:lnTo>
                <a:lnTo>
                  <a:pt x="1941575" y="1597612"/>
                </a:lnTo>
                <a:close/>
              </a:path>
              <a:path w="1956815" h="1600199">
                <a:moveTo>
                  <a:pt x="1932431" y="1572005"/>
                </a:moveTo>
                <a:lnTo>
                  <a:pt x="1932431" y="1557527"/>
                </a:lnTo>
                <a:lnTo>
                  <a:pt x="1911095" y="1581911"/>
                </a:lnTo>
                <a:lnTo>
                  <a:pt x="1900396" y="1552666"/>
                </a:lnTo>
                <a:lnTo>
                  <a:pt x="1863072" y="1547003"/>
                </a:lnTo>
                <a:lnTo>
                  <a:pt x="1917191" y="1591055"/>
                </a:lnTo>
                <a:lnTo>
                  <a:pt x="1932431" y="1572005"/>
                </a:lnTo>
                <a:close/>
              </a:path>
              <a:path w="1956815" h="1600199">
                <a:moveTo>
                  <a:pt x="1956815" y="1600199"/>
                </a:moveTo>
                <a:lnTo>
                  <a:pt x="1898903" y="1444751"/>
                </a:lnTo>
                <a:lnTo>
                  <a:pt x="1893363" y="1437231"/>
                </a:lnTo>
                <a:lnTo>
                  <a:pt x="1882849" y="1433631"/>
                </a:lnTo>
                <a:lnTo>
                  <a:pt x="1869111" y="1436907"/>
                </a:lnTo>
                <a:lnTo>
                  <a:pt x="1863276" y="1446375"/>
                </a:lnTo>
                <a:lnTo>
                  <a:pt x="1865375" y="1456943"/>
                </a:lnTo>
                <a:lnTo>
                  <a:pt x="1887053" y="1516194"/>
                </a:lnTo>
                <a:lnTo>
                  <a:pt x="1941575" y="1560575"/>
                </a:lnTo>
                <a:lnTo>
                  <a:pt x="1941575" y="1597612"/>
                </a:lnTo>
                <a:lnTo>
                  <a:pt x="1956815" y="1600199"/>
                </a:lnTo>
                <a:close/>
              </a:path>
              <a:path w="1956815" h="1600199">
                <a:moveTo>
                  <a:pt x="1941575" y="1560575"/>
                </a:moveTo>
                <a:lnTo>
                  <a:pt x="1887053" y="1516194"/>
                </a:lnTo>
                <a:lnTo>
                  <a:pt x="1900396" y="1552666"/>
                </a:lnTo>
                <a:lnTo>
                  <a:pt x="1932431" y="1557527"/>
                </a:lnTo>
                <a:lnTo>
                  <a:pt x="1932431" y="1572005"/>
                </a:lnTo>
                <a:lnTo>
                  <a:pt x="1941575" y="1560575"/>
                </a:lnTo>
                <a:close/>
              </a:path>
              <a:path w="1956815" h="1600199">
                <a:moveTo>
                  <a:pt x="1932431" y="1557527"/>
                </a:moveTo>
                <a:lnTo>
                  <a:pt x="1900396" y="1552666"/>
                </a:lnTo>
                <a:lnTo>
                  <a:pt x="1911095" y="1581911"/>
                </a:lnTo>
                <a:lnTo>
                  <a:pt x="1932431" y="1557527"/>
                </a:lnTo>
                <a:close/>
              </a:path>
            </a:pathLst>
          </a:custGeom>
          <a:solidFill>
            <a:srgbClr val="007AC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35337" y="616205"/>
            <a:ext cx="2539365" cy="351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15" dirty="0" err="1" smtClean="0">
                <a:solidFill>
                  <a:srgbClr val="232021"/>
                </a:solidFill>
                <a:latin typeface="Arial"/>
                <a:cs typeface="Arial"/>
              </a:rPr>
              <a:t>permütasyonu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5550" y="1204977"/>
            <a:ext cx="4983480" cy="272986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80670" indent="-268605">
              <a:lnSpc>
                <a:spcPct val="100000"/>
              </a:lnSpc>
              <a:buClr>
                <a:srgbClr val="5C83BE"/>
              </a:buClr>
              <a:buSzPct val="122222"/>
              <a:buFont typeface="Arial"/>
              <a:buAutoNum type="arabicPeriod" startAt="4"/>
              <a:tabLst>
                <a:tab pos="280670" algn="l"/>
              </a:tabLst>
            </a:pP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8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ut</a:t>
            </a:r>
            <a:r>
              <a:rPr sz="1800" b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tion</a:t>
            </a:r>
            <a:r>
              <a:rPr sz="18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8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12"/>
              </a:spcBef>
              <a:buClr>
                <a:srgbClr val="5C83BE"/>
              </a:buClr>
              <a:buFont typeface="Arial"/>
              <a:buAutoNum type="arabicPeriod" startAt="4"/>
            </a:pPr>
            <a:endParaRPr sz="600" dirty="0"/>
          </a:p>
          <a:p>
            <a:pPr marL="664845" lvl="1" indent="-2654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6648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spc="-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düzeyinde </a:t>
            </a:r>
            <a:r>
              <a:rPr lang="tr-TR" sz="1600" spc="-35" dirty="0" err="1" smtClean="0">
                <a:solidFill>
                  <a:srgbClr val="232021"/>
                </a:solidFill>
                <a:latin typeface="Arial"/>
                <a:cs typeface="Arial"/>
              </a:rPr>
              <a:t>permütasyon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664845" lvl="1" indent="-2654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664845" algn="l"/>
              </a:tabLst>
            </a:pP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Difizyon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tanıtımı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664845" marR="12700" lvl="1" indent="-265430">
              <a:lnSpc>
                <a:spcPct val="118400"/>
              </a:lnSpc>
              <a:spcBef>
                <a:spcPts val="204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6648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0" dirty="0" smtClean="0">
                <a:solidFill>
                  <a:srgbClr val="232021"/>
                </a:solidFill>
                <a:latin typeface="Arial"/>
                <a:cs typeface="Arial"/>
              </a:rPr>
              <a:t>bitlerinin çıkışı  bir sonraki </a:t>
            </a:r>
            <a:r>
              <a:rPr lang="tr-TR" sz="1600" spc="-30" dirty="0" err="1" smtClean="0">
                <a:solidFill>
                  <a:srgbClr val="232021"/>
                </a:solidFill>
                <a:latin typeface="Arial"/>
                <a:cs typeface="Arial"/>
              </a:rPr>
              <a:t>roundda</a:t>
            </a:r>
            <a:r>
              <a:rPr lang="tr-TR" sz="1600" spc="-30" dirty="0" smtClean="0">
                <a:solidFill>
                  <a:srgbClr val="232021"/>
                </a:solidFill>
                <a:latin typeface="Arial"/>
                <a:cs typeface="Arial"/>
              </a:rPr>
              <a:t> bir çok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etkiler</a:t>
            </a:r>
            <a:endParaRPr sz="1600" dirty="0">
              <a:latin typeface="Arial"/>
              <a:cs typeface="Arial"/>
            </a:endParaRPr>
          </a:p>
          <a:p>
            <a:pPr marL="664845" marR="15240" lvl="1" indent="-265430">
              <a:lnSpc>
                <a:spcPct val="122200"/>
              </a:lnSpc>
              <a:spcBef>
                <a:spcPts val="17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6648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difizyonu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lar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5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rounddan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sonra her bit düz metnin ve anahtarın fonksiyonu olduğunu garanti eder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57637" y="4212335"/>
            <a:ext cx="2511551" cy="1438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650919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235521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du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9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86917"/>
            <a:ext cx="5945505" cy="3327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48 bitlik her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10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1650" i="1" baseline="-20202" dirty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tr-TR" sz="1650" i="1" spc="217" baseline="-20202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alt anahtarı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orijinal 56 bitlik anahtardan oluşur.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3295" y="2178051"/>
            <a:ext cx="7314805" cy="285242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'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te anahtar boyutu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tir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burada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lang="tr-TR" sz="1600" b="1" spc="-1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anahtar</a:t>
            </a:r>
            <a:r>
              <a:rPr sz="1600" b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8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1600" spc="-15" dirty="0" smtClean="0">
                <a:solidFill>
                  <a:srgbClr val="232021"/>
                </a:solidFill>
                <a:latin typeface="Arial"/>
                <a:cs typeface="Arial"/>
              </a:rPr>
              <a:t> biti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13295" y="4309367"/>
            <a:ext cx="6573520" cy="6007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İlk </a:t>
            </a:r>
            <a:r>
              <a:rPr lang="tr-TR" sz="1600" b="1" spc="5" dirty="0" err="1" smtClean="0">
                <a:solidFill>
                  <a:srgbClr val="232021"/>
                </a:solidFill>
                <a:latin typeface="Arial"/>
                <a:cs typeface="Arial"/>
              </a:rPr>
              <a:t>permütosyon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seçiminde </a:t>
            </a:r>
            <a:r>
              <a:rPr lang="tr-TR" sz="1600" b="1" spc="5" dirty="0" err="1" smtClean="0">
                <a:solidFill>
                  <a:srgbClr val="232021"/>
                </a:solidFill>
                <a:latin typeface="Arial"/>
                <a:cs typeface="Arial"/>
              </a:rPr>
              <a:t>parity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bitleri kaldırılır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C-1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445"/>
              </a:spcBef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bu kullanılmayan bitler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24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48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9610" y="2660904"/>
            <a:ext cx="4175759" cy="14782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8370" y="5099303"/>
            <a:ext cx="1874520" cy="16337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85754" y="1681481"/>
            <a:ext cx="160655" cy="4965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15" dirty="0" smtClean="0">
                <a:solidFill>
                  <a:srgbClr val="F27634"/>
                </a:solidFill>
                <a:latin typeface="Arial"/>
                <a:cs typeface="Arial"/>
              </a:rPr>
              <a:t>!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26586" y="1962911"/>
            <a:ext cx="298703" cy="231647"/>
          </a:xfrm>
          <a:custGeom>
            <a:avLst/>
            <a:gdLst/>
            <a:ahLst/>
            <a:cxnLst/>
            <a:rect l="l" t="t" r="r" b="b"/>
            <a:pathLst>
              <a:path w="298703" h="231647">
                <a:moveTo>
                  <a:pt x="78872" y="147454"/>
                </a:moveTo>
                <a:lnTo>
                  <a:pt x="57911" y="118871"/>
                </a:lnTo>
                <a:lnTo>
                  <a:pt x="0" y="231647"/>
                </a:lnTo>
                <a:lnTo>
                  <a:pt x="64007" y="220719"/>
                </a:lnTo>
                <a:lnTo>
                  <a:pt x="64007" y="158495"/>
                </a:lnTo>
                <a:lnTo>
                  <a:pt x="78872" y="147454"/>
                </a:lnTo>
                <a:close/>
              </a:path>
              <a:path w="298703" h="231647">
                <a:moveTo>
                  <a:pt x="101871" y="178817"/>
                </a:moveTo>
                <a:lnTo>
                  <a:pt x="78872" y="147454"/>
                </a:lnTo>
                <a:lnTo>
                  <a:pt x="64007" y="158495"/>
                </a:lnTo>
                <a:lnTo>
                  <a:pt x="88391" y="188975"/>
                </a:lnTo>
                <a:lnTo>
                  <a:pt x="101871" y="178817"/>
                </a:lnTo>
                <a:close/>
              </a:path>
              <a:path w="298703" h="231647">
                <a:moveTo>
                  <a:pt x="124967" y="210311"/>
                </a:moveTo>
                <a:lnTo>
                  <a:pt x="101871" y="178817"/>
                </a:lnTo>
                <a:lnTo>
                  <a:pt x="88391" y="188975"/>
                </a:lnTo>
                <a:lnTo>
                  <a:pt x="64007" y="158495"/>
                </a:lnTo>
                <a:lnTo>
                  <a:pt x="64007" y="220719"/>
                </a:lnTo>
                <a:lnTo>
                  <a:pt x="124967" y="210311"/>
                </a:lnTo>
                <a:close/>
              </a:path>
              <a:path w="298703" h="231647">
                <a:moveTo>
                  <a:pt x="298703" y="30479"/>
                </a:moveTo>
                <a:lnTo>
                  <a:pt x="277367" y="0"/>
                </a:lnTo>
                <a:lnTo>
                  <a:pt x="78872" y="147454"/>
                </a:lnTo>
                <a:lnTo>
                  <a:pt x="101871" y="178817"/>
                </a:lnTo>
                <a:lnTo>
                  <a:pt x="298703" y="304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17697" y="2063495"/>
            <a:ext cx="1005839" cy="432815"/>
          </a:xfrm>
          <a:custGeom>
            <a:avLst/>
            <a:gdLst/>
            <a:ahLst/>
            <a:cxnLst/>
            <a:rect l="l" t="t" r="r" b="b"/>
            <a:pathLst>
              <a:path w="1005839" h="432815">
                <a:moveTo>
                  <a:pt x="502919" y="0"/>
                </a:moveTo>
                <a:lnTo>
                  <a:pt x="461725" y="721"/>
                </a:lnTo>
                <a:lnTo>
                  <a:pt x="421437" y="2849"/>
                </a:lnTo>
                <a:lnTo>
                  <a:pt x="382188" y="6326"/>
                </a:lnTo>
                <a:lnTo>
                  <a:pt x="344107" y="11094"/>
                </a:lnTo>
                <a:lnTo>
                  <a:pt x="271969" y="24277"/>
                </a:lnTo>
                <a:lnTo>
                  <a:pt x="206069" y="41940"/>
                </a:lnTo>
                <a:lnTo>
                  <a:pt x="147446" y="63626"/>
                </a:lnTo>
                <a:lnTo>
                  <a:pt x="97145" y="88879"/>
                </a:lnTo>
                <a:lnTo>
                  <a:pt x="56208" y="117241"/>
                </a:lnTo>
                <a:lnTo>
                  <a:pt x="25676" y="148254"/>
                </a:lnTo>
                <a:lnTo>
                  <a:pt x="6592" y="181462"/>
                </a:lnTo>
                <a:lnTo>
                  <a:pt x="0" y="216407"/>
                </a:lnTo>
                <a:lnTo>
                  <a:pt x="1669" y="234069"/>
                </a:lnTo>
                <a:lnTo>
                  <a:pt x="25676" y="284561"/>
                </a:lnTo>
                <a:lnTo>
                  <a:pt x="56208" y="315574"/>
                </a:lnTo>
                <a:lnTo>
                  <a:pt x="97145" y="343936"/>
                </a:lnTo>
                <a:lnTo>
                  <a:pt x="147446" y="369188"/>
                </a:lnTo>
                <a:lnTo>
                  <a:pt x="206069" y="390875"/>
                </a:lnTo>
                <a:lnTo>
                  <a:pt x="271969" y="408538"/>
                </a:lnTo>
                <a:lnTo>
                  <a:pt x="344107" y="421721"/>
                </a:lnTo>
                <a:lnTo>
                  <a:pt x="382188" y="426489"/>
                </a:lnTo>
                <a:lnTo>
                  <a:pt x="421437" y="429966"/>
                </a:lnTo>
                <a:lnTo>
                  <a:pt x="461725" y="432093"/>
                </a:lnTo>
                <a:lnTo>
                  <a:pt x="502919" y="432815"/>
                </a:lnTo>
                <a:lnTo>
                  <a:pt x="544114" y="432093"/>
                </a:lnTo>
                <a:lnTo>
                  <a:pt x="584402" y="429966"/>
                </a:lnTo>
                <a:lnTo>
                  <a:pt x="623651" y="426489"/>
                </a:lnTo>
                <a:lnTo>
                  <a:pt x="661732" y="421721"/>
                </a:lnTo>
                <a:lnTo>
                  <a:pt x="733869" y="408538"/>
                </a:lnTo>
                <a:lnTo>
                  <a:pt x="799770" y="390875"/>
                </a:lnTo>
                <a:lnTo>
                  <a:pt x="858392" y="369188"/>
                </a:lnTo>
                <a:lnTo>
                  <a:pt x="908694" y="343936"/>
                </a:lnTo>
                <a:lnTo>
                  <a:pt x="949631" y="315574"/>
                </a:lnTo>
                <a:lnTo>
                  <a:pt x="980163" y="284561"/>
                </a:lnTo>
                <a:lnTo>
                  <a:pt x="999247" y="251353"/>
                </a:lnTo>
                <a:lnTo>
                  <a:pt x="1005839" y="216407"/>
                </a:lnTo>
                <a:lnTo>
                  <a:pt x="1004170" y="198746"/>
                </a:lnTo>
                <a:lnTo>
                  <a:pt x="980163" y="148254"/>
                </a:lnTo>
                <a:lnTo>
                  <a:pt x="949631" y="117241"/>
                </a:lnTo>
                <a:lnTo>
                  <a:pt x="908694" y="88879"/>
                </a:lnTo>
                <a:lnTo>
                  <a:pt x="858392" y="63626"/>
                </a:lnTo>
                <a:lnTo>
                  <a:pt x="799770" y="41940"/>
                </a:lnTo>
                <a:lnTo>
                  <a:pt x="733869" y="24277"/>
                </a:lnTo>
                <a:lnTo>
                  <a:pt x="661732" y="11094"/>
                </a:lnTo>
                <a:lnTo>
                  <a:pt x="623651" y="6326"/>
                </a:lnTo>
                <a:lnTo>
                  <a:pt x="584402" y="2849"/>
                </a:lnTo>
                <a:lnTo>
                  <a:pt x="544114" y="721"/>
                </a:lnTo>
                <a:lnTo>
                  <a:pt x="502919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24859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740786" y="688848"/>
            <a:ext cx="3928871" cy="5611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5337" y="616205"/>
            <a:ext cx="2355215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du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9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9500" y="1194309"/>
            <a:ext cx="5105789" cy="34874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Anahtar </a:t>
            </a:r>
            <a:r>
              <a:rPr lang="tr-TR" sz="1600" i="1" spc="-35" dirty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1650" i="1" baseline="-20202" dirty="0">
                <a:solidFill>
                  <a:srgbClr val="232021"/>
                </a:solidFill>
                <a:latin typeface="Arial"/>
                <a:cs typeface="Arial"/>
              </a:rPr>
              <a:t>0 </a:t>
            </a:r>
            <a:r>
              <a:rPr lang="tr-TR" sz="1650" i="1" spc="-225" baseline="-20202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lang="tr-TR" sz="1600" spc="-2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-10" dirty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1650" i="1" spc="7" baseline="-20202" dirty="0">
                <a:solidFill>
                  <a:srgbClr val="232021"/>
                </a:solidFill>
                <a:latin typeface="Arial"/>
                <a:cs typeface="Arial"/>
              </a:rPr>
              <a:t>0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denilen 2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8-b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lang="tr-TR" sz="1600" spc="20" dirty="0" err="1" smtClean="0">
                <a:solidFill>
                  <a:srgbClr val="232021"/>
                </a:solidFill>
                <a:latin typeface="Arial"/>
                <a:cs typeface="Arial"/>
              </a:rPr>
              <a:t>lik</a:t>
            </a:r>
            <a:r>
              <a:rPr lang="tr-TR" sz="1600" spc="20" dirty="0" smtClean="0">
                <a:solidFill>
                  <a:srgbClr val="232021"/>
                </a:solidFill>
                <a:latin typeface="Arial"/>
                <a:cs typeface="Arial"/>
              </a:rPr>
              <a:t> iki parçaya ayrılır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300"/>
              </a:lnSpc>
              <a:spcBef>
                <a:spcPts val="64"/>
              </a:spcBef>
              <a:buClr>
                <a:srgbClr val="5C83BE"/>
              </a:buClr>
              <a:buFont typeface="Arial"/>
              <a:buChar char="•"/>
            </a:pPr>
            <a:endParaRPr sz="1300" dirty="0"/>
          </a:p>
          <a:p>
            <a:pPr marL="356870" marR="162560" indent="-344805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b="1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b="1" i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b="1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9 </a:t>
            </a:r>
            <a:r>
              <a:rPr sz="1600" b="1" i="1" spc="-2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16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numaralı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roundlarda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bir bit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sila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kaydırılır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300"/>
              </a:lnSpc>
              <a:spcBef>
                <a:spcPts val="99"/>
              </a:spcBef>
              <a:buClr>
                <a:srgbClr val="5C83BE"/>
              </a:buClr>
              <a:buFont typeface="Arial"/>
              <a:buChar char="•"/>
            </a:pPr>
            <a:endParaRPr sz="1300" dirty="0"/>
          </a:p>
          <a:p>
            <a:pPr marL="356870" marR="13335" indent="-344805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Diğer bütün </a:t>
            </a:r>
            <a:r>
              <a:rPr lang="tr-TR" sz="16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roundlarda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her iki parça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iki bit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sola  kaydırılır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8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356870" indent="-344805"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her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runddaki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anahtar değeri o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rounddaki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her iki anahtar yarısını kullanarak elde edilir. </a:t>
            </a:r>
            <a:r>
              <a:rPr lang="tr-TR" sz="1600" b="1" spc="-35" dirty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lang="tr-TR"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lang="en-US"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1600" b="1" i="1" spc="-35" dirty="0" err="1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en-US" sz="1650" b="1" i="1" baseline="-20202" dirty="0" err="1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lang="en-US" sz="1650" b="1" i="1" baseline="-20202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en-US" sz="1650" b="1" i="1" spc="-232" baseline="-20202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alt anahtarı </a:t>
            </a:r>
            <a:r>
              <a:rPr lang="en-US" sz="1600" b="1" i="1" spc="-5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1600" b="1" spc="-55" dirty="0" smtClean="0">
                <a:solidFill>
                  <a:srgbClr val="232021"/>
                </a:solidFill>
                <a:latin typeface="Arial"/>
                <a:cs typeface="Arial"/>
              </a:rPr>
              <a:t>’</a:t>
            </a:r>
            <a:r>
              <a:rPr lang="tr-TR" sz="1600" b="1" spc="-55" dirty="0" err="1" smtClean="0">
                <a:solidFill>
                  <a:srgbClr val="232021"/>
                </a:solidFill>
                <a:latin typeface="Arial"/>
                <a:cs typeface="Arial"/>
              </a:rPr>
              <a:t>nın</a:t>
            </a:r>
            <a:r>
              <a:rPr lang="tr-TR" sz="1600" b="1" spc="-55" dirty="0" smtClean="0">
                <a:solidFill>
                  <a:srgbClr val="232021"/>
                </a:solidFill>
                <a:latin typeface="Arial"/>
                <a:cs typeface="Arial"/>
              </a:rPr>
              <a:t> bir </a:t>
            </a:r>
            <a:r>
              <a:rPr lang="tr-TR" sz="1600" b="1" spc="-55" dirty="0" err="1" smtClean="0">
                <a:solidFill>
                  <a:srgbClr val="232021"/>
                </a:solidFill>
                <a:latin typeface="Arial"/>
                <a:cs typeface="Arial"/>
              </a:rPr>
              <a:t>permütasyonudur</a:t>
            </a:r>
            <a:r>
              <a:rPr lang="en-US" sz="160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lang="en-US" sz="1600" dirty="0"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32289" y="6189984"/>
            <a:ext cx="4389120" cy="6407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döndürmelerin toplam sayısı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356870">
              <a:lnSpc>
                <a:spcPct val="100000"/>
              </a:lnSpc>
              <a:spcBef>
                <a:spcPts val="445"/>
              </a:spcBef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4 x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 +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 x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 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8 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400" spc="-30" dirty="0" smtClean="0">
                <a:solidFill>
                  <a:srgbClr val="232021"/>
                </a:solidFill>
                <a:latin typeface="Gulim"/>
                <a:cs typeface="Gulim"/>
              </a:rPr>
              <a:t>⇒</a:t>
            </a:r>
            <a:r>
              <a:rPr sz="1400" spc="-20" dirty="0" smtClean="0">
                <a:solidFill>
                  <a:srgbClr val="232021"/>
                </a:solidFill>
                <a:latin typeface="Gulim"/>
                <a:cs typeface="Gulim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i="1" spc="2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50" i="1" spc="-22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6 </a:t>
            </a:r>
            <a:r>
              <a:rPr sz="1650" i="1" spc="-22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50" i="1" spc="2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50" i="1" spc="-22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50" i="1" spc="-60" baseline="-20202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!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8013" y="4788408"/>
            <a:ext cx="1658108" cy="1274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79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2844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5985" y="476250"/>
            <a:ext cx="3281045" cy="3441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900" b="1" spc="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5637" y="3270503"/>
            <a:ext cx="1161287" cy="731519"/>
          </a:xfrm>
          <a:custGeom>
            <a:avLst/>
            <a:gdLst/>
            <a:ahLst/>
            <a:cxnLst/>
            <a:rect l="l" t="t" r="r" b="b"/>
            <a:pathLst>
              <a:path w="1161287" h="731519">
                <a:moveTo>
                  <a:pt x="82295" y="713231"/>
                </a:moveTo>
                <a:lnTo>
                  <a:pt x="60959" y="701039"/>
                </a:lnTo>
                <a:lnTo>
                  <a:pt x="42671" y="688847"/>
                </a:lnTo>
                <a:lnTo>
                  <a:pt x="30479" y="670559"/>
                </a:lnTo>
                <a:lnTo>
                  <a:pt x="18287" y="649223"/>
                </a:lnTo>
                <a:lnTo>
                  <a:pt x="18287" y="652271"/>
                </a:lnTo>
                <a:lnTo>
                  <a:pt x="12191" y="627887"/>
                </a:lnTo>
                <a:lnTo>
                  <a:pt x="12191" y="630935"/>
                </a:lnTo>
                <a:lnTo>
                  <a:pt x="9143" y="618743"/>
                </a:lnTo>
                <a:lnTo>
                  <a:pt x="9143" y="79247"/>
                </a:lnTo>
                <a:lnTo>
                  <a:pt x="3047" y="100583"/>
                </a:lnTo>
                <a:lnTo>
                  <a:pt x="0" y="112775"/>
                </a:lnTo>
                <a:lnTo>
                  <a:pt x="0" y="618743"/>
                </a:lnTo>
                <a:lnTo>
                  <a:pt x="9143" y="655319"/>
                </a:lnTo>
                <a:lnTo>
                  <a:pt x="36575" y="694943"/>
                </a:lnTo>
                <a:lnTo>
                  <a:pt x="76199" y="722375"/>
                </a:lnTo>
                <a:lnTo>
                  <a:pt x="79247" y="723137"/>
                </a:lnTo>
                <a:lnTo>
                  <a:pt x="79247" y="713231"/>
                </a:lnTo>
                <a:lnTo>
                  <a:pt x="82295" y="713231"/>
                </a:lnTo>
                <a:close/>
              </a:path>
              <a:path w="1161287" h="731519">
                <a:moveTo>
                  <a:pt x="1152143" y="103631"/>
                </a:moveTo>
                <a:lnTo>
                  <a:pt x="1152143" y="76199"/>
                </a:lnTo>
                <a:lnTo>
                  <a:pt x="1139951" y="54863"/>
                </a:lnTo>
                <a:lnTo>
                  <a:pt x="1127759" y="36575"/>
                </a:lnTo>
                <a:lnTo>
                  <a:pt x="1124711" y="36575"/>
                </a:lnTo>
                <a:lnTo>
                  <a:pt x="1106423" y="21335"/>
                </a:lnTo>
                <a:lnTo>
                  <a:pt x="1088135" y="12191"/>
                </a:lnTo>
                <a:lnTo>
                  <a:pt x="1085087" y="12191"/>
                </a:lnTo>
                <a:lnTo>
                  <a:pt x="1085087" y="9143"/>
                </a:lnTo>
                <a:lnTo>
                  <a:pt x="1063751" y="3047"/>
                </a:lnTo>
                <a:lnTo>
                  <a:pt x="1051559" y="0"/>
                </a:lnTo>
                <a:lnTo>
                  <a:pt x="112775" y="0"/>
                </a:lnTo>
                <a:lnTo>
                  <a:pt x="76199" y="9143"/>
                </a:lnTo>
                <a:lnTo>
                  <a:pt x="76199" y="12191"/>
                </a:lnTo>
                <a:lnTo>
                  <a:pt x="54863" y="21335"/>
                </a:lnTo>
                <a:lnTo>
                  <a:pt x="36575" y="36575"/>
                </a:lnTo>
                <a:lnTo>
                  <a:pt x="21335" y="54863"/>
                </a:lnTo>
                <a:lnTo>
                  <a:pt x="9143" y="76199"/>
                </a:lnTo>
                <a:lnTo>
                  <a:pt x="9143" y="112775"/>
                </a:lnTo>
                <a:lnTo>
                  <a:pt x="12191" y="103631"/>
                </a:lnTo>
                <a:lnTo>
                  <a:pt x="18287" y="79247"/>
                </a:lnTo>
                <a:lnTo>
                  <a:pt x="18287" y="82295"/>
                </a:lnTo>
                <a:lnTo>
                  <a:pt x="30479" y="60959"/>
                </a:lnTo>
                <a:lnTo>
                  <a:pt x="42671" y="42671"/>
                </a:lnTo>
                <a:lnTo>
                  <a:pt x="42671" y="45719"/>
                </a:lnTo>
                <a:lnTo>
                  <a:pt x="60959" y="30479"/>
                </a:lnTo>
                <a:lnTo>
                  <a:pt x="79247" y="20029"/>
                </a:lnTo>
                <a:lnTo>
                  <a:pt x="79247" y="18287"/>
                </a:lnTo>
                <a:lnTo>
                  <a:pt x="100583" y="12953"/>
                </a:lnTo>
                <a:lnTo>
                  <a:pt x="100583" y="12191"/>
                </a:lnTo>
                <a:lnTo>
                  <a:pt x="112775" y="12191"/>
                </a:lnTo>
                <a:lnTo>
                  <a:pt x="124967" y="9143"/>
                </a:lnTo>
                <a:lnTo>
                  <a:pt x="1036319" y="9143"/>
                </a:lnTo>
                <a:lnTo>
                  <a:pt x="1048511" y="12191"/>
                </a:lnTo>
                <a:lnTo>
                  <a:pt x="1060703" y="12191"/>
                </a:lnTo>
                <a:lnTo>
                  <a:pt x="1082039" y="18287"/>
                </a:lnTo>
                <a:lnTo>
                  <a:pt x="1103375" y="30479"/>
                </a:lnTo>
                <a:lnTo>
                  <a:pt x="1103375" y="33019"/>
                </a:lnTo>
                <a:lnTo>
                  <a:pt x="1118615" y="45719"/>
                </a:lnTo>
                <a:lnTo>
                  <a:pt x="1118615" y="42671"/>
                </a:lnTo>
                <a:lnTo>
                  <a:pt x="1133855" y="60959"/>
                </a:lnTo>
                <a:lnTo>
                  <a:pt x="1142999" y="82295"/>
                </a:lnTo>
                <a:lnTo>
                  <a:pt x="1142999" y="79247"/>
                </a:lnTo>
                <a:lnTo>
                  <a:pt x="1152143" y="103631"/>
                </a:lnTo>
                <a:close/>
              </a:path>
              <a:path w="1161287" h="731519">
                <a:moveTo>
                  <a:pt x="82295" y="18287"/>
                </a:moveTo>
                <a:lnTo>
                  <a:pt x="79247" y="18287"/>
                </a:lnTo>
                <a:lnTo>
                  <a:pt x="79247" y="20029"/>
                </a:lnTo>
                <a:lnTo>
                  <a:pt x="82295" y="18287"/>
                </a:lnTo>
                <a:close/>
              </a:path>
              <a:path w="1161287" h="731519">
                <a:moveTo>
                  <a:pt x="103631" y="719327"/>
                </a:moveTo>
                <a:lnTo>
                  <a:pt x="79247" y="713231"/>
                </a:lnTo>
                <a:lnTo>
                  <a:pt x="79247" y="723137"/>
                </a:lnTo>
                <a:lnTo>
                  <a:pt x="100583" y="728471"/>
                </a:lnTo>
                <a:lnTo>
                  <a:pt x="100583" y="719327"/>
                </a:lnTo>
                <a:lnTo>
                  <a:pt x="103631" y="719327"/>
                </a:lnTo>
                <a:close/>
              </a:path>
              <a:path w="1161287" h="731519">
                <a:moveTo>
                  <a:pt x="103631" y="12191"/>
                </a:moveTo>
                <a:lnTo>
                  <a:pt x="100583" y="12191"/>
                </a:lnTo>
                <a:lnTo>
                  <a:pt x="100583" y="12953"/>
                </a:lnTo>
                <a:lnTo>
                  <a:pt x="103631" y="12191"/>
                </a:lnTo>
                <a:close/>
              </a:path>
              <a:path w="1161287" h="731519">
                <a:moveTo>
                  <a:pt x="1103375" y="712215"/>
                </a:moveTo>
                <a:lnTo>
                  <a:pt x="1103375" y="701039"/>
                </a:lnTo>
                <a:lnTo>
                  <a:pt x="1082039" y="713231"/>
                </a:lnTo>
                <a:lnTo>
                  <a:pt x="1060703" y="719327"/>
                </a:lnTo>
                <a:lnTo>
                  <a:pt x="1048511" y="722375"/>
                </a:lnTo>
                <a:lnTo>
                  <a:pt x="112775" y="722375"/>
                </a:lnTo>
                <a:lnTo>
                  <a:pt x="100583" y="719327"/>
                </a:lnTo>
                <a:lnTo>
                  <a:pt x="100583" y="728471"/>
                </a:lnTo>
                <a:lnTo>
                  <a:pt x="112775" y="731519"/>
                </a:lnTo>
                <a:lnTo>
                  <a:pt x="1051559" y="731519"/>
                </a:lnTo>
                <a:lnTo>
                  <a:pt x="1063751" y="728471"/>
                </a:lnTo>
                <a:lnTo>
                  <a:pt x="1085087" y="722375"/>
                </a:lnTo>
                <a:lnTo>
                  <a:pt x="1088135" y="722375"/>
                </a:lnTo>
                <a:lnTo>
                  <a:pt x="1103375" y="712215"/>
                </a:lnTo>
                <a:close/>
              </a:path>
              <a:path w="1161287" h="731519">
                <a:moveTo>
                  <a:pt x="1103375" y="33019"/>
                </a:moveTo>
                <a:lnTo>
                  <a:pt x="1103375" y="30479"/>
                </a:lnTo>
                <a:lnTo>
                  <a:pt x="1100327" y="30479"/>
                </a:lnTo>
                <a:lnTo>
                  <a:pt x="1103375" y="33019"/>
                </a:lnTo>
                <a:close/>
              </a:path>
              <a:path w="1161287" h="731519">
                <a:moveTo>
                  <a:pt x="1161287" y="630935"/>
                </a:moveTo>
                <a:lnTo>
                  <a:pt x="1161287" y="100583"/>
                </a:lnTo>
                <a:lnTo>
                  <a:pt x="1152143" y="79247"/>
                </a:lnTo>
                <a:lnTo>
                  <a:pt x="1152143" y="618743"/>
                </a:lnTo>
                <a:lnTo>
                  <a:pt x="1149095" y="630935"/>
                </a:lnTo>
                <a:lnTo>
                  <a:pt x="1142999" y="652271"/>
                </a:lnTo>
                <a:lnTo>
                  <a:pt x="1142999" y="649223"/>
                </a:lnTo>
                <a:lnTo>
                  <a:pt x="1133855" y="670559"/>
                </a:lnTo>
                <a:lnTo>
                  <a:pt x="1118615" y="688847"/>
                </a:lnTo>
                <a:lnTo>
                  <a:pt x="1100327" y="701039"/>
                </a:lnTo>
                <a:lnTo>
                  <a:pt x="1103375" y="701039"/>
                </a:lnTo>
                <a:lnTo>
                  <a:pt x="1103375" y="712215"/>
                </a:lnTo>
                <a:lnTo>
                  <a:pt x="1106423" y="710183"/>
                </a:lnTo>
                <a:lnTo>
                  <a:pt x="1124711" y="694943"/>
                </a:lnTo>
                <a:lnTo>
                  <a:pt x="1127759" y="694943"/>
                </a:lnTo>
                <a:lnTo>
                  <a:pt x="1139951" y="676655"/>
                </a:lnTo>
                <a:lnTo>
                  <a:pt x="1152143" y="655319"/>
                </a:lnTo>
                <a:lnTo>
                  <a:pt x="1161287" y="630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8057" y="3270503"/>
            <a:ext cx="1161287" cy="731519"/>
          </a:xfrm>
          <a:custGeom>
            <a:avLst/>
            <a:gdLst/>
            <a:ahLst/>
            <a:cxnLst/>
            <a:rect l="l" t="t" r="r" b="b"/>
            <a:pathLst>
              <a:path w="1161287" h="731519">
                <a:moveTo>
                  <a:pt x="60959" y="701039"/>
                </a:moveTo>
                <a:lnTo>
                  <a:pt x="42671" y="688847"/>
                </a:lnTo>
                <a:lnTo>
                  <a:pt x="27431" y="670559"/>
                </a:lnTo>
                <a:lnTo>
                  <a:pt x="18287" y="649223"/>
                </a:lnTo>
                <a:lnTo>
                  <a:pt x="18287" y="652271"/>
                </a:lnTo>
                <a:lnTo>
                  <a:pt x="12191" y="627887"/>
                </a:lnTo>
                <a:lnTo>
                  <a:pt x="12191" y="630935"/>
                </a:lnTo>
                <a:lnTo>
                  <a:pt x="9143" y="618743"/>
                </a:lnTo>
                <a:lnTo>
                  <a:pt x="9143" y="79247"/>
                </a:lnTo>
                <a:lnTo>
                  <a:pt x="3047" y="100583"/>
                </a:lnTo>
                <a:lnTo>
                  <a:pt x="0" y="100583"/>
                </a:lnTo>
                <a:lnTo>
                  <a:pt x="0" y="630935"/>
                </a:lnTo>
                <a:lnTo>
                  <a:pt x="3047" y="630935"/>
                </a:lnTo>
                <a:lnTo>
                  <a:pt x="9143" y="655319"/>
                </a:lnTo>
                <a:lnTo>
                  <a:pt x="21335" y="676655"/>
                </a:lnTo>
                <a:lnTo>
                  <a:pt x="36575" y="694943"/>
                </a:lnTo>
                <a:lnTo>
                  <a:pt x="54863" y="710183"/>
                </a:lnTo>
                <a:lnTo>
                  <a:pt x="57911" y="711925"/>
                </a:lnTo>
                <a:lnTo>
                  <a:pt x="57911" y="701039"/>
                </a:lnTo>
                <a:lnTo>
                  <a:pt x="60959" y="701039"/>
                </a:lnTo>
                <a:close/>
              </a:path>
              <a:path w="1161287" h="731519">
                <a:moveTo>
                  <a:pt x="1152143" y="115823"/>
                </a:moveTo>
                <a:lnTo>
                  <a:pt x="1152143" y="76199"/>
                </a:lnTo>
                <a:lnTo>
                  <a:pt x="1139951" y="54863"/>
                </a:lnTo>
                <a:lnTo>
                  <a:pt x="1124711" y="36575"/>
                </a:lnTo>
                <a:lnTo>
                  <a:pt x="1106423" y="21335"/>
                </a:lnTo>
                <a:lnTo>
                  <a:pt x="1085087" y="12191"/>
                </a:lnTo>
                <a:lnTo>
                  <a:pt x="1085087" y="9143"/>
                </a:lnTo>
                <a:lnTo>
                  <a:pt x="1048511" y="0"/>
                </a:lnTo>
                <a:lnTo>
                  <a:pt x="109727" y="0"/>
                </a:lnTo>
                <a:lnTo>
                  <a:pt x="97535" y="3047"/>
                </a:lnTo>
                <a:lnTo>
                  <a:pt x="76199" y="9143"/>
                </a:lnTo>
                <a:lnTo>
                  <a:pt x="76199" y="12191"/>
                </a:lnTo>
                <a:lnTo>
                  <a:pt x="54863" y="21335"/>
                </a:lnTo>
                <a:lnTo>
                  <a:pt x="36575" y="36575"/>
                </a:lnTo>
                <a:lnTo>
                  <a:pt x="21335" y="54863"/>
                </a:lnTo>
                <a:lnTo>
                  <a:pt x="9143" y="76199"/>
                </a:lnTo>
                <a:lnTo>
                  <a:pt x="9143" y="112775"/>
                </a:lnTo>
                <a:lnTo>
                  <a:pt x="12191" y="103631"/>
                </a:lnTo>
                <a:lnTo>
                  <a:pt x="18287" y="79247"/>
                </a:lnTo>
                <a:lnTo>
                  <a:pt x="18287" y="82295"/>
                </a:lnTo>
                <a:lnTo>
                  <a:pt x="27431" y="60959"/>
                </a:lnTo>
                <a:lnTo>
                  <a:pt x="42671" y="42671"/>
                </a:lnTo>
                <a:lnTo>
                  <a:pt x="42671" y="45719"/>
                </a:lnTo>
                <a:lnTo>
                  <a:pt x="57911" y="33019"/>
                </a:lnTo>
                <a:lnTo>
                  <a:pt x="57911" y="30479"/>
                </a:lnTo>
                <a:lnTo>
                  <a:pt x="79247" y="18287"/>
                </a:lnTo>
                <a:lnTo>
                  <a:pt x="100583" y="12191"/>
                </a:lnTo>
                <a:lnTo>
                  <a:pt x="112775" y="12191"/>
                </a:lnTo>
                <a:lnTo>
                  <a:pt x="124967" y="9143"/>
                </a:lnTo>
                <a:lnTo>
                  <a:pt x="1036319" y="9143"/>
                </a:lnTo>
                <a:lnTo>
                  <a:pt x="1048511" y="12191"/>
                </a:lnTo>
                <a:lnTo>
                  <a:pt x="1060703" y="12191"/>
                </a:lnTo>
                <a:lnTo>
                  <a:pt x="1060703" y="12953"/>
                </a:lnTo>
                <a:lnTo>
                  <a:pt x="1082039" y="18287"/>
                </a:lnTo>
                <a:lnTo>
                  <a:pt x="1100327" y="30479"/>
                </a:lnTo>
                <a:lnTo>
                  <a:pt x="1118615" y="45719"/>
                </a:lnTo>
                <a:lnTo>
                  <a:pt x="1118615" y="42671"/>
                </a:lnTo>
                <a:lnTo>
                  <a:pt x="1130807" y="60959"/>
                </a:lnTo>
                <a:lnTo>
                  <a:pt x="1142999" y="82295"/>
                </a:lnTo>
                <a:lnTo>
                  <a:pt x="1142999" y="79247"/>
                </a:lnTo>
                <a:lnTo>
                  <a:pt x="1152143" y="115823"/>
                </a:lnTo>
                <a:close/>
              </a:path>
              <a:path w="1161287" h="731519">
                <a:moveTo>
                  <a:pt x="60959" y="30479"/>
                </a:moveTo>
                <a:lnTo>
                  <a:pt x="57911" y="30479"/>
                </a:lnTo>
                <a:lnTo>
                  <a:pt x="57911" y="33019"/>
                </a:lnTo>
                <a:lnTo>
                  <a:pt x="60959" y="30479"/>
                </a:lnTo>
                <a:close/>
              </a:path>
              <a:path w="1161287" h="731519">
                <a:moveTo>
                  <a:pt x="1060703" y="728471"/>
                </a:moveTo>
                <a:lnTo>
                  <a:pt x="1060703" y="719327"/>
                </a:lnTo>
                <a:lnTo>
                  <a:pt x="1048511" y="722375"/>
                </a:lnTo>
                <a:lnTo>
                  <a:pt x="112775" y="722375"/>
                </a:lnTo>
                <a:lnTo>
                  <a:pt x="100583" y="719327"/>
                </a:lnTo>
                <a:lnTo>
                  <a:pt x="79247" y="713231"/>
                </a:lnTo>
                <a:lnTo>
                  <a:pt x="57911" y="701039"/>
                </a:lnTo>
                <a:lnTo>
                  <a:pt x="57911" y="711925"/>
                </a:lnTo>
                <a:lnTo>
                  <a:pt x="76199" y="722375"/>
                </a:lnTo>
                <a:lnTo>
                  <a:pt x="97535" y="728471"/>
                </a:lnTo>
                <a:lnTo>
                  <a:pt x="112775" y="731519"/>
                </a:lnTo>
                <a:lnTo>
                  <a:pt x="1048511" y="731519"/>
                </a:lnTo>
                <a:lnTo>
                  <a:pt x="1060703" y="728471"/>
                </a:lnTo>
                <a:close/>
              </a:path>
              <a:path w="1161287" h="731519">
                <a:moveTo>
                  <a:pt x="1060703" y="12953"/>
                </a:moveTo>
                <a:lnTo>
                  <a:pt x="1060703" y="12191"/>
                </a:lnTo>
                <a:lnTo>
                  <a:pt x="1057655" y="12191"/>
                </a:lnTo>
                <a:lnTo>
                  <a:pt x="1060703" y="12953"/>
                </a:lnTo>
                <a:close/>
              </a:path>
              <a:path w="1161287" h="731519">
                <a:moveTo>
                  <a:pt x="1161287" y="618743"/>
                </a:moveTo>
                <a:lnTo>
                  <a:pt x="1161287" y="112775"/>
                </a:lnTo>
                <a:lnTo>
                  <a:pt x="1158239" y="100583"/>
                </a:lnTo>
                <a:lnTo>
                  <a:pt x="1152143" y="79247"/>
                </a:lnTo>
                <a:lnTo>
                  <a:pt x="1152143" y="618743"/>
                </a:lnTo>
                <a:lnTo>
                  <a:pt x="1149095" y="630935"/>
                </a:lnTo>
                <a:lnTo>
                  <a:pt x="1142999" y="652271"/>
                </a:lnTo>
                <a:lnTo>
                  <a:pt x="1142999" y="649223"/>
                </a:lnTo>
                <a:lnTo>
                  <a:pt x="1130807" y="670559"/>
                </a:lnTo>
                <a:lnTo>
                  <a:pt x="1118615" y="688847"/>
                </a:lnTo>
                <a:lnTo>
                  <a:pt x="1082039" y="713231"/>
                </a:lnTo>
                <a:lnTo>
                  <a:pt x="1057655" y="719327"/>
                </a:lnTo>
                <a:lnTo>
                  <a:pt x="1060703" y="719327"/>
                </a:lnTo>
                <a:lnTo>
                  <a:pt x="1060703" y="728471"/>
                </a:lnTo>
                <a:lnTo>
                  <a:pt x="1085087" y="722375"/>
                </a:lnTo>
                <a:lnTo>
                  <a:pt x="1106423" y="710183"/>
                </a:lnTo>
                <a:lnTo>
                  <a:pt x="1124711" y="694943"/>
                </a:lnTo>
                <a:lnTo>
                  <a:pt x="1139951" y="676655"/>
                </a:lnTo>
                <a:lnTo>
                  <a:pt x="1152143" y="655319"/>
                </a:lnTo>
                <a:lnTo>
                  <a:pt x="1161287" y="618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11730" y="1472183"/>
            <a:ext cx="1164335" cy="731519"/>
          </a:xfrm>
          <a:custGeom>
            <a:avLst/>
            <a:gdLst/>
            <a:ahLst/>
            <a:cxnLst/>
            <a:rect l="l" t="t" r="r" b="b"/>
            <a:pathLst>
              <a:path w="1164335" h="731519">
                <a:moveTo>
                  <a:pt x="1161287" y="630935"/>
                </a:moveTo>
                <a:lnTo>
                  <a:pt x="1161287" y="100583"/>
                </a:lnTo>
                <a:lnTo>
                  <a:pt x="1152143" y="76199"/>
                </a:lnTo>
                <a:lnTo>
                  <a:pt x="1142999" y="54863"/>
                </a:lnTo>
                <a:lnTo>
                  <a:pt x="1139951" y="54863"/>
                </a:lnTo>
                <a:lnTo>
                  <a:pt x="1127759" y="36575"/>
                </a:lnTo>
                <a:lnTo>
                  <a:pt x="1124711" y="36575"/>
                </a:lnTo>
                <a:lnTo>
                  <a:pt x="1109471" y="21335"/>
                </a:lnTo>
                <a:lnTo>
                  <a:pt x="1106423" y="21335"/>
                </a:lnTo>
                <a:lnTo>
                  <a:pt x="1088135" y="12191"/>
                </a:lnTo>
                <a:lnTo>
                  <a:pt x="1085087" y="9143"/>
                </a:lnTo>
                <a:lnTo>
                  <a:pt x="1063751" y="3047"/>
                </a:lnTo>
                <a:lnTo>
                  <a:pt x="1051559" y="0"/>
                </a:lnTo>
                <a:lnTo>
                  <a:pt x="112775" y="0"/>
                </a:lnTo>
                <a:lnTo>
                  <a:pt x="76199" y="9143"/>
                </a:lnTo>
                <a:lnTo>
                  <a:pt x="76199" y="12191"/>
                </a:lnTo>
                <a:lnTo>
                  <a:pt x="54863" y="21335"/>
                </a:lnTo>
                <a:lnTo>
                  <a:pt x="36575" y="36575"/>
                </a:lnTo>
                <a:lnTo>
                  <a:pt x="21335" y="54863"/>
                </a:lnTo>
                <a:lnTo>
                  <a:pt x="12191" y="76199"/>
                </a:lnTo>
                <a:lnTo>
                  <a:pt x="9143" y="76199"/>
                </a:lnTo>
                <a:lnTo>
                  <a:pt x="0" y="112775"/>
                </a:lnTo>
                <a:lnTo>
                  <a:pt x="0" y="618743"/>
                </a:lnTo>
                <a:lnTo>
                  <a:pt x="9143" y="655319"/>
                </a:lnTo>
                <a:lnTo>
                  <a:pt x="9143" y="124967"/>
                </a:lnTo>
                <a:lnTo>
                  <a:pt x="12191" y="112775"/>
                </a:lnTo>
                <a:lnTo>
                  <a:pt x="12191" y="103631"/>
                </a:lnTo>
                <a:lnTo>
                  <a:pt x="18287" y="79247"/>
                </a:lnTo>
                <a:lnTo>
                  <a:pt x="18287" y="82295"/>
                </a:lnTo>
                <a:lnTo>
                  <a:pt x="30479" y="60959"/>
                </a:lnTo>
                <a:lnTo>
                  <a:pt x="42671" y="46329"/>
                </a:lnTo>
                <a:lnTo>
                  <a:pt x="42671" y="45719"/>
                </a:lnTo>
                <a:lnTo>
                  <a:pt x="45719" y="42671"/>
                </a:lnTo>
                <a:lnTo>
                  <a:pt x="45719" y="43179"/>
                </a:lnTo>
                <a:lnTo>
                  <a:pt x="60959" y="30479"/>
                </a:lnTo>
                <a:lnTo>
                  <a:pt x="79247" y="20029"/>
                </a:lnTo>
                <a:lnTo>
                  <a:pt x="79247" y="18287"/>
                </a:lnTo>
                <a:lnTo>
                  <a:pt x="103631" y="12191"/>
                </a:lnTo>
                <a:lnTo>
                  <a:pt x="112775" y="12191"/>
                </a:lnTo>
                <a:lnTo>
                  <a:pt x="124967" y="9143"/>
                </a:lnTo>
                <a:lnTo>
                  <a:pt x="1039367" y="9143"/>
                </a:lnTo>
                <a:lnTo>
                  <a:pt x="1048511" y="12191"/>
                </a:lnTo>
                <a:lnTo>
                  <a:pt x="1060703" y="12191"/>
                </a:lnTo>
                <a:lnTo>
                  <a:pt x="1082039" y="18287"/>
                </a:lnTo>
                <a:lnTo>
                  <a:pt x="1103375" y="30479"/>
                </a:lnTo>
                <a:lnTo>
                  <a:pt x="1118615" y="45719"/>
                </a:lnTo>
                <a:lnTo>
                  <a:pt x="1118615" y="42671"/>
                </a:lnTo>
                <a:lnTo>
                  <a:pt x="1133855" y="60959"/>
                </a:lnTo>
                <a:lnTo>
                  <a:pt x="1142999" y="82295"/>
                </a:lnTo>
                <a:lnTo>
                  <a:pt x="1142999" y="79247"/>
                </a:lnTo>
                <a:lnTo>
                  <a:pt x="1152143" y="103631"/>
                </a:lnTo>
                <a:lnTo>
                  <a:pt x="1152143" y="655319"/>
                </a:lnTo>
                <a:lnTo>
                  <a:pt x="1161287" y="630935"/>
                </a:lnTo>
                <a:close/>
              </a:path>
              <a:path w="1164335" h="731519">
                <a:moveTo>
                  <a:pt x="45719" y="688847"/>
                </a:moveTo>
                <a:lnTo>
                  <a:pt x="30479" y="670559"/>
                </a:lnTo>
                <a:lnTo>
                  <a:pt x="18287" y="649223"/>
                </a:lnTo>
                <a:lnTo>
                  <a:pt x="18287" y="652271"/>
                </a:lnTo>
                <a:lnTo>
                  <a:pt x="12191" y="627887"/>
                </a:lnTo>
                <a:lnTo>
                  <a:pt x="12191" y="618743"/>
                </a:lnTo>
                <a:lnTo>
                  <a:pt x="9143" y="606551"/>
                </a:lnTo>
                <a:lnTo>
                  <a:pt x="9143" y="655319"/>
                </a:lnTo>
                <a:lnTo>
                  <a:pt x="12191" y="655319"/>
                </a:lnTo>
                <a:lnTo>
                  <a:pt x="21335" y="676655"/>
                </a:lnTo>
                <a:lnTo>
                  <a:pt x="36575" y="694943"/>
                </a:lnTo>
                <a:lnTo>
                  <a:pt x="42671" y="700023"/>
                </a:lnTo>
                <a:lnTo>
                  <a:pt x="42671" y="688847"/>
                </a:lnTo>
                <a:lnTo>
                  <a:pt x="45719" y="688847"/>
                </a:lnTo>
                <a:close/>
              </a:path>
              <a:path w="1164335" h="731519">
                <a:moveTo>
                  <a:pt x="45719" y="42671"/>
                </a:moveTo>
                <a:lnTo>
                  <a:pt x="42671" y="45719"/>
                </a:lnTo>
                <a:lnTo>
                  <a:pt x="44334" y="44334"/>
                </a:lnTo>
                <a:lnTo>
                  <a:pt x="45719" y="42671"/>
                </a:lnTo>
                <a:close/>
              </a:path>
              <a:path w="1164335" h="731519">
                <a:moveTo>
                  <a:pt x="44334" y="44334"/>
                </a:moveTo>
                <a:lnTo>
                  <a:pt x="42671" y="45719"/>
                </a:lnTo>
                <a:lnTo>
                  <a:pt x="42671" y="46329"/>
                </a:lnTo>
                <a:lnTo>
                  <a:pt x="44334" y="44334"/>
                </a:lnTo>
                <a:close/>
              </a:path>
              <a:path w="1164335" h="731519">
                <a:moveTo>
                  <a:pt x="82295" y="713231"/>
                </a:moveTo>
                <a:lnTo>
                  <a:pt x="60959" y="701039"/>
                </a:lnTo>
                <a:lnTo>
                  <a:pt x="42671" y="688847"/>
                </a:lnTo>
                <a:lnTo>
                  <a:pt x="42671" y="700023"/>
                </a:lnTo>
                <a:lnTo>
                  <a:pt x="54863" y="710183"/>
                </a:lnTo>
                <a:lnTo>
                  <a:pt x="76199" y="722375"/>
                </a:lnTo>
                <a:lnTo>
                  <a:pt x="79247" y="723137"/>
                </a:lnTo>
                <a:lnTo>
                  <a:pt x="79247" y="713231"/>
                </a:lnTo>
                <a:lnTo>
                  <a:pt x="82295" y="713231"/>
                </a:lnTo>
                <a:close/>
              </a:path>
              <a:path w="1164335" h="731519">
                <a:moveTo>
                  <a:pt x="45719" y="43179"/>
                </a:moveTo>
                <a:lnTo>
                  <a:pt x="45719" y="42671"/>
                </a:lnTo>
                <a:lnTo>
                  <a:pt x="44334" y="44334"/>
                </a:lnTo>
                <a:lnTo>
                  <a:pt x="45719" y="43179"/>
                </a:lnTo>
                <a:close/>
              </a:path>
              <a:path w="1164335" h="731519">
                <a:moveTo>
                  <a:pt x="82295" y="18287"/>
                </a:moveTo>
                <a:lnTo>
                  <a:pt x="79247" y="18287"/>
                </a:lnTo>
                <a:lnTo>
                  <a:pt x="79247" y="20029"/>
                </a:lnTo>
                <a:lnTo>
                  <a:pt x="82295" y="18287"/>
                </a:lnTo>
                <a:close/>
              </a:path>
              <a:path w="1164335" h="731519">
                <a:moveTo>
                  <a:pt x="1152143" y="655319"/>
                </a:moveTo>
                <a:lnTo>
                  <a:pt x="1152143" y="627887"/>
                </a:lnTo>
                <a:lnTo>
                  <a:pt x="1142999" y="652271"/>
                </a:lnTo>
                <a:lnTo>
                  <a:pt x="1142999" y="649223"/>
                </a:lnTo>
                <a:lnTo>
                  <a:pt x="1118615" y="688847"/>
                </a:lnTo>
                <a:lnTo>
                  <a:pt x="1082039" y="713231"/>
                </a:lnTo>
                <a:lnTo>
                  <a:pt x="1060703" y="719327"/>
                </a:lnTo>
                <a:lnTo>
                  <a:pt x="1048511" y="719327"/>
                </a:lnTo>
                <a:lnTo>
                  <a:pt x="1036319" y="722375"/>
                </a:lnTo>
                <a:lnTo>
                  <a:pt x="124967" y="722375"/>
                </a:lnTo>
                <a:lnTo>
                  <a:pt x="112775" y="719327"/>
                </a:lnTo>
                <a:lnTo>
                  <a:pt x="103631" y="719327"/>
                </a:lnTo>
                <a:lnTo>
                  <a:pt x="79247" y="713231"/>
                </a:lnTo>
                <a:lnTo>
                  <a:pt x="79247" y="723137"/>
                </a:lnTo>
                <a:lnTo>
                  <a:pt x="112775" y="731519"/>
                </a:lnTo>
                <a:lnTo>
                  <a:pt x="1051559" y="731519"/>
                </a:lnTo>
                <a:lnTo>
                  <a:pt x="1063751" y="728471"/>
                </a:lnTo>
                <a:lnTo>
                  <a:pt x="1085087" y="722375"/>
                </a:lnTo>
                <a:lnTo>
                  <a:pt x="1088135" y="722375"/>
                </a:lnTo>
                <a:lnTo>
                  <a:pt x="1106423" y="710183"/>
                </a:lnTo>
                <a:lnTo>
                  <a:pt x="1109471" y="710183"/>
                </a:lnTo>
                <a:lnTo>
                  <a:pt x="1124711" y="694943"/>
                </a:lnTo>
                <a:lnTo>
                  <a:pt x="1127759" y="694943"/>
                </a:lnTo>
                <a:lnTo>
                  <a:pt x="1139951" y="676655"/>
                </a:lnTo>
                <a:lnTo>
                  <a:pt x="1142999" y="676655"/>
                </a:lnTo>
                <a:lnTo>
                  <a:pt x="1152143" y="655319"/>
                </a:lnTo>
                <a:close/>
              </a:path>
              <a:path w="1164335" h="731519">
                <a:moveTo>
                  <a:pt x="1164335" y="606551"/>
                </a:moveTo>
                <a:lnTo>
                  <a:pt x="1164335" y="124967"/>
                </a:lnTo>
                <a:lnTo>
                  <a:pt x="1161287" y="112775"/>
                </a:lnTo>
                <a:lnTo>
                  <a:pt x="1161287" y="618743"/>
                </a:lnTo>
                <a:lnTo>
                  <a:pt x="1164335" y="60655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53877" y="3630167"/>
            <a:ext cx="6047228" cy="45719"/>
          </a:xfrm>
          <a:custGeom>
            <a:avLst/>
            <a:gdLst/>
            <a:ahLst/>
            <a:cxnLst/>
            <a:rect l="l" t="t" r="r" b="b"/>
            <a:pathLst>
              <a:path w="6047228" h="45719">
                <a:moveTo>
                  <a:pt x="5983220" y="12191"/>
                </a:moveTo>
                <a:lnTo>
                  <a:pt x="5983220" y="0"/>
                </a:lnTo>
                <a:lnTo>
                  <a:pt x="0" y="0"/>
                </a:lnTo>
                <a:lnTo>
                  <a:pt x="0" y="12191"/>
                </a:lnTo>
                <a:lnTo>
                  <a:pt x="5983220" y="12191"/>
                </a:lnTo>
                <a:close/>
              </a:path>
              <a:path w="6047228" h="45719">
                <a:moveTo>
                  <a:pt x="6047228" y="6095"/>
                </a:moveTo>
                <a:lnTo>
                  <a:pt x="5971028" y="-30479"/>
                </a:lnTo>
                <a:lnTo>
                  <a:pt x="5971028" y="0"/>
                </a:lnTo>
                <a:lnTo>
                  <a:pt x="5983220" y="0"/>
                </a:lnTo>
                <a:lnTo>
                  <a:pt x="5983220" y="39380"/>
                </a:lnTo>
                <a:lnTo>
                  <a:pt x="6047228" y="6095"/>
                </a:lnTo>
                <a:close/>
              </a:path>
              <a:path w="6047228" h="45719">
                <a:moveTo>
                  <a:pt x="5983220" y="39380"/>
                </a:moveTo>
                <a:lnTo>
                  <a:pt x="5983220" y="12191"/>
                </a:lnTo>
                <a:lnTo>
                  <a:pt x="5971028" y="12191"/>
                </a:lnTo>
                <a:lnTo>
                  <a:pt x="5971028" y="45719"/>
                </a:lnTo>
                <a:lnTo>
                  <a:pt x="5983220" y="39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54274" y="2197607"/>
            <a:ext cx="76199" cy="1438655"/>
          </a:xfrm>
          <a:custGeom>
            <a:avLst/>
            <a:gdLst/>
            <a:ahLst/>
            <a:cxnLst/>
            <a:rect l="l" t="t" r="r" b="b"/>
            <a:pathLst>
              <a:path w="76199" h="1438655">
                <a:moveTo>
                  <a:pt x="76199" y="76199"/>
                </a:moveTo>
                <a:lnTo>
                  <a:pt x="39623" y="0"/>
                </a:lnTo>
                <a:lnTo>
                  <a:pt x="0" y="76199"/>
                </a:lnTo>
                <a:lnTo>
                  <a:pt x="33527" y="76199"/>
                </a:lnTo>
                <a:lnTo>
                  <a:pt x="33527" y="64007"/>
                </a:lnTo>
                <a:lnTo>
                  <a:pt x="45719" y="64007"/>
                </a:lnTo>
                <a:lnTo>
                  <a:pt x="45719" y="76199"/>
                </a:lnTo>
                <a:lnTo>
                  <a:pt x="76199" y="76199"/>
                </a:lnTo>
                <a:close/>
              </a:path>
              <a:path w="76199" h="1438655">
                <a:moveTo>
                  <a:pt x="45719" y="76199"/>
                </a:moveTo>
                <a:lnTo>
                  <a:pt x="45719" y="64007"/>
                </a:lnTo>
                <a:lnTo>
                  <a:pt x="33527" y="64007"/>
                </a:lnTo>
                <a:lnTo>
                  <a:pt x="33527" y="76199"/>
                </a:lnTo>
                <a:lnTo>
                  <a:pt x="45719" y="76199"/>
                </a:lnTo>
                <a:close/>
              </a:path>
              <a:path w="76199" h="1438655">
                <a:moveTo>
                  <a:pt x="45719" y="1438655"/>
                </a:moveTo>
                <a:lnTo>
                  <a:pt x="45719" y="76199"/>
                </a:lnTo>
                <a:lnTo>
                  <a:pt x="33527" y="76199"/>
                </a:lnTo>
                <a:lnTo>
                  <a:pt x="33527" y="1438655"/>
                </a:lnTo>
                <a:lnTo>
                  <a:pt x="45719" y="14386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69386" y="3261359"/>
            <a:ext cx="146303" cy="58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06346" y="3137828"/>
            <a:ext cx="1463039" cy="1001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7389" y="2406395"/>
            <a:ext cx="2246375" cy="1746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302398" y="959613"/>
            <a:ext cx="6727190" cy="182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065" marR="12700">
              <a:lnSpc>
                <a:spcPct val="100000"/>
              </a:lnSpc>
              <a:buClr>
                <a:srgbClr val="5C83BE"/>
              </a:buClr>
              <a:buSzPct val="118750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Alternatif isimler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özel anahtarlı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6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tek anahtarlı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veya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gizli anahtarlı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şifreleme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300"/>
              </a:lnSpc>
              <a:spcBef>
                <a:spcPts val="8"/>
              </a:spcBef>
            </a:pPr>
            <a:endParaRPr sz="1300" dirty="0"/>
          </a:p>
          <a:p>
            <a:pPr marL="3706495" marR="2056764" indent="176530">
              <a:lnSpc>
                <a:spcPct val="100000"/>
              </a:lnSpc>
            </a:pPr>
            <a:r>
              <a:rPr sz="1800" spc="-10" dirty="0" smtClean="0">
                <a:solidFill>
                  <a:srgbClr val="F27634"/>
                </a:solidFill>
                <a:latin typeface="Arial"/>
                <a:cs typeface="Arial"/>
              </a:rPr>
              <a:t>O</a:t>
            </a:r>
            <a:r>
              <a:rPr sz="1800" spc="10" dirty="0" smtClean="0">
                <a:solidFill>
                  <a:srgbClr val="F27634"/>
                </a:solidFill>
                <a:latin typeface="Arial"/>
                <a:cs typeface="Arial"/>
              </a:rPr>
              <a:t>sc</a:t>
            </a:r>
            <a:r>
              <a:rPr sz="1800" spc="5" dirty="0" smtClean="0">
                <a:solidFill>
                  <a:srgbClr val="F27634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F27634"/>
                </a:solidFill>
                <a:latin typeface="Arial"/>
                <a:cs typeface="Arial"/>
              </a:rPr>
              <a:t>r (</a:t>
            </a:r>
            <a:r>
              <a:rPr sz="1800" spc="5" dirty="0" smtClean="0">
                <a:solidFill>
                  <a:srgbClr val="F27634"/>
                </a:solidFill>
                <a:latin typeface="Arial"/>
                <a:cs typeface="Arial"/>
              </a:rPr>
              <a:t>ba</a:t>
            </a:r>
            <a:r>
              <a:rPr sz="1800" spc="0" dirty="0" smtClean="0">
                <a:solidFill>
                  <a:srgbClr val="F27634"/>
                </a:solidFill>
                <a:latin typeface="Arial"/>
                <a:cs typeface="Arial"/>
              </a:rPr>
              <a:t>d</a:t>
            </a:r>
            <a:r>
              <a:rPr sz="1800" spc="-40" dirty="0" smtClean="0">
                <a:solidFill>
                  <a:srgbClr val="F27634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F27634"/>
                </a:solidFill>
                <a:latin typeface="Arial"/>
                <a:cs typeface="Arial"/>
              </a:rPr>
              <a:t>gu</a:t>
            </a:r>
            <a:r>
              <a:rPr sz="1800" spc="-15" dirty="0" smtClean="0">
                <a:solidFill>
                  <a:srgbClr val="F27634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F27634"/>
                </a:solidFill>
                <a:latin typeface="Arial"/>
                <a:cs typeface="Arial"/>
              </a:rPr>
              <a:t>)</a:t>
            </a:r>
            <a:endParaRPr sz="1800" dirty="0">
              <a:latin typeface="Arial"/>
              <a:cs typeface="Arial"/>
            </a:endParaRPr>
          </a:p>
          <a:p>
            <a:pPr marR="226695" algn="r">
              <a:lnSpc>
                <a:spcPts val="157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600" dirty="0">
              <a:latin typeface="Arial"/>
              <a:cs typeface="Arial"/>
            </a:endParaRPr>
          </a:p>
          <a:p>
            <a:pPr marR="307340" algn="r">
              <a:lnSpc>
                <a:spcPct val="100000"/>
              </a:lnSpc>
            </a:pP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hanne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600" dirty="0">
              <a:latin typeface="Arial"/>
              <a:cs typeface="Arial"/>
            </a:endParaRPr>
          </a:p>
          <a:p>
            <a:pPr marR="52705" algn="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erne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9830" y="3340610"/>
            <a:ext cx="69024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81915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 (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good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32260" y="3340610"/>
            <a:ext cx="69024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27635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b (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good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54543" y="3630171"/>
            <a:ext cx="13970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8756" y="3630171"/>
            <a:ext cx="13970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85985" y="4775711"/>
            <a:ext cx="7274559" cy="15119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ob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-7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tate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356870" marR="224790" lvl="1" indent="0">
              <a:lnSpc>
                <a:spcPts val="2400"/>
              </a:lnSpc>
              <a:spcBef>
                <a:spcPts val="100"/>
              </a:spcBef>
              <a:buClr>
                <a:srgbClr val="232021"/>
              </a:buClr>
              <a:buFont typeface="Arial"/>
              <a:buAutoNum type="arabicParenR"/>
              <a:tabLst>
                <a:tab pos="579120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 BOB güvenli olmayan kanal üzerinden haberleşmek istiyorlar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spc="6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erne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356870" marR="12700" lvl="1">
              <a:lnSpc>
                <a:spcPts val="2400"/>
              </a:lnSpc>
              <a:buClr>
                <a:srgbClr val="232021"/>
              </a:buClr>
              <a:buFont typeface="Arial"/>
              <a:buAutoNum type="arabicParenR"/>
              <a:tabLst>
                <a:tab pos="579120" algn="l"/>
              </a:tabLst>
            </a:pP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kötü niyetli üçüncü kişi olan 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kanala ulaşabilir fakat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fakat haberleşmeyi anlayamamalı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Chap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Unde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andin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g 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i="1" spc="-10" dirty="0" smtClean="0">
                <a:solidFill>
                  <a:srgbClr val="232021"/>
                </a:solidFill>
                <a:latin typeface="Arial"/>
                <a:cs typeface="Arial"/>
              </a:rPr>
              <a:t>aph</a:t>
            </a:r>
            <a:r>
              <a:rPr sz="10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i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000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0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0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0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0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000" spc="-1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r>
              <a:rPr sz="1000" spc="-5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0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200657"/>
            <a:ext cx="386651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S‘e giriş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Algoritmasına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 genel bakış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Şifre çözme</a:t>
            </a:r>
            <a:endParaRPr lang="tr-TR" sz="2000" b="1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S‘in Güvenliği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7921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90850" y="682751"/>
            <a:ext cx="4166615" cy="5949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2288" y="616205"/>
            <a:ext cx="1828411" cy="3511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spc="-20" dirty="0" err="1" smtClean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2289" y="921436"/>
            <a:ext cx="4130040" cy="602170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314960" indent="-19558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endParaRPr lang="tr-TR" sz="1600" b="1" spc="0" dirty="0" smtClean="0">
              <a:solidFill>
                <a:srgbClr val="232021"/>
              </a:solidFill>
              <a:latin typeface="Arial"/>
              <a:cs typeface="Arial"/>
            </a:endParaRPr>
          </a:p>
          <a:p>
            <a:pPr marL="207645" marR="314960" indent="-195580">
              <a:lnSpc>
                <a:spcPct val="1195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b="1" spc="0" dirty="0" err="1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5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err="1" smtClean="0">
                <a:solidFill>
                  <a:srgbClr val="232021"/>
                </a:solidFill>
                <a:latin typeface="Arial"/>
                <a:cs typeface="Arial"/>
              </a:rPr>
              <a:t>ste</a:t>
            </a:r>
            <a:r>
              <a:rPr sz="1600" b="1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-35" dirty="0" smtClean="0">
                <a:solidFill>
                  <a:srgbClr val="232021"/>
                </a:solidFill>
                <a:latin typeface="Arial"/>
                <a:cs typeface="Arial"/>
              </a:rPr>
              <a:t>şifrelemede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deşifreleme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için sadece anahtar tarifesi değiştirilir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07645" marR="628650" indent="-195580">
              <a:lnSpc>
                <a:spcPct val="118400"/>
              </a:lnSpc>
              <a:spcBef>
                <a:spcPts val="265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Aynı 16 anahtar sırası ters çevrilerek üretilir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lang="tr-TR" sz="1000" dirty="0" smtClean="0"/>
          </a:p>
          <a:p>
            <a:pPr>
              <a:lnSpc>
                <a:spcPts val="1000"/>
              </a:lnSpc>
            </a:pPr>
            <a:endParaRPr lang="tr-TR"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Ters anahtar üretme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 marL="207645" marR="207645" indent="0">
              <a:lnSpc>
                <a:spcPts val="2420"/>
              </a:lnSpc>
              <a:spcBef>
                <a:spcPts val="85"/>
              </a:spcBef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6 </a:t>
            </a:r>
            <a:r>
              <a:rPr sz="1650" i="1" spc="-22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50" i="1" spc="202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yapılarak ilk anahtar üretilebilir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 marL="207645" marR="18415" indent="0">
              <a:lnSpc>
                <a:spcPct val="125600"/>
              </a:lnSpc>
              <a:spcBef>
                <a:spcPts val="10"/>
              </a:spcBef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Her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roundda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anahtar üretim işlemlerinin tersi yapılır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</a:pPr>
            <a:endParaRPr sz="650" dirty="0"/>
          </a:p>
          <a:p>
            <a:pPr marL="588645" lvl="1" indent="-1892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rounda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döndürme yok.</a:t>
            </a:r>
            <a:endParaRPr sz="1600" dirty="0">
              <a:latin typeface="Arial"/>
              <a:cs typeface="Arial"/>
            </a:endParaRPr>
          </a:p>
          <a:p>
            <a:pPr marL="588645" marR="137160" lvl="1" indent="-189230">
              <a:lnSpc>
                <a:spcPct val="118400"/>
              </a:lnSpc>
              <a:spcBef>
                <a:spcPts val="204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roundda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bir bit sağa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kaydır.</a:t>
            </a:r>
            <a:endParaRPr sz="1600" dirty="0">
              <a:latin typeface="Arial"/>
              <a:cs typeface="Arial"/>
            </a:endParaRPr>
          </a:p>
          <a:p>
            <a:pPr marL="588645" marR="453390" lvl="1" indent="-189230">
              <a:lnSpc>
                <a:spcPct val="119500"/>
              </a:lnSpc>
              <a:spcBef>
                <a:spcPts val="24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Diğer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roundlard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iki bit sağa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kaydırılır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63332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200657"/>
            <a:ext cx="3866515" cy="2204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S‘e giriş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Algoritmasına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 genel bakış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Şifre çözme</a:t>
            </a:r>
            <a:endParaRPr lang="tr-TR" sz="2000" dirty="0" smtClean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 smtClean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2000" b="1" spc="-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2000" b="1" spc="-15" dirty="0" smtClean="0">
                <a:solidFill>
                  <a:srgbClr val="232021"/>
                </a:solidFill>
                <a:latin typeface="Arial"/>
                <a:cs typeface="Arial"/>
              </a:rPr>
              <a:t>S‘in Güvenliği</a:t>
            </a:r>
            <a:endParaRPr lang="tr-TR" sz="2000" b="1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084553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6" y="616205"/>
            <a:ext cx="330137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‘in Güvenliği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9137" y="1553973"/>
            <a:ext cx="7193915" cy="40430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b="1" spc="-60" dirty="0" smtClean="0">
                <a:solidFill>
                  <a:srgbClr val="232021"/>
                </a:solidFill>
                <a:latin typeface="Arial"/>
                <a:cs typeface="Arial"/>
              </a:rPr>
              <a:t>DES önerildikten sonra iki önemli eleştiri yapıldı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704215" lvl="1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AutoNum type="arabicPeriod"/>
              <a:tabLst>
                <a:tab pos="70421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Anahtar uzayı çok küçük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(2</a:t>
            </a:r>
            <a:r>
              <a:rPr sz="1650" spc="-22" baseline="25252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50" spc="20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anahtar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  <a:p>
            <a:pPr marL="704215" marR="577850" lvl="1" indent="-304800">
              <a:lnSpc>
                <a:spcPct val="118400"/>
              </a:lnSpc>
              <a:spcBef>
                <a:spcPts val="204"/>
              </a:spcBef>
              <a:buClr>
                <a:srgbClr val="5C83BE"/>
              </a:buClr>
              <a:buSzPct val="118750"/>
              <a:buFont typeface="Arial"/>
              <a:buAutoNum type="arabicPeriod"/>
              <a:tabLst>
                <a:tab pos="70421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-bo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tasarlama kriterleri gizli tutuldu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sadece NSA tarafından bilinen herhangi bir gizlenmiş sayısal saldırı 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lang="tr-TR" sz="1600" i="1" spc="-10" dirty="0" err="1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lang="tr-TR" sz="1600" i="1" spc="-15" dirty="0" err="1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lang="tr-TR" sz="1600" i="1" spc="10" dirty="0" err="1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1600" i="1" spc="-10" dirty="0" err="1">
                <a:solidFill>
                  <a:srgbClr val="232021"/>
                </a:solidFill>
                <a:latin typeface="Arial"/>
                <a:cs typeface="Arial"/>
              </a:rPr>
              <a:t>door</a:t>
            </a:r>
            <a:r>
              <a:rPr lang="tr-TR" sz="1600" i="1" spc="10" dirty="0" err="1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 var mı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?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AutoNum type="arabicPeriod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AutoNum type="arabicPeriod"/>
            </a:pPr>
            <a:endParaRPr sz="1000" dirty="0"/>
          </a:p>
          <a:p>
            <a:pPr lvl="1">
              <a:lnSpc>
                <a:spcPts val="1000"/>
              </a:lnSpc>
              <a:spcBef>
                <a:spcPts val="81"/>
              </a:spcBef>
              <a:buClr>
                <a:srgbClr val="5C83BE"/>
              </a:buClr>
              <a:buFont typeface="Arial"/>
              <a:buAutoNum type="arabicPeriod"/>
            </a:pPr>
            <a:endParaRPr sz="1000" dirty="0"/>
          </a:p>
          <a:p>
            <a:pPr marL="317500" marR="349250" indent="-304800" algn="just">
              <a:lnSpc>
                <a:spcPct val="1222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b="1" spc="-60" dirty="0" smtClean="0">
                <a:solidFill>
                  <a:srgbClr val="232021"/>
                </a:solidFill>
                <a:latin typeface="Arial"/>
                <a:cs typeface="Arial"/>
              </a:rPr>
              <a:t>Sayısal </a:t>
            </a:r>
            <a:r>
              <a:rPr lang="tr-TR" sz="1600" b="1" spc="-60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b="1" spc="-60" dirty="0" smtClean="0">
                <a:solidFill>
                  <a:srgbClr val="232021"/>
                </a:solidFill>
                <a:latin typeface="Arial"/>
                <a:cs typeface="Arial"/>
              </a:rPr>
              <a:t>aldırı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yayınlandığı koşullarda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linner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ve diferansiyel 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kriptoanalize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oldukça dayanıklıydı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Bu IBM ve NASA'nın 15 yıldır bu saldırılardan haberdar olmuştu demektir!</a:t>
            </a:r>
            <a:endParaRPr sz="1600" dirty="0">
              <a:latin typeface="Arial" pitchFamily="34" charset="0"/>
              <a:cs typeface="Arial" pitchFamily="34" charset="0"/>
            </a:endParaRPr>
          </a:p>
          <a:p>
            <a:pPr marL="317500" marR="507365">
              <a:lnSpc>
                <a:spcPct val="125000"/>
              </a:lnSpc>
              <a:spcBef>
                <a:spcPts val="25"/>
              </a:spcBef>
            </a:pPr>
            <a:r>
              <a:rPr lang="tr-TR" sz="1600" dirty="0">
                <a:latin typeface="Arial" pitchFamily="34" charset="0"/>
                <a:cs typeface="Arial" pitchFamily="34" charset="0"/>
              </a:rPr>
              <a:t>Şimdiye kadar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DES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gerçekçi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senaryolarla </a:t>
            </a:r>
            <a:r>
              <a:rPr lang="tr-TR" sz="1600" dirty="0" err="1" smtClean="0">
                <a:latin typeface="Arial" pitchFamily="34" charset="0"/>
                <a:cs typeface="Arial" pitchFamily="34" charset="0"/>
              </a:rPr>
              <a:t>DES’i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 kırabilen bilinen analitik bir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saldırı yoktur.</a:t>
            </a:r>
            <a:endParaRPr sz="16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b="1" dirty="0">
                <a:latin typeface="Arial" pitchFamily="34" charset="0"/>
                <a:cs typeface="Arial" pitchFamily="34" charset="0"/>
              </a:rPr>
              <a:t>Ayrıntılı anahtar </a:t>
            </a:r>
            <a:r>
              <a:rPr lang="tr-TR" sz="1600" b="1" dirty="0" smtClean="0">
                <a:latin typeface="Arial" pitchFamily="34" charset="0"/>
                <a:cs typeface="Arial" pitchFamily="34" charset="0"/>
              </a:rPr>
              <a:t>arama: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Şifresiz-şifreli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her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(x,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y)çifti için deneme.</a:t>
            </a:r>
            <a:endParaRPr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463939" y="5639820"/>
            <a:ext cx="4941071" cy="29464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50" spc="7" baseline="25252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50" spc="20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anahtar vardır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err="1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50" i="1" spc="0" baseline="-20202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  </a:t>
            </a:r>
            <a:r>
              <a:rPr sz="1650" i="1" spc="60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şartı sağlayana kadar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90025" y="5639312"/>
            <a:ext cx="146685" cy="1790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100" spc="-35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1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1861" y="5950717"/>
            <a:ext cx="488315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20" dirty="0" smtClean="0">
                <a:solidFill>
                  <a:srgbClr val="232021"/>
                </a:solidFill>
                <a:latin typeface="Gulim"/>
                <a:cs typeface="Gulim"/>
              </a:rPr>
              <a:t>⇒</a:t>
            </a:r>
            <a:r>
              <a:rPr sz="1600" spc="-85" dirty="0" smtClean="0">
                <a:solidFill>
                  <a:srgbClr val="232021"/>
                </a:solidFill>
                <a:latin typeface="Gulim"/>
                <a:cs typeface="Gulim"/>
              </a:rPr>
              <a:t> </a:t>
            </a:r>
            <a:r>
              <a:rPr lang="tr-TR" sz="1600" dirty="0">
                <a:latin typeface="Arial" pitchFamily="34" charset="0"/>
                <a:cs typeface="Arial" pitchFamily="34" charset="0"/>
              </a:rPr>
              <a:t>Nispeten kolay bugünün bilgisayar </a:t>
            </a:r>
            <a:r>
              <a:rPr lang="tr-TR" sz="1600" dirty="0" smtClean="0">
                <a:latin typeface="Arial" pitchFamily="34" charset="0"/>
                <a:cs typeface="Arial" pitchFamily="34" charset="0"/>
              </a:rPr>
              <a:t>teknolojisiyle!</a:t>
            </a:r>
            <a:endParaRPr sz="16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4735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16205"/>
            <a:ext cx="5406763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 üzerindeki saldırıların tarihi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7425" y="1134872"/>
            <a:ext cx="45656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50911" y="1134872"/>
            <a:ext cx="326707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ropo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77425" y="1531113"/>
            <a:ext cx="47752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197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50911" y="1531113"/>
            <a:ext cx="622300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&amp;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He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(under-)e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425" y="1927353"/>
            <a:ext cx="47752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50911" y="1927353"/>
            <a:ext cx="669861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&amp;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mir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propo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eren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(2</a:t>
            </a:r>
            <a:r>
              <a:rPr sz="1650" spc="-22" baseline="25252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sz="1650" spc="-15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ho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phe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77425" y="2323593"/>
            <a:ext cx="47752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0911" y="2262633"/>
            <a:ext cx="6217920" cy="620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25000"/>
              </a:lnSpc>
            </a:pP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40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propo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erag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requ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36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$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000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7425" y="3024634"/>
            <a:ext cx="47752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0911" y="3024634"/>
            <a:ext cx="55708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propo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 </a:t>
            </a:r>
            <a:r>
              <a:rPr sz="1600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(2</a:t>
            </a:r>
            <a:r>
              <a:rPr sz="1650" spc="-22" baseline="25252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50" spc="0" baseline="25252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50" spc="202" baseline="2525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pher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77425" y="3420874"/>
            <a:ext cx="9226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50911" y="3420874"/>
            <a:ext cx="521398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Cha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I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bro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77425" y="3817115"/>
            <a:ext cx="944244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0911" y="3817115"/>
            <a:ext cx="513524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Cha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--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bro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77425" y="4213355"/>
            <a:ext cx="85280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50906" y="4150932"/>
            <a:ext cx="7208520" cy="9302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>
              <a:lnSpc>
                <a:spcPct val="1256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Cha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--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bro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Dee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Cra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bu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ron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ounda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180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 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$25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000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da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erag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(requ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56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Cha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enge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77425" y="5219196"/>
            <a:ext cx="922655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9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50911" y="5158236"/>
            <a:ext cx="3970654" cy="620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>
              <a:lnSpc>
                <a:spcPct val="125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Cha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eng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bro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min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(d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bu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ss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p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Cra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77425" y="5920237"/>
            <a:ext cx="99568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2006-200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98685" y="1042416"/>
            <a:ext cx="8641076" cy="5791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2350911" y="5859276"/>
            <a:ext cx="7042784" cy="928369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0">
              <a:lnSpc>
                <a:spcPct val="125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urab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ear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de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ope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brea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in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"/>
              </a:spcBef>
            </a:pPr>
            <a:endParaRPr sz="500" dirty="0"/>
          </a:p>
          <a:p>
            <a:pPr marL="12700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$1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0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72164" y="1042416"/>
            <a:ext cx="0" cy="5791199"/>
          </a:xfrm>
          <a:custGeom>
            <a:avLst/>
            <a:gdLst/>
            <a:ahLst/>
            <a:cxnLst/>
            <a:rect l="l" t="t" r="r" b="b"/>
            <a:pathLst>
              <a:path h="5791199">
                <a:moveTo>
                  <a:pt x="0" y="0"/>
                </a:moveTo>
                <a:lnTo>
                  <a:pt x="0" y="5791199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8685" y="1438655"/>
            <a:ext cx="8641076" cy="0"/>
          </a:xfrm>
          <a:custGeom>
            <a:avLst/>
            <a:gdLst/>
            <a:ahLst/>
            <a:cxnLst/>
            <a:rect l="l" t="t" r="r" b="b"/>
            <a:pathLst>
              <a:path w="8641076">
                <a:moveTo>
                  <a:pt x="0" y="0"/>
                </a:moveTo>
                <a:lnTo>
                  <a:pt x="8641076" y="0"/>
                </a:lnTo>
              </a:path>
            </a:pathLst>
          </a:custGeom>
          <a:ln w="28574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98685" y="1834895"/>
            <a:ext cx="8641076" cy="0"/>
          </a:xfrm>
          <a:custGeom>
            <a:avLst/>
            <a:gdLst/>
            <a:ahLst/>
            <a:cxnLst/>
            <a:rect l="l" t="t" r="r" b="b"/>
            <a:pathLst>
              <a:path w="8641076">
                <a:moveTo>
                  <a:pt x="0" y="0"/>
                </a:moveTo>
                <a:lnTo>
                  <a:pt x="86410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98685" y="2231135"/>
            <a:ext cx="8641076" cy="0"/>
          </a:xfrm>
          <a:custGeom>
            <a:avLst/>
            <a:gdLst/>
            <a:ahLst/>
            <a:cxnLst/>
            <a:rect l="l" t="t" r="r" b="b"/>
            <a:pathLst>
              <a:path w="8641076">
                <a:moveTo>
                  <a:pt x="0" y="0"/>
                </a:moveTo>
                <a:lnTo>
                  <a:pt x="86410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98685" y="2932175"/>
            <a:ext cx="8641076" cy="0"/>
          </a:xfrm>
          <a:custGeom>
            <a:avLst/>
            <a:gdLst/>
            <a:ahLst/>
            <a:cxnLst/>
            <a:rect l="l" t="t" r="r" b="b"/>
            <a:pathLst>
              <a:path w="8641076">
                <a:moveTo>
                  <a:pt x="0" y="0"/>
                </a:moveTo>
                <a:lnTo>
                  <a:pt x="86410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98685" y="3328415"/>
            <a:ext cx="8641076" cy="0"/>
          </a:xfrm>
          <a:custGeom>
            <a:avLst/>
            <a:gdLst/>
            <a:ahLst/>
            <a:cxnLst/>
            <a:rect l="l" t="t" r="r" b="b"/>
            <a:pathLst>
              <a:path w="8641076">
                <a:moveTo>
                  <a:pt x="0" y="0"/>
                </a:moveTo>
                <a:lnTo>
                  <a:pt x="86410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98685" y="3724655"/>
            <a:ext cx="8641076" cy="0"/>
          </a:xfrm>
          <a:custGeom>
            <a:avLst/>
            <a:gdLst/>
            <a:ahLst/>
            <a:cxnLst/>
            <a:rect l="l" t="t" r="r" b="b"/>
            <a:pathLst>
              <a:path w="8641076">
                <a:moveTo>
                  <a:pt x="0" y="0"/>
                </a:moveTo>
                <a:lnTo>
                  <a:pt x="86410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098685" y="4120895"/>
            <a:ext cx="8641076" cy="0"/>
          </a:xfrm>
          <a:custGeom>
            <a:avLst/>
            <a:gdLst/>
            <a:ahLst/>
            <a:cxnLst/>
            <a:rect l="l" t="t" r="r" b="b"/>
            <a:pathLst>
              <a:path w="8641076">
                <a:moveTo>
                  <a:pt x="0" y="0"/>
                </a:moveTo>
                <a:lnTo>
                  <a:pt x="86410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098685" y="5126735"/>
            <a:ext cx="8641076" cy="0"/>
          </a:xfrm>
          <a:custGeom>
            <a:avLst/>
            <a:gdLst/>
            <a:ahLst/>
            <a:cxnLst/>
            <a:rect l="l" t="t" r="r" b="b"/>
            <a:pathLst>
              <a:path w="8641076">
                <a:moveTo>
                  <a:pt x="0" y="0"/>
                </a:moveTo>
                <a:lnTo>
                  <a:pt x="86410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098685" y="5827776"/>
            <a:ext cx="8641076" cy="0"/>
          </a:xfrm>
          <a:custGeom>
            <a:avLst/>
            <a:gdLst/>
            <a:ahLst/>
            <a:cxnLst/>
            <a:rect l="l" t="t" r="r" b="b"/>
            <a:pathLst>
              <a:path w="8641076">
                <a:moveTo>
                  <a:pt x="0" y="0"/>
                </a:moveTo>
                <a:lnTo>
                  <a:pt x="8641076" y="0"/>
                </a:lnTo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6149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59137" y="1489691"/>
            <a:ext cx="7461250" cy="97028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7500" marR="12700" indent="-304800">
              <a:lnSpc>
                <a:spcPct val="1222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DES’in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anahtar uzunluğunu etkili bir sayı olan 112 çıkarmak için DES algoritmasının üç defa kullanılmasına dayanır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Çoklu şifreleme ve anahtar uzunlukları hakkında daha fazla bilgi kaynak kitaptadır.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59137" y="4745232"/>
            <a:ext cx="6029325" cy="165036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3</a:t>
            </a:r>
            <a:r>
              <a:rPr sz="1600" i="1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in alternatif versiyonu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44"/>
              </a:spcBef>
              <a:buClr>
                <a:srgbClr val="5C83BE"/>
              </a:buClr>
              <a:buFont typeface="Arial"/>
              <a:buChar char="•"/>
            </a:pPr>
            <a:endParaRPr sz="8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3175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Avantajı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i="1" spc="7" baseline="-20202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i="1" spc="-1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50" i="1" spc="0" baseline="-20202" dirty="0" smtClean="0">
                <a:solidFill>
                  <a:srgbClr val="232021"/>
                </a:solidFill>
                <a:latin typeface="Arial"/>
                <a:cs typeface="Arial"/>
              </a:rPr>
              <a:t>3 </a:t>
            </a:r>
            <a:r>
              <a:rPr sz="1650" i="1" spc="-225" baseline="-20202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seçilirse</a:t>
            </a:r>
            <a:r>
              <a:rPr sz="1600" spc="-5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0" smtClean="0">
                <a:solidFill>
                  <a:srgbClr val="232021"/>
                </a:solidFill>
                <a:latin typeface="Arial"/>
                <a:cs typeface="Arial"/>
              </a:rPr>
              <a:t>performans 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tek 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gibidir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34"/>
              </a:spcBef>
            </a:pPr>
            <a:endParaRPr sz="650" dirty="0"/>
          </a:p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Günümüzde daha pratik bir saldırı yok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24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17500" indent="-30480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16865" algn="l"/>
              </a:tabLst>
            </a:pPr>
            <a:r>
              <a:rPr lang="tr-TR" sz="1600" dirty="0">
                <a:latin typeface="Arial" pitchFamily="34" charset="0"/>
                <a:cs typeface="Arial" pitchFamily="34" charset="0"/>
              </a:rPr>
              <a:t>Birçok eski uygulamalarda kullanılır.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banka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sistemleri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35337" y="616205"/>
            <a:ext cx="252730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lang="tr-TR" sz="1900" b="1" dirty="0" smtClean="0">
                <a:solidFill>
                  <a:srgbClr val="232021"/>
                </a:solidFill>
                <a:latin typeface="Arial"/>
                <a:cs typeface="Arial"/>
              </a:rPr>
              <a:t>Üçlü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– 3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56797" y="3102863"/>
            <a:ext cx="4392164" cy="13990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76121" y="2749295"/>
            <a:ext cx="2965704" cy="310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53362" y="4715255"/>
            <a:ext cx="2965704" cy="4328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103574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16205"/>
            <a:ext cx="2649220" cy="3638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21052"/>
              <a:buFont typeface="Arial"/>
              <a:buChar char="•"/>
              <a:tabLst>
                <a:tab pos="393700" algn="l"/>
              </a:tabLst>
            </a:pPr>
            <a:r>
              <a:rPr sz="1900" b="1" spc="-4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900" b="1" spc="-40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 </a:t>
            </a:r>
            <a:r>
              <a:rPr sz="1900" b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244989" y="1691639"/>
          <a:ext cx="7632185" cy="3493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55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4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4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0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9287">
                <a:tc>
                  <a:txBody>
                    <a:bodyPr/>
                    <a:lstStyle/>
                    <a:p>
                      <a:pPr marL="396240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gor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I/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</a:pP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eng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7620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re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ar</a:t>
                      </a:r>
                      <a:r>
                        <a:rPr sz="16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B w="2857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4087">
                <a:tc>
                  <a:txBody>
                    <a:bodyPr/>
                    <a:lstStyle/>
                    <a:p>
                      <a:pPr marL="173355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j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ndae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128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192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4020" marR="422275">
                        <a:lnSpc>
                          <a:spcPct val="126299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'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'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rep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'', 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or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andar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28574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337820">
                        <a:lnSpc>
                          <a:spcPct val="100000"/>
                        </a:lnSpc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le 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099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11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(e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ff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45795">
                        <a:lnSpc>
                          <a:spcPct val="100000"/>
                        </a:lnSpc>
                      </a:pP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on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er</a:t>
                      </a:r>
                      <a:r>
                        <a:rPr sz="16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ho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9287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</a:pP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ar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128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192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0444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9287">
                <a:tc>
                  <a:txBody>
                    <a:bodyPr/>
                    <a:lstStyle/>
                    <a:p>
                      <a:pPr marL="698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RC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128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192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0444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469265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erpen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128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192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0444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287">
                <a:tc>
                  <a:txBody>
                    <a:bodyPr/>
                    <a:lstStyle/>
                    <a:p>
                      <a:pPr marL="474980">
                        <a:lnSpc>
                          <a:spcPct val="100000"/>
                        </a:lnSpc>
                      </a:pPr>
                      <a:r>
                        <a:rPr sz="160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w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16230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0365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128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192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0444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f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spc="-3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spc="-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  <a:lnB w="1269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9287">
                <a:tc>
                  <a:txBody>
                    <a:bodyPr/>
                    <a:lstStyle/>
                    <a:p>
                      <a:pPr marL="1905" algn="ctr">
                        <a:lnSpc>
                          <a:spcPct val="100000"/>
                        </a:lnSpc>
                      </a:pP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600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R w="12699">
                      <a:solidFill>
                        <a:srgbClr val="000000"/>
                      </a:solidFill>
                      <a:prstDash val="solid"/>
                    </a:lnR>
                    <a:lnT w="12699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pa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en</a:t>
                      </a:r>
                      <a:r>
                        <a:rPr sz="1600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699">
                      <a:solidFill>
                        <a:srgbClr val="000000"/>
                      </a:solidFill>
                      <a:prstDash val="solid"/>
                    </a:lnL>
                    <a:lnT w="12699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34763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1465" y="1792223"/>
            <a:ext cx="341375" cy="853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3241425" y="1877567"/>
            <a:ext cx="682751" cy="853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2924437" y="1962911"/>
            <a:ext cx="1024127" cy="853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2604397" y="2048255"/>
            <a:ext cx="1365503" cy="853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2287405" y="2133600"/>
            <a:ext cx="1706879" cy="853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1967365" y="2218944"/>
            <a:ext cx="2048255" cy="853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1650373" y="2304288"/>
            <a:ext cx="2389632" cy="853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1424821" y="2389632"/>
            <a:ext cx="2636520" cy="853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1430917" y="2474976"/>
            <a:ext cx="2654807" cy="853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1455301" y="2560320"/>
            <a:ext cx="2651760" cy="853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1476637" y="2645664"/>
            <a:ext cx="2654807" cy="853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1501021" y="2731007"/>
            <a:ext cx="2651760" cy="853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1522357" y="2816351"/>
            <a:ext cx="2654807" cy="853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5" name="object 15"/>
          <p:cNvSpPr/>
          <p:nvPr/>
        </p:nvSpPr>
        <p:spPr>
          <a:xfrm>
            <a:off x="1546741" y="2901695"/>
            <a:ext cx="2651760" cy="8534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6" name="object 16"/>
          <p:cNvSpPr/>
          <p:nvPr/>
        </p:nvSpPr>
        <p:spPr>
          <a:xfrm>
            <a:off x="1568077" y="2987039"/>
            <a:ext cx="2654807" cy="8534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7" name="object 17"/>
          <p:cNvSpPr/>
          <p:nvPr/>
        </p:nvSpPr>
        <p:spPr>
          <a:xfrm>
            <a:off x="1592461" y="3072383"/>
            <a:ext cx="2651760" cy="853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8" name="object 18"/>
          <p:cNvSpPr/>
          <p:nvPr/>
        </p:nvSpPr>
        <p:spPr>
          <a:xfrm>
            <a:off x="1613797" y="3157727"/>
            <a:ext cx="2654807" cy="853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19" name="object 19"/>
          <p:cNvSpPr/>
          <p:nvPr/>
        </p:nvSpPr>
        <p:spPr>
          <a:xfrm>
            <a:off x="1638181" y="3243072"/>
            <a:ext cx="2651760" cy="8534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0" name="object 20"/>
          <p:cNvSpPr/>
          <p:nvPr/>
        </p:nvSpPr>
        <p:spPr>
          <a:xfrm>
            <a:off x="1659517" y="3328415"/>
            <a:ext cx="2654807" cy="853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1" name="object 21"/>
          <p:cNvSpPr/>
          <p:nvPr/>
        </p:nvSpPr>
        <p:spPr>
          <a:xfrm>
            <a:off x="1683901" y="3413759"/>
            <a:ext cx="2651760" cy="8534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2" name="object 22"/>
          <p:cNvSpPr/>
          <p:nvPr/>
        </p:nvSpPr>
        <p:spPr>
          <a:xfrm>
            <a:off x="1705237" y="3499103"/>
            <a:ext cx="2654807" cy="8534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3" name="object 23"/>
          <p:cNvSpPr/>
          <p:nvPr/>
        </p:nvSpPr>
        <p:spPr>
          <a:xfrm>
            <a:off x="1729621" y="3584447"/>
            <a:ext cx="2651760" cy="85343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4" name="object 24"/>
          <p:cNvSpPr/>
          <p:nvPr/>
        </p:nvSpPr>
        <p:spPr>
          <a:xfrm>
            <a:off x="1750957" y="3669791"/>
            <a:ext cx="2654807" cy="8534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5" name="object 25"/>
          <p:cNvSpPr/>
          <p:nvPr/>
        </p:nvSpPr>
        <p:spPr>
          <a:xfrm>
            <a:off x="1775341" y="3755135"/>
            <a:ext cx="2651760" cy="8534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6" name="object 26"/>
          <p:cNvSpPr/>
          <p:nvPr/>
        </p:nvSpPr>
        <p:spPr>
          <a:xfrm>
            <a:off x="1796677" y="3840479"/>
            <a:ext cx="2654807" cy="8534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7" name="object 27"/>
          <p:cNvSpPr/>
          <p:nvPr/>
        </p:nvSpPr>
        <p:spPr>
          <a:xfrm>
            <a:off x="1821061" y="3925823"/>
            <a:ext cx="2651760" cy="8534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8" name="object 28"/>
          <p:cNvSpPr/>
          <p:nvPr/>
        </p:nvSpPr>
        <p:spPr>
          <a:xfrm>
            <a:off x="1842397" y="4011167"/>
            <a:ext cx="2654807" cy="8534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29" name="object 29"/>
          <p:cNvSpPr/>
          <p:nvPr/>
        </p:nvSpPr>
        <p:spPr>
          <a:xfrm>
            <a:off x="1866781" y="4096511"/>
            <a:ext cx="2651760" cy="8534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0" name="object 30"/>
          <p:cNvSpPr/>
          <p:nvPr/>
        </p:nvSpPr>
        <p:spPr>
          <a:xfrm>
            <a:off x="1888117" y="4181855"/>
            <a:ext cx="2654807" cy="8534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1" name="object 31"/>
          <p:cNvSpPr/>
          <p:nvPr/>
        </p:nvSpPr>
        <p:spPr>
          <a:xfrm>
            <a:off x="1912501" y="4267200"/>
            <a:ext cx="2651760" cy="8534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2" name="object 32"/>
          <p:cNvSpPr/>
          <p:nvPr/>
        </p:nvSpPr>
        <p:spPr>
          <a:xfrm>
            <a:off x="1933837" y="4352544"/>
            <a:ext cx="2654807" cy="8534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3" name="object 33"/>
          <p:cNvSpPr/>
          <p:nvPr/>
        </p:nvSpPr>
        <p:spPr>
          <a:xfrm>
            <a:off x="1958221" y="4437888"/>
            <a:ext cx="2651760" cy="8534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4" name="object 34"/>
          <p:cNvSpPr/>
          <p:nvPr/>
        </p:nvSpPr>
        <p:spPr>
          <a:xfrm>
            <a:off x="1979557" y="4523232"/>
            <a:ext cx="2654807" cy="8534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5" name="object 35"/>
          <p:cNvSpPr/>
          <p:nvPr/>
        </p:nvSpPr>
        <p:spPr>
          <a:xfrm>
            <a:off x="2003941" y="4608576"/>
            <a:ext cx="2651760" cy="85343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6" name="object 36"/>
          <p:cNvSpPr/>
          <p:nvPr/>
        </p:nvSpPr>
        <p:spPr>
          <a:xfrm>
            <a:off x="2025277" y="4693920"/>
            <a:ext cx="2654807" cy="8534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7" name="object 37"/>
          <p:cNvSpPr/>
          <p:nvPr/>
        </p:nvSpPr>
        <p:spPr>
          <a:xfrm>
            <a:off x="2049661" y="4779264"/>
            <a:ext cx="2651760" cy="8534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8" name="object 38"/>
          <p:cNvSpPr/>
          <p:nvPr/>
        </p:nvSpPr>
        <p:spPr>
          <a:xfrm>
            <a:off x="2070997" y="4864608"/>
            <a:ext cx="2654807" cy="8534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39" name="object 39"/>
          <p:cNvSpPr/>
          <p:nvPr/>
        </p:nvSpPr>
        <p:spPr>
          <a:xfrm>
            <a:off x="2095381" y="4949952"/>
            <a:ext cx="2651760" cy="8534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0" name="object 40"/>
          <p:cNvSpPr/>
          <p:nvPr/>
        </p:nvSpPr>
        <p:spPr>
          <a:xfrm>
            <a:off x="2116717" y="5035296"/>
            <a:ext cx="2654807" cy="8534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1" name="object 41"/>
          <p:cNvSpPr/>
          <p:nvPr/>
        </p:nvSpPr>
        <p:spPr>
          <a:xfrm>
            <a:off x="2141101" y="5120640"/>
            <a:ext cx="2651760" cy="85343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2" name="object 42"/>
          <p:cNvSpPr/>
          <p:nvPr/>
        </p:nvSpPr>
        <p:spPr>
          <a:xfrm>
            <a:off x="2162437" y="5205984"/>
            <a:ext cx="2654807" cy="8534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2186821" y="5291328"/>
            <a:ext cx="2651760" cy="8534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4" name="object 44"/>
          <p:cNvSpPr/>
          <p:nvPr/>
        </p:nvSpPr>
        <p:spPr>
          <a:xfrm>
            <a:off x="2208157" y="5376671"/>
            <a:ext cx="2654807" cy="8534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5" name="object 45"/>
          <p:cNvSpPr/>
          <p:nvPr/>
        </p:nvSpPr>
        <p:spPr>
          <a:xfrm>
            <a:off x="2232541" y="5462015"/>
            <a:ext cx="2651760" cy="8534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6" name="object 46"/>
          <p:cNvSpPr/>
          <p:nvPr/>
        </p:nvSpPr>
        <p:spPr>
          <a:xfrm>
            <a:off x="2253877" y="5547359"/>
            <a:ext cx="2648708" cy="8534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7" name="object 47"/>
          <p:cNvSpPr/>
          <p:nvPr/>
        </p:nvSpPr>
        <p:spPr>
          <a:xfrm>
            <a:off x="2278261" y="5632703"/>
            <a:ext cx="2554223" cy="8534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8" name="object 48"/>
          <p:cNvSpPr/>
          <p:nvPr/>
        </p:nvSpPr>
        <p:spPr>
          <a:xfrm>
            <a:off x="2299597" y="5718047"/>
            <a:ext cx="2215895" cy="8534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49" name="object 49"/>
          <p:cNvSpPr/>
          <p:nvPr/>
        </p:nvSpPr>
        <p:spPr>
          <a:xfrm>
            <a:off x="2323981" y="5803391"/>
            <a:ext cx="1871472" cy="8534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0" name="object 50"/>
          <p:cNvSpPr/>
          <p:nvPr/>
        </p:nvSpPr>
        <p:spPr>
          <a:xfrm>
            <a:off x="2345317" y="5888735"/>
            <a:ext cx="1533144" cy="85343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1" name="object 51"/>
          <p:cNvSpPr/>
          <p:nvPr/>
        </p:nvSpPr>
        <p:spPr>
          <a:xfrm>
            <a:off x="2369701" y="5974079"/>
            <a:ext cx="1188719" cy="8534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2" name="object 52"/>
          <p:cNvSpPr/>
          <p:nvPr/>
        </p:nvSpPr>
        <p:spPr>
          <a:xfrm>
            <a:off x="2391037" y="6059423"/>
            <a:ext cx="850391" cy="8534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3" name="object 53"/>
          <p:cNvSpPr/>
          <p:nvPr/>
        </p:nvSpPr>
        <p:spPr>
          <a:xfrm>
            <a:off x="2415421" y="6144767"/>
            <a:ext cx="505968" cy="128015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2634375" y="1105409"/>
            <a:ext cx="5652135" cy="7473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Und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3200" b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32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32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3200" b="1" spc="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3200" b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3200" b="1" spc="-9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32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3200" b="1" spc="-5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3200" b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3200" b="1" spc="-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3200" dirty="0">
              <a:latin typeface="Arial"/>
              <a:cs typeface="Arial"/>
            </a:endParaRPr>
          </a:p>
          <a:p>
            <a:pPr marL="1445260">
              <a:lnSpc>
                <a:spcPct val="100000"/>
              </a:lnSpc>
              <a:spcBef>
                <a:spcPts val="40"/>
              </a:spcBef>
            </a:pPr>
            <a:r>
              <a:rPr sz="1600" b="1" dirty="0" smtClean="0">
                <a:solidFill>
                  <a:srgbClr val="232021"/>
                </a:solidFill>
                <a:latin typeface="Arial"/>
                <a:cs typeface="Arial"/>
              </a:rPr>
              <a:t>by</a:t>
            </a:r>
            <a:r>
              <a:rPr sz="16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of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Ja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b="1" spc="10" dirty="0" smtClean="0">
                <a:solidFill>
                  <a:srgbClr val="232021"/>
                </a:solidFill>
                <a:latin typeface="Arial"/>
                <a:cs typeface="Arial"/>
              </a:rPr>
              <a:t>z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869327" y="2085849"/>
            <a:ext cx="7338695" cy="1961514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R="5080" algn="ctr">
              <a:lnSpc>
                <a:spcPct val="100000"/>
              </a:lnSpc>
            </a:pPr>
            <a:r>
              <a:rPr sz="1600" b="1" spc="2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www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c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-text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boo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k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.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c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  <a:hlinkClick r:id="rId54"/>
              </a:rPr>
              <a:t>om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800"/>
              </a:lnSpc>
              <a:spcBef>
                <a:spcPts val="0"/>
              </a:spcBef>
            </a:pPr>
            <a:endParaRPr sz="8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2700" marR="12700" indent="0" algn="ctr">
              <a:lnSpc>
                <a:spcPct val="100000"/>
              </a:lnSpc>
            </a:pP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Ch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32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3200" b="1" spc="-15" dirty="0" smtClean="0">
                <a:solidFill>
                  <a:srgbClr val="232021"/>
                </a:solidFill>
                <a:latin typeface="Arial"/>
                <a:cs typeface="Arial"/>
              </a:rPr>
              <a:t>er 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3200" b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3200" b="1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Th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3200" b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200" b="1" spc="-12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3200" b="1" spc="-5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3200" b="1" spc="-4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ced</a:t>
            </a:r>
            <a:r>
              <a:rPr sz="3200" b="1" spc="8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3200" b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3200" b="1" spc="-9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32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3200" b="1" spc="-1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3200" b="1" spc="-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32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3200" b="1" spc="-2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3200" b="1" spc="-30" dirty="0" smtClean="0">
                <a:solidFill>
                  <a:srgbClr val="232021"/>
                </a:solidFill>
                <a:latin typeface="Arial"/>
                <a:cs typeface="Arial"/>
              </a:rPr>
              <a:t>nd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3200" b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3200" b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32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3200" b="1" spc="-12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3200" b="1" spc="-20" dirty="0" smtClean="0">
                <a:solidFill>
                  <a:srgbClr val="232021"/>
                </a:solidFill>
                <a:latin typeface="Arial"/>
                <a:cs typeface="Arial"/>
              </a:rPr>
              <a:t>ES</a:t>
            </a:r>
            <a:r>
              <a:rPr sz="3200" b="1" spc="-15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3200" dirty="0">
              <a:latin typeface="Arial"/>
              <a:cs typeface="Arial"/>
            </a:endParaRPr>
          </a:p>
          <a:p>
            <a:pPr marL="51435" algn="ctr">
              <a:lnSpc>
                <a:spcPct val="100000"/>
              </a:lnSpc>
              <a:spcBef>
                <a:spcPts val="40"/>
              </a:spcBef>
            </a:pPr>
            <a:endParaRPr sz="1600" dirty="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1174382" y="6511549"/>
            <a:ext cx="739140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/>
            <a:r>
              <a:rPr lang="tr-TR" sz="1600" b="1" spc="-25" dirty="0">
                <a:solidFill>
                  <a:srgbClr val="232021"/>
                </a:solidFill>
                <a:latin typeface="Arial"/>
                <a:cs typeface="Arial"/>
              </a:rPr>
              <a:t>Çeviren: Selman YAKUT</a:t>
            </a:r>
            <a:endParaRPr lang="tr-TR"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17953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3815079" cy="35763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2000" spc="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 smtClean="0">
                <a:solidFill>
                  <a:srgbClr val="232021"/>
                </a:solidFill>
                <a:latin typeface="Arial"/>
                <a:cs typeface="Arial"/>
              </a:rPr>
              <a:t>algoritmasına genel bakış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2000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‘in iç yapısı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sz="2000" spc="-2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2000" spc="-70" dirty="0" err="1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2000" spc="-15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2000" spc="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Değiştirme katmanı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Difüzyon katmanı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Anahtar Ekleme katmanı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Anahtar tarifesi</a:t>
            </a:r>
            <a:endParaRPr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Deşifreleme </a:t>
            </a:r>
            <a:endParaRPr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Pratik konular</a:t>
            </a:r>
            <a:endParaRPr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54593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4072890" cy="35763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b="1" spc="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20" dirty="0">
                <a:solidFill>
                  <a:srgbClr val="232021"/>
                </a:solidFill>
                <a:latin typeface="Arial"/>
                <a:cs typeface="Arial"/>
              </a:rPr>
              <a:t>algoritmasına genel bakış</a:t>
            </a:r>
            <a:endParaRPr lang="tr-TR" sz="2000" b="1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lang="tr-TR" sz="2000" spc="-7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Değiştirme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Difüzyon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Anahtar Ekleme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Anahtar tarifesi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Deşifreleme 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Pratik konular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2420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2729" y="488442"/>
            <a:ext cx="328104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mm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ic</a:t>
            </a:r>
            <a:r>
              <a:rPr sz="1900" b="1" spc="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00" b="1" spc="-2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9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900" b="1" spc="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25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900" b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55301" y="2874263"/>
            <a:ext cx="1161287" cy="728471"/>
          </a:xfrm>
          <a:custGeom>
            <a:avLst/>
            <a:gdLst/>
            <a:ahLst/>
            <a:cxnLst/>
            <a:rect l="l" t="t" r="r" b="b"/>
            <a:pathLst>
              <a:path w="1161287" h="728471">
                <a:moveTo>
                  <a:pt x="30479" y="667511"/>
                </a:moveTo>
                <a:lnTo>
                  <a:pt x="18287" y="649223"/>
                </a:lnTo>
                <a:lnTo>
                  <a:pt x="12191" y="627887"/>
                </a:lnTo>
                <a:lnTo>
                  <a:pt x="9143" y="615695"/>
                </a:lnTo>
                <a:lnTo>
                  <a:pt x="9143" y="76199"/>
                </a:lnTo>
                <a:lnTo>
                  <a:pt x="3047" y="97535"/>
                </a:lnTo>
                <a:lnTo>
                  <a:pt x="0" y="109727"/>
                </a:lnTo>
                <a:lnTo>
                  <a:pt x="0" y="615695"/>
                </a:lnTo>
                <a:lnTo>
                  <a:pt x="3047" y="627887"/>
                </a:lnTo>
                <a:lnTo>
                  <a:pt x="3047" y="630935"/>
                </a:lnTo>
                <a:lnTo>
                  <a:pt x="9143" y="652271"/>
                </a:lnTo>
                <a:lnTo>
                  <a:pt x="21335" y="673607"/>
                </a:lnTo>
                <a:lnTo>
                  <a:pt x="27431" y="680923"/>
                </a:lnTo>
                <a:lnTo>
                  <a:pt x="27431" y="667511"/>
                </a:lnTo>
                <a:lnTo>
                  <a:pt x="30479" y="667511"/>
                </a:lnTo>
                <a:close/>
              </a:path>
              <a:path w="1161287" h="728471">
                <a:moveTo>
                  <a:pt x="1152143" y="112775"/>
                </a:moveTo>
                <a:lnTo>
                  <a:pt x="1152143" y="73151"/>
                </a:lnTo>
                <a:lnTo>
                  <a:pt x="1124711" y="36575"/>
                </a:lnTo>
                <a:lnTo>
                  <a:pt x="1085087" y="9143"/>
                </a:lnTo>
                <a:lnTo>
                  <a:pt x="1063751" y="0"/>
                </a:lnTo>
                <a:lnTo>
                  <a:pt x="97535" y="0"/>
                </a:lnTo>
                <a:lnTo>
                  <a:pt x="54863" y="21335"/>
                </a:lnTo>
                <a:lnTo>
                  <a:pt x="21335" y="54863"/>
                </a:lnTo>
                <a:lnTo>
                  <a:pt x="9143" y="73151"/>
                </a:lnTo>
                <a:lnTo>
                  <a:pt x="9143" y="112775"/>
                </a:lnTo>
                <a:lnTo>
                  <a:pt x="12191" y="100583"/>
                </a:lnTo>
                <a:lnTo>
                  <a:pt x="18287" y="79247"/>
                </a:lnTo>
                <a:lnTo>
                  <a:pt x="27431" y="63245"/>
                </a:lnTo>
                <a:lnTo>
                  <a:pt x="27431" y="60959"/>
                </a:lnTo>
                <a:lnTo>
                  <a:pt x="42671" y="42671"/>
                </a:lnTo>
                <a:lnTo>
                  <a:pt x="60959" y="27431"/>
                </a:lnTo>
                <a:lnTo>
                  <a:pt x="79247" y="18287"/>
                </a:lnTo>
                <a:lnTo>
                  <a:pt x="100583" y="9143"/>
                </a:lnTo>
                <a:lnTo>
                  <a:pt x="100583" y="12191"/>
                </a:lnTo>
                <a:lnTo>
                  <a:pt x="112775" y="9143"/>
                </a:lnTo>
                <a:lnTo>
                  <a:pt x="1048511" y="9143"/>
                </a:lnTo>
                <a:lnTo>
                  <a:pt x="1060703" y="12191"/>
                </a:lnTo>
                <a:lnTo>
                  <a:pt x="1060703" y="9143"/>
                </a:lnTo>
                <a:lnTo>
                  <a:pt x="1082039" y="18287"/>
                </a:lnTo>
                <a:lnTo>
                  <a:pt x="1100327" y="27431"/>
                </a:lnTo>
                <a:lnTo>
                  <a:pt x="1118615" y="42671"/>
                </a:lnTo>
                <a:lnTo>
                  <a:pt x="1133855" y="60959"/>
                </a:lnTo>
                <a:lnTo>
                  <a:pt x="1133855" y="63245"/>
                </a:lnTo>
                <a:lnTo>
                  <a:pt x="1142999" y="79247"/>
                </a:lnTo>
                <a:lnTo>
                  <a:pt x="1149095" y="100583"/>
                </a:lnTo>
                <a:lnTo>
                  <a:pt x="1152143" y="112775"/>
                </a:lnTo>
                <a:close/>
              </a:path>
              <a:path w="1161287" h="728471">
                <a:moveTo>
                  <a:pt x="30479" y="57911"/>
                </a:moveTo>
                <a:lnTo>
                  <a:pt x="27431" y="60959"/>
                </a:lnTo>
                <a:lnTo>
                  <a:pt x="27431" y="63245"/>
                </a:lnTo>
                <a:lnTo>
                  <a:pt x="30479" y="57911"/>
                </a:lnTo>
                <a:close/>
              </a:path>
              <a:path w="1161287" h="728471">
                <a:moveTo>
                  <a:pt x="1133855" y="680923"/>
                </a:moveTo>
                <a:lnTo>
                  <a:pt x="1133855" y="667511"/>
                </a:lnTo>
                <a:lnTo>
                  <a:pt x="1118615" y="685799"/>
                </a:lnTo>
                <a:lnTo>
                  <a:pt x="1100327" y="701039"/>
                </a:lnTo>
                <a:lnTo>
                  <a:pt x="1100327" y="697991"/>
                </a:lnTo>
                <a:lnTo>
                  <a:pt x="1082039" y="710183"/>
                </a:lnTo>
                <a:lnTo>
                  <a:pt x="1060703" y="716279"/>
                </a:lnTo>
                <a:lnTo>
                  <a:pt x="1048511" y="719327"/>
                </a:lnTo>
                <a:lnTo>
                  <a:pt x="112775" y="719327"/>
                </a:lnTo>
                <a:lnTo>
                  <a:pt x="100583" y="716279"/>
                </a:lnTo>
                <a:lnTo>
                  <a:pt x="79247" y="710183"/>
                </a:lnTo>
                <a:lnTo>
                  <a:pt x="60959" y="697991"/>
                </a:lnTo>
                <a:lnTo>
                  <a:pt x="60959" y="701039"/>
                </a:lnTo>
                <a:lnTo>
                  <a:pt x="42671" y="685799"/>
                </a:lnTo>
                <a:lnTo>
                  <a:pt x="27431" y="667511"/>
                </a:lnTo>
                <a:lnTo>
                  <a:pt x="27431" y="680923"/>
                </a:lnTo>
                <a:lnTo>
                  <a:pt x="36575" y="691895"/>
                </a:lnTo>
                <a:lnTo>
                  <a:pt x="54863" y="707135"/>
                </a:lnTo>
                <a:lnTo>
                  <a:pt x="76199" y="719327"/>
                </a:lnTo>
                <a:lnTo>
                  <a:pt x="112775" y="728471"/>
                </a:lnTo>
                <a:lnTo>
                  <a:pt x="1048511" y="728471"/>
                </a:lnTo>
                <a:lnTo>
                  <a:pt x="1063751" y="725423"/>
                </a:lnTo>
                <a:lnTo>
                  <a:pt x="1085087" y="719327"/>
                </a:lnTo>
                <a:lnTo>
                  <a:pt x="1106423" y="707135"/>
                </a:lnTo>
                <a:lnTo>
                  <a:pt x="1124711" y="691895"/>
                </a:lnTo>
                <a:lnTo>
                  <a:pt x="1133855" y="680923"/>
                </a:lnTo>
                <a:close/>
              </a:path>
              <a:path w="1161287" h="728471">
                <a:moveTo>
                  <a:pt x="1133855" y="63245"/>
                </a:moveTo>
                <a:lnTo>
                  <a:pt x="1133855" y="60959"/>
                </a:lnTo>
                <a:lnTo>
                  <a:pt x="1130807" y="57911"/>
                </a:lnTo>
                <a:lnTo>
                  <a:pt x="1133855" y="63245"/>
                </a:lnTo>
                <a:close/>
              </a:path>
              <a:path w="1161287" h="728471">
                <a:moveTo>
                  <a:pt x="1161287" y="615695"/>
                </a:moveTo>
                <a:lnTo>
                  <a:pt x="1161287" y="109727"/>
                </a:lnTo>
                <a:lnTo>
                  <a:pt x="1158239" y="97535"/>
                </a:lnTo>
                <a:lnTo>
                  <a:pt x="1152143" y="76199"/>
                </a:lnTo>
                <a:lnTo>
                  <a:pt x="1152143" y="615695"/>
                </a:lnTo>
                <a:lnTo>
                  <a:pt x="1149095" y="627887"/>
                </a:lnTo>
                <a:lnTo>
                  <a:pt x="1142999" y="649223"/>
                </a:lnTo>
                <a:lnTo>
                  <a:pt x="1130807" y="667511"/>
                </a:lnTo>
                <a:lnTo>
                  <a:pt x="1133855" y="667511"/>
                </a:lnTo>
                <a:lnTo>
                  <a:pt x="1133855" y="680923"/>
                </a:lnTo>
                <a:lnTo>
                  <a:pt x="1139951" y="673607"/>
                </a:lnTo>
                <a:lnTo>
                  <a:pt x="1152143" y="652271"/>
                </a:lnTo>
                <a:lnTo>
                  <a:pt x="1158239" y="630935"/>
                </a:lnTo>
                <a:lnTo>
                  <a:pt x="1158239" y="627887"/>
                </a:lnTo>
                <a:lnTo>
                  <a:pt x="1161287" y="615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89495" y="2941322"/>
            <a:ext cx="69024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81915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8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e (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good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654674" y="2874263"/>
            <a:ext cx="1164335" cy="728471"/>
          </a:xfrm>
          <a:custGeom>
            <a:avLst/>
            <a:gdLst/>
            <a:ahLst/>
            <a:cxnLst/>
            <a:rect l="l" t="t" r="r" b="b"/>
            <a:pathLst>
              <a:path w="1164335" h="728471">
                <a:moveTo>
                  <a:pt x="3047" y="615695"/>
                </a:moveTo>
                <a:lnTo>
                  <a:pt x="3047" y="109727"/>
                </a:lnTo>
                <a:lnTo>
                  <a:pt x="0" y="124967"/>
                </a:lnTo>
                <a:lnTo>
                  <a:pt x="0" y="603503"/>
                </a:lnTo>
                <a:lnTo>
                  <a:pt x="3047" y="615695"/>
                </a:lnTo>
                <a:close/>
              </a:path>
              <a:path w="1164335" h="728471">
                <a:moveTo>
                  <a:pt x="21335" y="649223"/>
                </a:moveTo>
                <a:lnTo>
                  <a:pt x="12191" y="627887"/>
                </a:lnTo>
                <a:lnTo>
                  <a:pt x="12191" y="76199"/>
                </a:lnTo>
                <a:lnTo>
                  <a:pt x="3047" y="97535"/>
                </a:lnTo>
                <a:lnTo>
                  <a:pt x="3047" y="630935"/>
                </a:lnTo>
                <a:lnTo>
                  <a:pt x="18287" y="666495"/>
                </a:lnTo>
                <a:lnTo>
                  <a:pt x="18287" y="649223"/>
                </a:lnTo>
                <a:lnTo>
                  <a:pt x="21335" y="649223"/>
                </a:lnTo>
                <a:close/>
              </a:path>
              <a:path w="1164335" h="728471">
                <a:moveTo>
                  <a:pt x="1152143" y="100583"/>
                </a:moveTo>
                <a:lnTo>
                  <a:pt x="1152143" y="73151"/>
                </a:lnTo>
                <a:lnTo>
                  <a:pt x="1142999" y="54863"/>
                </a:lnTo>
                <a:lnTo>
                  <a:pt x="1127759" y="36575"/>
                </a:lnTo>
                <a:lnTo>
                  <a:pt x="1109471" y="21335"/>
                </a:lnTo>
                <a:lnTo>
                  <a:pt x="1106423" y="21335"/>
                </a:lnTo>
                <a:lnTo>
                  <a:pt x="1088135" y="9143"/>
                </a:lnTo>
                <a:lnTo>
                  <a:pt x="1085087" y="9143"/>
                </a:lnTo>
                <a:lnTo>
                  <a:pt x="1063751" y="0"/>
                </a:lnTo>
                <a:lnTo>
                  <a:pt x="100583" y="0"/>
                </a:lnTo>
                <a:lnTo>
                  <a:pt x="79247" y="9143"/>
                </a:lnTo>
                <a:lnTo>
                  <a:pt x="76199" y="9143"/>
                </a:lnTo>
                <a:lnTo>
                  <a:pt x="57911" y="21335"/>
                </a:lnTo>
                <a:lnTo>
                  <a:pt x="54863" y="21335"/>
                </a:lnTo>
                <a:lnTo>
                  <a:pt x="39623" y="36575"/>
                </a:lnTo>
                <a:lnTo>
                  <a:pt x="36575" y="36575"/>
                </a:lnTo>
                <a:lnTo>
                  <a:pt x="24383" y="54863"/>
                </a:lnTo>
                <a:lnTo>
                  <a:pt x="21335" y="54863"/>
                </a:lnTo>
                <a:lnTo>
                  <a:pt x="12191" y="73151"/>
                </a:lnTo>
                <a:lnTo>
                  <a:pt x="12191" y="100583"/>
                </a:lnTo>
                <a:lnTo>
                  <a:pt x="18287" y="86359"/>
                </a:lnTo>
                <a:lnTo>
                  <a:pt x="18287" y="79247"/>
                </a:lnTo>
                <a:lnTo>
                  <a:pt x="30479" y="57911"/>
                </a:lnTo>
                <a:lnTo>
                  <a:pt x="30479" y="60959"/>
                </a:lnTo>
                <a:lnTo>
                  <a:pt x="45719" y="42671"/>
                </a:lnTo>
                <a:lnTo>
                  <a:pt x="60959" y="27431"/>
                </a:lnTo>
                <a:lnTo>
                  <a:pt x="79247" y="19594"/>
                </a:lnTo>
                <a:lnTo>
                  <a:pt x="79247" y="18287"/>
                </a:lnTo>
                <a:lnTo>
                  <a:pt x="103631" y="9143"/>
                </a:lnTo>
                <a:lnTo>
                  <a:pt x="103631" y="12191"/>
                </a:lnTo>
                <a:lnTo>
                  <a:pt x="115823" y="9143"/>
                </a:lnTo>
                <a:lnTo>
                  <a:pt x="1051559" y="9143"/>
                </a:lnTo>
                <a:lnTo>
                  <a:pt x="1060703" y="12191"/>
                </a:lnTo>
                <a:lnTo>
                  <a:pt x="1060703" y="9143"/>
                </a:lnTo>
                <a:lnTo>
                  <a:pt x="1085087" y="18287"/>
                </a:lnTo>
                <a:lnTo>
                  <a:pt x="1085087" y="19594"/>
                </a:lnTo>
                <a:lnTo>
                  <a:pt x="1103375" y="27431"/>
                </a:lnTo>
                <a:lnTo>
                  <a:pt x="1121663" y="42671"/>
                </a:lnTo>
                <a:lnTo>
                  <a:pt x="1121663" y="46329"/>
                </a:lnTo>
                <a:lnTo>
                  <a:pt x="1133855" y="60959"/>
                </a:lnTo>
                <a:lnTo>
                  <a:pt x="1133855" y="57911"/>
                </a:lnTo>
                <a:lnTo>
                  <a:pt x="1146047" y="79247"/>
                </a:lnTo>
                <a:lnTo>
                  <a:pt x="1146047" y="86359"/>
                </a:lnTo>
                <a:lnTo>
                  <a:pt x="1152143" y="100583"/>
                </a:lnTo>
                <a:close/>
              </a:path>
              <a:path w="1164335" h="728471">
                <a:moveTo>
                  <a:pt x="21335" y="79247"/>
                </a:moveTo>
                <a:lnTo>
                  <a:pt x="18287" y="79247"/>
                </a:lnTo>
                <a:lnTo>
                  <a:pt x="18287" y="86359"/>
                </a:lnTo>
                <a:lnTo>
                  <a:pt x="21335" y="79247"/>
                </a:lnTo>
                <a:close/>
              </a:path>
              <a:path w="1164335" h="728471">
                <a:moveTo>
                  <a:pt x="82295" y="710183"/>
                </a:moveTo>
                <a:lnTo>
                  <a:pt x="60959" y="697991"/>
                </a:lnTo>
                <a:lnTo>
                  <a:pt x="60959" y="701039"/>
                </a:lnTo>
                <a:lnTo>
                  <a:pt x="45719" y="685799"/>
                </a:lnTo>
                <a:lnTo>
                  <a:pt x="30479" y="667511"/>
                </a:lnTo>
                <a:lnTo>
                  <a:pt x="18287" y="649223"/>
                </a:lnTo>
                <a:lnTo>
                  <a:pt x="18287" y="666495"/>
                </a:lnTo>
                <a:lnTo>
                  <a:pt x="21335" y="673607"/>
                </a:lnTo>
                <a:lnTo>
                  <a:pt x="24383" y="673607"/>
                </a:lnTo>
                <a:lnTo>
                  <a:pt x="36575" y="691895"/>
                </a:lnTo>
                <a:lnTo>
                  <a:pt x="39623" y="691895"/>
                </a:lnTo>
                <a:lnTo>
                  <a:pt x="54863" y="707135"/>
                </a:lnTo>
                <a:lnTo>
                  <a:pt x="57911" y="707135"/>
                </a:lnTo>
                <a:lnTo>
                  <a:pt x="76199" y="719327"/>
                </a:lnTo>
                <a:lnTo>
                  <a:pt x="79247" y="719327"/>
                </a:lnTo>
                <a:lnTo>
                  <a:pt x="79247" y="710183"/>
                </a:lnTo>
                <a:lnTo>
                  <a:pt x="82295" y="710183"/>
                </a:lnTo>
                <a:close/>
              </a:path>
              <a:path w="1164335" h="728471">
                <a:moveTo>
                  <a:pt x="82295" y="18287"/>
                </a:moveTo>
                <a:lnTo>
                  <a:pt x="79247" y="18287"/>
                </a:lnTo>
                <a:lnTo>
                  <a:pt x="79247" y="19594"/>
                </a:lnTo>
                <a:lnTo>
                  <a:pt x="82295" y="18287"/>
                </a:lnTo>
                <a:close/>
              </a:path>
              <a:path w="1164335" h="728471">
                <a:moveTo>
                  <a:pt x="1085087" y="719327"/>
                </a:moveTo>
                <a:lnTo>
                  <a:pt x="1085087" y="710183"/>
                </a:lnTo>
                <a:lnTo>
                  <a:pt x="1048511" y="719327"/>
                </a:lnTo>
                <a:lnTo>
                  <a:pt x="112775" y="719327"/>
                </a:lnTo>
                <a:lnTo>
                  <a:pt x="103631" y="716279"/>
                </a:lnTo>
                <a:lnTo>
                  <a:pt x="79247" y="710183"/>
                </a:lnTo>
                <a:lnTo>
                  <a:pt x="79247" y="719327"/>
                </a:lnTo>
                <a:lnTo>
                  <a:pt x="100583" y="725423"/>
                </a:lnTo>
                <a:lnTo>
                  <a:pt x="112775" y="728471"/>
                </a:lnTo>
                <a:lnTo>
                  <a:pt x="1051559" y="728471"/>
                </a:lnTo>
                <a:lnTo>
                  <a:pt x="1063751" y="725423"/>
                </a:lnTo>
                <a:lnTo>
                  <a:pt x="1085087" y="719327"/>
                </a:lnTo>
                <a:close/>
              </a:path>
              <a:path w="1164335" h="728471">
                <a:moveTo>
                  <a:pt x="1085087" y="19594"/>
                </a:moveTo>
                <a:lnTo>
                  <a:pt x="1085087" y="18287"/>
                </a:lnTo>
                <a:lnTo>
                  <a:pt x="1082039" y="18287"/>
                </a:lnTo>
                <a:lnTo>
                  <a:pt x="1085087" y="19594"/>
                </a:lnTo>
                <a:close/>
              </a:path>
              <a:path w="1164335" h="728471">
                <a:moveTo>
                  <a:pt x="1121663" y="696975"/>
                </a:moveTo>
                <a:lnTo>
                  <a:pt x="1121663" y="685799"/>
                </a:lnTo>
                <a:lnTo>
                  <a:pt x="1103375" y="701039"/>
                </a:lnTo>
                <a:lnTo>
                  <a:pt x="1103375" y="697991"/>
                </a:lnTo>
                <a:lnTo>
                  <a:pt x="1082039" y="710183"/>
                </a:lnTo>
                <a:lnTo>
                  <a:pt x="1085087" y="710183"/>
                </a:lnTo>
                <a:lnTo>
                  <a:pt x="1085087" y="719327"/>
                </a:lnTo>
                <a:lnTo>
                  <a:pt x="1088135" y="719327"/>
                </a:lnTo>
                <a:lnTo>
                  <a:pt x="1106423" y="707135"/>
                </a:lnTo>
                <a:lnTo>
                  <a:pt x="1109471" y="707135"/>
                </a:lnTo>
                <a:lnTo>
                  <a:pt x="1121663" y="696975"/>
                </a:lnTo>
                <a:close/>
              </a:path>
              <a:path w="1164335" h="728471">
                <a:moveTo>
                  <a:pt x="1121663" y="46329"/>
                </a:moveTo>
                <a:lnTo>
                  <a:pt x="1121663" y="42671"/>
                </a:lnTo>
                <a:lnTo>
                  <a:pt x="1118615" y="42671"/>
                </a:lnTo>
                <a:lnTo>
                  <a:pt x="1121663" y="46329"/>
                </a:lnTo>
                <a:close/>
              </a:path>
              <a:path w="1164335" h="728471">
                <a:moveTo>
                  <a:pt x="1146047" y="666495"/>
                </a:moveTo>
                <a:lnTo>
                  <a:pt x="1146047" y="649223"/>
                </a:lnTo>
                <a:lnTo>
                  <a:pt x="1133855" y="667511"/>
                </a:lnTo>
                <a:lnTo>
                  <a:pt x="1118615" y="685799"/>
                </a:lnTo>
                <a:lnTo>
                  <a:pt x="1121663" y="685799"/>
                </a:lnTo>
                <a:lnTo>
                  <a:pt x="1121663" y="696975"/>
                </a:lnTo>
                <a:lnTo>
                  <a:pt x="1127759" y="691895"/>
                </a:lnTo>
                <a:lnTo>
                  <a:pt x="1142999" y="673607"/>
                </a:lnTo>
                <a:lnTo>
                  <a:pt x="1146047" y="666495"/>
                </a:lnTo>
                <a:close/>
              </a:path>
              <a:path w="1164335" h="728471">
                <a:moveTo>
                  <a:pt x="1146047" y="86359"/>
                </a:moveTo>
                <a:lnTo>
                  <a:pt x="1146047" y="79247"/>
                </a:lnTo>
                <a:lnTo>
                  <a:pt x="1142999" y="79247"/>
                </a:lnTo>
                <a:lnTo>
                  <a:pt x="1146047" y="86359"/>
                </a:lnTo>
                <a:close/>
              </a:path>
              <a:path w="1164335" h="728471">
                <a:moveTo>
                  <a:pt x="1155191" y="645159"/>
                </a:moveTo>
                <a:lnTo>
                  <a:pt x="1155191" y="603503"/>
                </a:lnTo>
                <a:lnTo>
                  <a:pt x="1152143" y="615695"/>
                </a:lnTo>
                <a:lnTo>
                  <a:pt x="1152143" y="627887"/>
                </a:lnTo>
                <a:lnTo>
                  <a:pt x="1142999" y="649223"/>
                </a:lnTo>
                <a:lnTo>
                  <a:pt x="1146047" y="649223"/>
                </a:lnTo>
                <a:lnTo>
                  <a:pt x="1146047" y="666495"/>
                </a:lnTo>
                <a:lnTo>
                  <a:pt x="1155191" y="645159"/>
                </a:lnTo>
                <a:close/>
              </a:path>
              <a:path w="1164335" h="728471">
                <a:moveTo>
                  <a:pt x="1161287" y="630935"/>
                </a:moveTo>
                <a:lnTo>
                  <a:pt x="1161287" y="97535"/>
                </a:lnTo>
                <a:lnTo>
                  <a:pt x="1152143" y="76199"/>
                </a:lnTo>
                <a:lnTo>
                  <a:pt x="1152143" y="112775"/>
                </a:lnTo>
                <a:lnTo>
                  <a:pt x="1155191" y="124967"/>
                </a:lnTo>
                <a:lnTo>
                  <a:pt x="1155191" y="645159"/>
                </a:lnTo>
                <a:lnTo>
                  <a:pt x="1161287" y="630935"/>
                </a:lnTo>
                <a:close/>
              </a:path>
              <a:path w="1164335" h="728471">
                <a:moveTo>
                  <a:pt x="1164335" y="603503"/>
                </a:moveTo>
                <a:lnTo>
                  <a:pt x="1164335" y="121919"/>
                </a:lnTo>
                <a:lnTo>
                  <a:pt x="1161287" y="109727"/>
                </a:lnTo>
                <a:lnTo>
                  <a:pt x="1161287" y="615695"/>
                </a:lnTo>
                <a:lnTo>
                  <a:pt x="1164335" y="6035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88876" y="2941322"/>
            <a:ext cx="690245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27635">
              <a:lnSpc>
                <a:spcPct val="100000"/>
              </a:lnSpc>
            </a:pPr>
            <a:r>
              <a:rPr sz="1800" spc="-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b (</a:t>
            </a:r>
            <a:r>
              <a:rPr sz="1800" spc="5" dirty="0" smtClean="0">
                <a:solidFill>
                  <a:srgbClr val="232021"/>
                </a:solidFill>
                <a:latin typeface="Arial"/>
                <a:cs typeface="Arial"/>
              </a:rPr>
              <a:t>good</a:t>
            </a:r>
            <a:r>
              <a:rPr sz="18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271394" y="1072895"/>
            <a:ext cx="1161287" cy="731519"/>
          </a:xfrm>
          <a:custGeom>
            <a:avLst/>
            <a:gdLst/>
            <a:ahLst/>
            <a:cxnLst/>
            <a:rect l="l" t="t" r="r" b="b"/>
            <a:pathLst>
              <a:path w="1161287" h="731519">
                <a:moveTo>
                  <a:pt x="30479" y="670559"/>
                </a:moveTo>
                <a:lnTo>
                  <a:pt x="18287" y="652271"/>
                </a:lnTo>
                <a:lnTo>
                  <a:pt x="12191" y="630935"/>
                </a:lnTo>
                <a:lnTo>
                  <a:pt x="9143" y="618743"/>
                </a:lnTo>
                <a:lnTo>
                  <a:pt x="9143" y="79247"/>
                </a:lnTo>
                <a:lnTo>
                  <a:pt x="3047" y="100583"/>
                </a:lnTo>
                <a:lnTo>
                  <a:pt x="0" y="112775"/>
                </a:lnTo>
                <a:lnTo>
                  <a:pt x="0" y="618743"/>
                </a:lnTo>
                <a:lnTo>
                  <a:pt x="9143" y="655319"/>
                </a:lnTo>
                <a:lnTo>
                  <a:pt x="21335" y="676655"/>
                </a:lnTo>
                <a:lnTo>
                  <a:pt x="27431" y="683971"/>
                </a:lnTo>
                <a:lnTo>
                  <a:pt x="27431" y="670559"/>
                </a:lnTo>
                <a:lnTo>
                  <a:pt x="30479" y="670559"/>
                </a:lnTo>
                <a:close/>
              </a:path>
              <a:path w="1161287" h="731519">
                <a:moveTo>
                  <a:pt x="1152143" y="115823"/>
                </a:moveTo>
                <a:lnTo>
                  <a:pt x="1152143" y="76199"/>
                </a:lnTo>
                <a:lnTo>
                  <a:pt x="1139951" y="57911"/>
                </a:lnTo>
                <a:lnTo>
                  <a:pt x="1139951" y="54863"/>
                </a:lnTo>
                <a:lnTo>
                  <a:pt x="1124711" y="39623"/>
                </a:lnTo>
                <a:lnTo>
                  <a:pt x="1124711" y="36575"/>
                </a:lnTo>
                <a:lnTo>
                  <a:pt x="1106423" y="24383"/>
                </a:lnTo>
                <a:lnTo>
                  <a:pt x="1106423" y="21335"/>
                </a:lnTo>
                <a:lnTo>
                  <a:pt x="1063751" y="3047"/>
                </a:lnTo>
                <a:lnTo>
                  <a:pt x="1048511" y="3047"/>
                </a:lnTo>
                <a:lnTo>
                  <a:pt x="1036319" y="0"/>
                </a:lnTo>
                <a:lnTo>
                  <a:pt x="124967" y="0"/>
                </a:lnTo>
                <a:lnTo>
                  <a:pt x="112775" y="3047"/>
                </a:lnTo>
                <a:lnTo>
                  <a:pt x="100583" y="3047"/>
                </a:lnTo>
                <a:lnTo>
                  <a:pt x="76199" y="12191"/>
                </a:lnTo>
                <a:lnTo>
                  <a:pt x="54863" y="21335"/>
                </a:lnTo>
                <a:lnTo>
                  <a:pt x="54863" y="24383"/>
                </a:lnTo>
                <a:lnTo>
                  <a:pt x="36575" y="36575"/>
                </a:lnTo>
                <a:lnTo>
                  <a:pt x="36575" y="39623"/>
                </a:lnTo>
                <a:lnTo>
                  <a:pt x="21335" y="54863"/>
                </a:lnTo>
                <a:lnTo>
                  <a:pt x="21335" y="57911"/>
                </a:lnTo>
                <a:lnTo>
                  <a:pt x="9143" y="76199"/>
                </a:lnTo>
                <a:lnTo>
                  <a:pt x="9143" y="112775"/>
                </a:lnTo>
                <a:lnTo>
                  <a:pt x="12191" y="103631"/>
                </a:lnTo>
                <a:lnTo>
                  <a:pt x="18287" y="82295"/>
                </a:lnTo>
                <a:lnTo>
                  <a:pt x="27431" y="66293"/>
                </a:lnTo>
                <a:lnTo>
                  <a:pt x="27431" y="60959"/>
                </a:lnTo>
                <a:lnTo>
                  <a:pt x="42671" y="45719"/>
                </a:lnTo>
                <a:lnTo>
                  <a:pt x="60959" y="30479"/>
                </a:lnTo>
                <a:lnTo>
                  <a:pt x="79247" y="21335"/>
                </a:lnTo>
                <a:lnTo>
                  <a:pt x="100583" y="12191"/>
                </a:lnTo>
                <a:lnTo>
                  <a:pt x="1060703" y="12191"/>
                </a:lnTo>
                <a:lnTo>
                  <a:pt x="1103375" y="30479"/>
                </a:lnTo>
                <a:lnTo>
                  <a:pt x="1103375" y="33019"/>
                </a:lnTo>
                <a:lnTo>
                  <a:pt x="1118615" y="45719"/>
                </a:lnTo>
                <a:lnTo>
                  <a:pt x="1133855" y="60959"/>
                </a:lnTo>
                <a:lnTo>
                  <a:pt x="1142999" y="82295"/>
                </a:lnTo>
                <a:lnTo>
                  <a:pt x="1149095" y="103631"/>
                </a:lnTo>
                <a:lnTo>
                  <a:pt x="1152143" y="115823"/>
                </a:lnTo>
                <a:close/>
              </a:path>
              <a:path w="1161287" h="731519">
                <a:moveTo>
                  <a:pt x="30479" y="60959"/>
                </a:moveTo>
                <a:lnTo>
                  <a:pt x="27431" y="60959"/>
                </a:lnTo>
                <a:lnTo>
                  <a:pt x="27431" y="66293"/>
                </a:lnTo>
                <a:lnTo>
                  <a:pt x="30479" y="60959"/>
                </a:lnTo>
                <a:close/>
              </a:path>
              <a:path w="1161287" h="731519">
                <a:moveTo>
                  <a:pt x="1103375" y="701039"/>
                </a:moveTo>
                <a:lnTo>
                  <a:pt x="1082039" y="713231"/>
                </a:lnTo>
                <a:lnTo>
                  <a:pt x="1060703" y="719327"/>
                </a:lnTo>
                <a:lnTo>
                  <a:pt x="1048511" y="722375"/>
                </a:lnTo>
                <a:lnTo>
                  <a:pt x="112775" y="722375"/>
                </a:lnTo>
                <a:lnTo>
                  <a:pt x="100583" y="719327"/>
                </a:lnTo>
                <a:lnTo>
                  <a:pt x="79247" y="713231"/>
                </a:lnTo>
                <a:lnTo>
                  <a:pt x="60959" y="701039"/>
                </a:lnTo>
                <a:lnTo>
                  <a:pt x="60959" y="704087"/>
                </a:lnTo>
                <a:lnTo>
                  <a:pt x="42671" y="688847"/>
                </a:lnTo>
                <a:lnTo>
                  <a:pt x="27431" y="670559"/>
                </a:lnTo>
                <a:lnTo>
                  <a:pt x="27431" y="683971"/>
                </a:lnTo>
                <a:lnTo>
                  <a:pt x="36575" y="694943"/>
                </a:lnTo>
                <a:lnTo>
                  <a:pt x="54863" y="710183"/>
                </a:lnTo>
                <a:lnTo>
                  <a:pt x="76199" y="722375"/>
                </a:lnTo>
                <a:lnTo>
                  <a:pt x="112775" y="731519"/>
                </a:lnTo>
                <a:lnTo>
                  <a:pt x="1051559" y="731519"/>
                </a:lnTo>
                <a:lnTo>
                  <a:pt x="1063751" y="728471"/>
                </a:lnTo>
                <a:lnTo>
                  <a:pt x="1085087" y="722375"/>
                </a:lnTo>
                <a:lnTo>
                  <a:pt x="1100327" y="713667"/>
                </a:lnTo>
                <a:lnTo>
                  <a:pt x="1100327" y="704087"/>
                </a:lnTo>
                <a:lnTo>
                  <a:pt x="1103375" y="701039"/>
                </a:lnTo>
                <a:close/>
              </a:path>
              <a:path w="1161287" h="731519">
                <a:moveTo>
                  <a:pt x="1103375" y="33019"/>
                </a:moveTo>
                <a:lnTo>
                  <a:pt x="1103375" y="30479"/>
                </a:lnTo>
                <a:lnTo>
                  <a:pt x="1100327" y="30479"/>
                </a:lnTo>
                <a:lnTo>
                  <a:pt x="1103375" y="33019"/>
                </a:lnTo>
                <a:close/>
              </a:path>
              <a:path w="1161287" h="731519">
                <a:moveTo>
                  <a:pt x="1161287" y="618743"/>
                </a:moveTo>
                <a:lnTo>
                  <a:pt x="1161287" y="112775"/>
                </a:lnTo>
                <a:lnTo>
                  <a:pt x="1158239" y="100583"/>
                </a:lnTo>
                <a:lnTo>
                  <a:pt x="1152143" y="79247"/>
                </a:lnTo>
                <a:lnTo>
                  <a:pt x="1152143" y="618743"/>
                </a:lnTo>
                <a:lnTo>
                  <a:pt x="1149095" y="630935"/>
                </a:lnTo>
                <a:lnTo>
                  <a:pt x="1142999" y="652271"/>
                </a:lnTo>
                <a:lnTo>
                  <a:pt x="1133855" y="670559"/>
                </a:lnTo>
                <a:lnTo>
                  <a:pt x="1118615" y="688847"/>
                </a:lnTo>
                <a:lnTo>
                  <a:pt x="1100327" y="704087"/>
                </a:lnTo>
                <a:lnTo>
                  <a:pt x="1100327" y="713667"/>
                </a:lnTo>
                <a:lnTo>
                  <a:pt x="1106423" y="710183"/>
                </a:lnTo>
                <a:lnTo>
                  <a:pt x="1124711" y="694943"/>
                </a:lnTo>
                <a:lnTo>
                  <a:pt x="1139951" y="676655"/>
                </a:lnTo>
                <a:lnTo>
                  <a:pt x="1152143" y="655319"/>
                </a:lnTo>
                <a:lnTo>
                  <a:pt x="1161287" y="61874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6242" y="1143001"/>
            <a:ext cx="988694" cy="5594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 marR="12700" indent="176530">
              <a:lnSpc>
                <a:spcPct val="100000"/>
              </a:lnSpc>
            </a:pPr>
            <a:r>
              <a:rPr sz="1800" spc="-10" dirty="0" smtClean="0">
                <a:solidFill>
                  <a:srgbClr val="F27634"/>
                </a:solidFill>
                <a:latin typeface="Arial"/>
                <a:cs typeface="Arial"/>
              </a:rPr>
              <a:t>O</a:t>
            </a:r>
            <a:r>
              <a:rPr sz="1800" spc="10" dirty="0" smtClean="0">
                <a:solidFill>
                  <a:srgbClr val="F27634"/>
                </a:solidFill>
                <a:latin typeface="Arial"/>
                <a:cs typeface="Arial"/>
              </a:rPr>
              <a:t>sc</a:t>
            </a:r>
            <a:r>
              <a:rPr sz="1800" spc="5" dirty="0" smtClean="0">
                <a:solidFill>
                  <a:srgbClr val="F27634"/>
                </a:solidFill>
                <a:latin typeface="Arial"/>
                <a:cs typeface="Arial"/>
              </a:rPr>
              <a:t>a</a:t>
            </a:r>
            <a:r>
              <a:rPr sz="1800" spc="0" dirty="0" smtClean="0">
                <a:solidFill>
                  <a:srgbClr val="F27634"/>
                </a:solidFill>
                <a:latin typeface="Arial"/>
                <a:cs typeface="Arial"/>
              </a:rPr>
              <a:t>r (</a:t>
            </a:r>
            <a:r>
              <a:rPr sz="1800" spc="5" dirty="0" smtClean="0">
                <a:solidFill>
                  <a:srgbClr val="F27634"/>
                </a:solidFill>
                <a:latin typeface="Arial"/>
                <a:cs typeface="Arial"/>
              </a:rPr>
              <a:t>ba</a:t>
            </a:r>
            <a:r>
              <a:rPr sz="1800" spc="0" dirty="0" smtClean="0">
                <a:solidFill>
                  <a:srgbClr val="F27634"/>
                </a:solidFill>
                <a:latin typeface="Arial"/>
                <a:cs typeface="Arial"/>
              </a:rPr>
              <a:t>d</a:t>
            </a:r>
            <a:r>
              <a:rPr sz="1800" spc="-40" dirty="0" smtClean="0">
                <a:solidFill>
                  <a:srgbClr val="F27634"/>
                </a:solidFill>
                <a:latin typeface="Arial"/>
                <a:cs typeface="Arial"/>
              </a:rPr>
              <a:t> </a:t>
            </a:r>
            <a:r>
              <a:rPr sz="1800" spc="5" dirty="0" smtClean="0">
                <a:solidFill>
                  <a:srgbClr val="F27634"/>
                </a:solidFill>
                <a:latin typeface="Arial"/>
                <a:cs typeface="Arial"/>
              </a:rPr>
              <a:t>gu</a:t>
            </a:r>
            <a:r>
              <a:rPr sz="1800" spc="-15" dirty="0" smtClean="0">
                <a:solidFill>
                  <a:srgbClr val="F27634"/>
                </a:solidFill>
                <a:latin typeface="Arial"/>
                <a:cs typeface="Arial"/>
              </a:rPr>
              <a:t>y</a:t>
            </a:r>
            <a:r>
              <a:rPr sz="1800" spc="0" dirty="0" smtClean="0">
                <a:solidFill>
                  <a:srgbClr val="F27634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83514" y="2947416"/>
            <a:ext cx="1517903" cy="585215"/>
          </a:xfrm>
          <a:custGeom>
            <a:avLst/>
            <a:gdLst/>
            <a:ahLst/>
            <a:cxnLst/>
            <a:rect l="l" t="t" r="r" b="b"/>
            <a:pathLst>
              <a:path w="1517903" h="585215">
                <a:moveTo>
                  <a:pt x="1517903" y="585215"/>
                </a:moveTo>
                <a:lnTo>
                  <a:pt x="1517903" y="0"/>
                </a:lnTo>
                <a:lnTo>
                  <a:pt x="0" y="0"/>
                </a:lnTo>
                <a:lnTo>
                  <a:pt x="0" y="585215"/>
                </a:lnTo>
                <a:lnTo>
                  <a:pt x="3047" y="585215"/>
                </a:lnTo>
                <a:lnTo>
                  <a:pt x="3047" y="9143"/>
                </a:lnTo>
                <a:lnTo>
                  <a:pt x="9143" y="3047"/>
                </a:lnTo>
                <a:lnTo>
                  <a:pt x="9143" y="9143"/>
                </a:lnTo>
                <a:lnTo>
                  <a:pt x="1508759" y="9143"/>
                </a:lnTo>
                <a:lnTo>
                  <a:pt x="1508759" y="3047"/>
                </a:lnTo>
                <a:lnTo>
                  <a:pt x="1514855" y="9143"/>
                </a:lnTo>
                <a:lnTo>
                  <a:pt x="1514855" y="585215"/>
                </a:lnTo>
                <a:lnTo>
                  <a:pt x="1517903" y="585215"/>
                </a:lnTo>
                <a:close/>
              </a:path>
              <a:path w="1517903" h="585215">
                <a:moveTo>
                  <a:pt x="9143" y="9143"/>
                </a:moveTo>
                <a:lnTo>
                  <a:pt x="9143" y="3047"/>
                </a:lnTo>
                <a:lnTo>
                  <a:pt x="3047" y="9143"/>
                </a:lnTo>
                <a:lnTo>
                  <a:pt x="9143" y="9143"/>
                </a:lnTo>
                <a:close/>
              </a:path>
              <a:path w="1517903" h="585215">
                <a:moveTo>
                  <a:pt x="9143" y="576071"/>
                </a:moveTo>
                <a:lnTo>
                  <a:pt x="9143" y="9143"/>
                </a:lnTo>
                <a:lnTo>
                  <a:pt x="3047" y="9143"/>
                </a:lnTo>
                <a:lnTo>
                  <a:pt x="3047" y="576071"/>
                </a:lnTo>
                <a:lnTo>
                  <a:pt x="9143" y="576071"/>
                </a:lnTo>
                <a:close/>
              </a:path>
              <a:path w="1517903" h="585215">
                <a:moveTo>
                  <a:pt x="1514855" y="576071"/>
                </a:moveTo>
                <a:lnTo>
                  <a:pt x="3047" y="576071"/>
                </a:lnTo>
                <a:lnTo>
                  <a:pt x="9143" y="579119"/>
                </a:lnTo>
                <a:lnTo>
                  <a:pt x="9143" y="585215"/>
                </a:lnTo>
                <a:lnTo>
                  <a:pt x="1508759" y="585215"/>
                </a:lnTo>
                <a:lnTo>
                  <a:pt x="1508759" y="579119"/>
                </a:lnTo>
                <a:lnTo>
                  <a:pt x="1514855" y="576071"/>
                </a:lnTo>
                <a:close/>
              </a:path>
              <a:path w="1517903" h="585215">
                <a:moveTo>
                  <a:pt x="9143" y="585215"/>
                </a:moveTo>
                <a:lnTo>
                  <a:pt x="9143" y="579119"/>
                </a:lnTo>
                <a:lnTo>
                  <a:pt x="3047" y="576071"/>
                </a:lnTo>
                <a:lnTo>
                  <a:pt x="3047" y="585215"/>
                </a:lnTo>
                <a:lnTo>
                  <a:pt x="9143" y="585215"/>
                </a:lnTo>
                <a:close/>
              </a:path>
              <a:path w="1517903" h="585215">
                <a:moveTo>
                  <a:pt x="1514855" y="9143"/>
                </a:moveTo>
                <a:lnTo>
                  <a:pt x="1508759" y="3047"/>
                </a:lnTo>
                <a:lnTo>
                  <a:pt x="1508759" y="9143"/>
                </a:lnTo>
                <a:lnTo>
                  <a:pt x="1514855" y="9143"/>
                </a:lnTo>
                <a:close/>
              </a:path>
              <a:path w="1517903" h="585215">
                <a:moveTo>
                  <a:pt x="1514855" y="576071"/>
                </a:moveTo>
                <a:lnTo>
                  <a:pt x="1514855" y="9143"/>
                </a:lnTo>
                <a:lnTo>
                  <a:pt x="1508759" y="9143"/>
                </a:lnTo>
                <a:lnTo>
                  <a:pt x="1508759" y="576071"/>
                </a:lnTo>
                <a:lnTo>
                  <a:pt x="1514855" y="576071"/>
                </a:lnTo>
                <a:close/>
              </a:path>
              <a:path w="1517903" h="585215">
                <a:moveTo>
                  <a:pt x="1514855" y="585215"/>
                </a:moveTo>
                <a:lnTo>
                  <a:pt x="1514855" y="576071"/>
                </a:lnTo>
                <a:lnTo>
                  <a:pt x="1508759" y="579119"/>
                </a:lnTo>
                <a:lnTo>
                  <a:pt x="1508759" y="585215"/>
                </a:lnTo>
                <a:lnTo>
                  <a:pt x="1514855" y="585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99424" y="3015490"/>
            <a:ext cx="1083310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0525" marR="12700" indent="-378460">
              <a:lnSpc>
                <a:spcPct val="100000"/>
              </a:lnSpc>
            </a:pP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 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83514" y="4456176"/>
            <a:ext cx="1517903" cy="588263"/>
          </a:xfrm>
          <a:custGeom>
            <a:avLst/>
            <a:gdLst/>
            <a:ahLst/>
            <a:cxnLst/>
            <a:rect l="l" t="t" r="r" b="b"/>
            <a:pathLst>
              <a:path w="1517903" h="588263">
                <a:moveTo>
                  <a:pt x="1517903" y="588263"/>
                </a:moveTo>
                <a:lnTo>
                  <a:pt x="1517903" y="0"/>
                </a:lnTo>
                <a:lnTo>
                  <a:pt x="0" y="0"/>
                </a:lnTo>
                <a:lnTo>
                  <a:pt x="0" y="588263"/>
                </a:lnTo>
                <a:lnTo>
                  <a:pt x="3047" y="588263"/>
                </a:lnTo>
                <a:lnTo>
                  <a:pt x="3047" y="9143"/>
                </a:lnTo>
                <a:lnTo>
                  <a:pt x="9143" y="6095"/>
                </a:lnTo>
                <a:lnTo>
                  <a:pt x="9143" y="9143"/>
                </a:lnTo>
                <a:lnTo>
                  <a:pt x="1508759" y="9143"/>
                </a:lnTo>
                <a:lnTo>
                  <a:pt x="1508759" y="6095"/>
                </a:lnTo>
                <a:lnTo>
                  <a:pt x="1514855" y="9143"/>
                </a:lnTo>
                <a:lnTo>
                  <a:pt x="1514855" y="588263"/>
                </a:lnTo>
                <a:lnTo>
                  <a:pt x="1517903" y="588263"/>
                </a:lnTo>
                <a:close/>
              </a:path>
              <a:path w="1517903" h="588263">
                <a:moveTo>
                  <a:pt x="9143" y="9143"/>
                </a:moveTo>
                <a:lnTo>
                  <a:pt x="9143" y="6095"/>
                </a:lnTo>
                <a:lnTo>
                  <a:pt x="3047" y="9143"/>
                </a:lnTo>
                <a:lnTo>
                  <a:pt x="9143" y="9143"/>
                </a:lnTo>
                <a:close/>
              </a:path>
              <a:path w="1517903" h="588263">
                <a:moveTo>
                  <a:pt x="9143" y="576071"/>
                </a:moveTo>
                <a:lnTo>
                  <a:pt x="9143" y="9143"/>
                </a:lnTo>
                <a:lnTo>
                  <a:pt x="3047" y="9143"/>
                </a:lnTo>
                <a:lnTo>
                  <a:pt x="3047" y="576071"/>
                </a:lnTo>
                <a:lnTo>
                  <a:pt x="9143" y="576071"/>
                </a:lnTo>
                <a:close/>
              </a:path>
              <a:path w="1517903" h="588263">
                <a:moveTo>
                  <a:pt x="1514855" y="576071"/>
                </a:moveTo>
                <a:lnTo>
                  <a:pt x="3047" y="576071"/>
                </a:lnTo>
                <a:lnTo>
                  <a:pt x="9143" y="582167"/>
                </a:lnTo>
                <a:lnTo>
                  <a:pt x="9143" y="588263"/>
                </a:lnTo>
                <a:lnTo>
                  <a:pt x="1508759" y="588263"/>
                </a:lnTo>
                <a:lnTo>
                  <a:pt x="1508759" y="582167"/>
                </a:lnTo>
                <a:lnTo>
                  <a:pt x="1514855" y="576071"/>
                </a:lnTo>
                <a:close/>
              </a:path>
              <a:path w="1517903" h="588263">
                <a:moveTo>
                  <a:pt x="9143" y="588263"/>
                </a:moveTo>
                <a:lnTo>
                  <a:pt x="9143" y="582167"/>
                </a:lnTo>
                <a:lnTo>
                  <a:pt x="3047" y="576071"/>
                </a:lnTo>
                <a:lnTo>
                  <a:pt x="3047" y="588263"/>
                </a:lnTo>
                <a:lnTo>
                  <a:pt x="9143" y="588263"/>
                </a:lnTo>
                <a:close/>
              </a:path>
              <a:path w="1517903" h="588263">
                <a:moveTo>
                  <a:pt x="1514855" y="9143"/>
                </a:moveTo>
                <a:lnTo>
                  <a:pt x="1508759" y="6095"/>
                </a:lnTo>
                <a:lnTo>
                  <a:pt x="1508759" y="9143"/>
                </a:lnTo>
                <a:lnTo>
                  <a:pt x="1514855" y="9143"/>
                </a:lnTo>
                <a:close/>
              </a:path>
              <a:path w="1517903" h="588263">
                <a:moveTo>
                  <a:pt x="1514855" y="576071"/>
                </a:moveTo>
                <a:lnTo>
                  <a:pt x="1514855" y="9143"/>
                </a:lnTo>
                <a:lnTo>
                  <a:pt x="1508759" y="9143"/>
                </a:lnTo>
                <a:lnTo>
                  <a:pt x="1508759" y="576071"/>
                </a:lnTo>
                <a:lnTo>
                  <a:pt x="1514855" y="576071"/>
                </a:lnTo>
                <a:close/>
              </a:path>
              <a:path w="1517903" h="588263">
                <a:moveTo>
                  <a:pt x="1514855" y="588263"/>
                </a:moveTo>
                <a:lnTo>
                  <a:pt x="1514855" y="576071"/>
                </a:lnTo>
                <a:lnTo>
                  <a:pt x="1508759" y="582167"/>
                </a:lnTo>
                <a:lnTo>
                  <a:pt x="1508759" y="588263"/>
                </a:lnTo>
                <a:lnTo>
                  <a:pt x="1514855" y="5882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405520" y="4587244"/>
            <a:ext cx="1072515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spc="-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200" b="1" spc="0" dirty="0" smtClean="0">
                <a:solidFill>
                  <a:srgbClr val="232021"/>
                </a:solidFill>
                <a:latin typeface="Arial"/>
                <a:cs typeface="Arial"/>
              </a:rPr>
              <a:t>ey</a:t>
            </a:r>
            <a:r>
              <a:rPr sz="1200" b="1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232021"/>
                </a:solidFill>
                <a:latin typeface="Arial"/>
                <a:cs typeface="Arial"/>
              </a:rPr>
              <a:t>Ge</a:t>
            </a:r>
            <a:r>
              <a:rPr sz="1200" b="1" spc="-15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2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200" b="1" spc="-1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200" b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200" b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200" b="1" spc="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200" b="1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39945" y="2947416"/>
            <a:ext cx="1520951" cy="585215"/>
          </a:xfrm>
          <a:custGeom>
            <a:avLst/>
            <a:gdLst/>
            <a:ahLst/>
            <a:cxnLst/>
            <a:rect l="l" t="t" r="r" b="b"/>
            <a:pathLst>
              <a:path w="1520951" h="585215">
                <a:moveTo>
                  <a:pt x="1520951" y="585215"/>
                </a:moveTo>
                <a:lnTo>
                  <a:pt x="1520951" y="0"/>
                </a:lnTo>
                <a:lnTo>
                  <a:pt x="0" y="0"/>
                </a:lnTo>
                <a:lnTo>
                  <a:pt x="0" y="585215"/>
                </a:lnTo>
                <a:lnTo>
                  <a:pt x="3047" y="585215"/>
                </a:lnTo>
                <a:lnTo>
                  <a:pt x="3047" y="9143"/>
                </a:lnTo>
                <a:lnTo>
                  <a:pt x="9143" y="3047"/>
                </a:lnTo>
                <a:lnTo>
                  <a:pt x="9143" y="9143"/>
                </a:lnTo>
                <a:lnTo>
                  <a:pt x="1511807" y="9143"/>
                </a:lnTo>
                <a:lnTo>
                  <a:pt x="1511807" y="3047"/>
                </a:lnTo>
                <a:lnTo>
                  <a:pt x="1514855" y="9143"/>
                </a:lnTo>
                <a:lnTo>
                  <a:pt x="1514855" y="585215"/>
                </a:lnTo>
                <a:lnTo>
                  <a:pt x="1520951" y="585215"/>
                </a:lnTo>
                <a:close/>
              </a:path>
              <a:path w="1520951" h="585215">
                <a:moveTo>
                  <a:pt x="9143" y="9143"/>
                </a:moveTo>
                <a:lnTo>
                  <a:pt x="9143" y="3047"/>
                </a:lnTo>
                <a:lnTo>
                  <a:pt x="3047" y="9143"/>
                </a:lnTo>
                <a:lnTo>
                  <a:pt x="9143" y="9143"/>
                </a:lnTo>
                <a:close/>
              </a:path>
              <a:path w="1520951" h="585215">
                <a:moveTo>
                  <a:pt x="9143" y="576071"/>
                </a:moveTo>
                <a:lnTo>
                  <a:pt x="9143" y="9143"/>
                </a:lnTo>
                <a:lnTo>
                  <a:pt x="3047" y="9143"/>
                </a:lnTo>
                <a:lnTo>
                  <a:pt x="3047" y="576071"/>
                </a:lnTo>
                <a:lnTo>
                  <a:pt x="9143" y="576071"/>
                </a:lnTo>
                <a:close/>
              </a:path>
              <a:path w="1520951" h="585215">
                <a:moveTo>
                  <a:pt x="1514855" y="576071"/>
                </a:moveTo>
                <a:lnTo>
                  <a:pt x="3047" y="576071"/>
                </a:lnTo>
                <a:lnTo>
                  <a:pt x="9143" y="579119"/>
                </a:lnTo>
                <a:lnTo>
                  <a:pt x="9143" y="585215"/>
                </a:lnTo>
                <a:lnTo>
                  <a:pt x="1511807" y="585215"/>
                </a:lnTo>
                <a:lnTo>
                  <a:pt x="1511807" y="579119"/>
                </a:lnTo>
                <a:lnTo>
                  <a:pt x="1514855" y="576071"/>
                </a:lnTo>
                <a:close/>
              </a:path>
              <a:path w="1520951" h="585215">
                <a:moveTo>
                  <a:pt x="9143" y="585215"/>
                </a:moveTo>
                <a:lnTo>
                  <a:pt x="9143" y="579119"/>
                </a:lnTo>
                <a:lnTo>
                  <a:pt x="3047" y="576071"/>
                </a:lnTo>
                <a:lnTo>
                  <a:pt x="3047" y="585215"/>
                </a:lnTo>
                <a:lnTo>
                  <a:pt x="9143" y="585215"/>
                </a:lnTo>
                <a:close/>
              </a:path>
              <a:path w="1520951" h="585215">
                <a:moveTo>
                  <a:pt x="1514855" y="9143"/>
                </a:moveTo>
                <a:lnTo>
                  <a:pt x="1511807" y="3047"/>
                </a:lnTo>
                <a:lnTo>
                  <a:pt x="1511807" y="9143"/>
                </a:lnTo>
                <a:lnTo>
                  <a:pt x="1514855" y="9143"/>
                </a:lnTo>
                <a:close/>
              </a:path>
              <a:path w="1520951" h="585215">
                <a:moveTo>
                  <a:pt x="1514855" y="576071"/>
                </a:moveTo>
                <a:lnTo>
                  <a:pt x="1514855" y="9143"/>
                </a:lnTo>
                <a:lnTo>
                  <a:pt x="1511807" y="9143"/>
                </a:lnTo>
                <a:lnTo>
                  <a:pt x="1511807" y="576071"/>
                </a:lnTo>
                <a:lnTo>
                  <a:pt x="1514855" y="576071"/>
                </a:lnTo>
                <a:close/>
              </a:path>
              <a:path w="1520951" h="585215">
                <a:moveTo>
                  <a:pt x="1514855" y="585215"/>
                </a:moveTo>
                <a:lnTo>
                  <a:pt x="1514855" y="576071"/>
                </a:lnTo>
                <a:lnTo>
                  <a:pt x="1511807" y="579119"/>
                </a:lnTo>
                <a:lnTo>
                  <a:pt x="1511807" y="585215"/>
                </a:lnTo>
                <a:lnTo>
                  <a:pt x="1514855" y="5852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858906" y="3015490"/>
            <a:ext cx="1080135" cy="498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81000" marR="12700" indent="-368935">
              <a:lnSpc>
                <a:spcPct val="100000"/>
              </a:lnSpc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Dec</a:t>
            </a:r>
            <a:r>
              <a:rPr sz="1600" b="1" spc="-5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b="1" spc="-8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p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on d(</a:t>
            </a:r>
            <a:r>
              <a:rPr sz="1600" b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15106" y="4529327"/>
            <a:ext cx="210311" cy="441959"/>
          </a:xfrm>
          <a:custGeom>
            <a:avLst/>
            <a:gdLst/>
            <a:ahLst/>
            <a:cxnLst/>
            <a:rect l="l" t="t" r="r" b="b"/>
            <a:pathLst>
              <a:path w="210311" h="441959">
                <a:moveTo>
                  <a:pt x="210311" y="9143"/>
                </a:moveTo>
                <a:lnTo>
                  <a:pt x="210311" y="0"/>
                </a:lnTo>
                <a:lnTo>
                  <a:pt x="167639" y="6095"/>
                </a:lnTo>
                <a:lnTo>
                  <a:pt x="128015" y="18287"/>
                </a:lnTo>
                <a:lnTo>
                  <a:pt x="91439" y="39623"/>
                </a:lnTo>
                <a:lnTo>
                  <a:pt x="60959" y="67055"/>
                </a:lnTo>
                <a:lnTo>
                  <a:pt x="36575" y="97535"/>
                </a:lnTo>
                <a:lnTo>
                  <a:pt x="15239" y="137159"/>
                </a:lnTo>
                <a:lnTo>
                  <a:pt x="3047" y="176783"/>
                </a:lnTo>
                <a:lnTo>
                  <a:pt x="0" y="198119"/>
                </a:lnTo>
                <a:lnTo>
                  <a:pt x="0" y="243839"/>
                </a:lnTo>
                <a:lnTo>
                  <a:pt x="6095" y="265175"/>
                </a:lnTo>
                <a:lnTo>
                  <a:pt x="9143" y="286511"/>
                </a:lnTo>
                <a:lnTo>
                  <a:pt x="9143" y="222503"/>
                </a:lnTo>
                <a:lnTo>
                  <a:pt x="18287" y="158495"/>
                </a:lnTo>
                <a:lnTo>
                  <a:pt x="42671" y="103631"/>
                </a:lnTo>
                <a:lnTo>
                  <a:pt x="67055" y="73151"/>
                </a:lnTo>
                <a:lnTo>
                  <a:pt x="97535" y="45719"/>
                </a:lnTo>
                <a:lnTo>
                  <a:pt x="115823" y="36575"/>
                </a:lnTo>
                <a:lnTo>
                  <a:pt x="131063" y="27431"/>
                </a:lnTo>
                <a:lnTo>
                  <a:pt x="149351" y="21335"/>
                </a:lnTo>
                <a:lnTo>
                  <a:pt x="170687" y="15239"/>
                </a:lnTo>
                <a:lnTo>
                  <a:pt x="188975" y="12191"/>
                </a:lnTo>
                <a:lnTo>
                  <a:pt x="210311" y="9143"/>
                </a:lnTo>
                <a:close/>
              </a:path>
              <a:path w="210311" h="441959">
                <a:moveTo>
                  <a:pt x="210311" y="441959"/>
                </a:moveTo>
                <a:lnTo>
                  <a:pt x="210311" y="432815"/>
                </a:lnTo>
                <a:lnTo>
                  <a:pt x="188975" y="432815"/>
                </a:lnTo>
                <a:lnTo>
                  <a:pt x="167639" y="429767"/>
                </a:lnTo>
                <a:lnTo>
                  <a:pt x="131063" y="417575"/>
                </a:lnTo>
                <a:lnTo>
                  <a:pt x="67055" y="371855"/>
                </a:lnTo>
                <a:lnTo>
                  <a:pt x="42671" y="338327"/>
                </a:lnTo>
                <a:lnTo>
                  <a:pt x="24383" y="304799"/>
                </a:lnTo>
                <a:lnTo>
                  <a:pt x="15239" y="265175"/>
                </a:lnTo>
                <a:lnTo>
                  <a:pt x="9143" y="222503"/>
                </a:lnTo>
                <a:lnTo>
                  <a:pt x="9143" y="286511"/>
                </a:lnTo>
                <a:lnTo>
                  <a:pt x="24383" y="326135"/>
                </a:lnTo>
                <a:lnTo>
                  <a:pt x="48767" y="362711"/>
                </a:lnTo>
                <a:lnTo>
                  <a:pt x="76199" y="393191"/>
                </a:lnTo>
                <a:lnTo>
                  <a:pt x="146303" y="432815"/>
                </a:lnTo>
                <a:lnTo>
                  <a:pt x="188975" y="441959"/>
                </a:lnTo>
                <a:lnTo>
                  <a:pt x="210311" y="4419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98242" y="4529327"/>
            <a:ext cx="1234439" cy="441959"/>
          </a:xfrm>
          <a:custGeom>
            <a:avLst/>
            <a:gdLst/>
            <a:ahLst/>
            <a:cxnLst/>
            <a:rect l="l" t="t" r="r" b="b"/>
            <a:pathLst>
              <a:path w="1234439" h="441959">
                <a:moveTo>
                  <a:pt x="1234439" y="243839"/>
                </a:moveTo>
                <a:lnTo>
                  <a:pt x="1234439" y="198119"/>
                </a:lnTo>
                <a:lnTo>
                  <a:pt x="1231391" y="176783"/>
                </a:lnTo>
                <a:lnTo>
                  <a:pt x="1225295" y="155447"/>
                </a:lnTo>
                <a:lnTo>
                  <a:pt x="1219199" y="137159"/>
                </a:lnTo>
                <a:lnTo>
                  <a:pt x="1210055" y="115823"/>
                </a:lnTo>
                <a:lnTo>
                  <a:pt x="1197863" y="97535"/>
                </a:lnTo>
                <a:lnTo>
                  <a:pt x="1188719" y="82295"/>
                </a:lnTo>
                <a:lnTo>
                  <a:pt x="1158239" y="51815"/>
                </a:lnTo>
                <a:lnTo>
                  <a:pt x="1124711" y="27431"/>
                </a:lnTo>
                <a:lnTo>
                  <a:pt x="1088135" y="12191"/>
                </a:lnTo>
                <a:lnTo>
                  <a:pt x="1048511" y="3047"/>
                </a:lnTo>
                <a:lnTo>
                  <a:pt x="1027175" y="0"/>
                </a:lnTo>
                <a:lnTo>
                  <a:pt x="210311" y="0"/>
                </a:lnTo>
                <a:lnTo>
                  <a:pt x="167639" y="6095"/>
                </a:lnTo>
                <a:lnTo>
                  <a:pt x="128015" y="18287"/>
                </a:lnTo>
                <a:lnTo>
                  <a:pt x="91439" y="39623"/>
                </a:lnTo>
                <a:lnTo>
                  <a:pt x="60959" y="67055"/>
                </a:lnTo>
                <a:lnTo>
                  <a:pt x="36575" y="97535"/>
                </a:lnTo>
                <a:lnTo>
                  <a:pt x="15239" y="137159"/>
                </a:lnTo>
                <a:lnTo>
                  <a:pt x="3047" y="176783"/>
                </a:lnTo>
                <a:lnTo>
                  <a:pt x="0" y="198119"/>
                </a:lnTo>
                <a:lnTo>
                  <a:pt x="0" y="243839"/>
                </a:lnTo>
                <a:lnTo>
                  <a:pt x="3047" y="265175"/>
                </a:lnTo>
                <a:lnTo>
                  <a:pt x="9143" y="286511"/>
                </a:lnTo>
                <a:lnTo>
                  <a:pt x="9143" y="222503"/>
                </a:lnTo>
                <a:lnTo>
                  <a:pt x="18287" y="158495"/>
                </a:lnTo>
                <a:lnTo>
                  <a:pt x="42671" y="103631"/>
                </a:lnTo>
                <a:lnTo>
                  <a:pt x="67055" y="73151"/>
                </a:lnTo>
                <a:lnTo>
                  <a:pt x="97535" y="45719"/>
                </a:lnTo>
                <a:lnTo>
                  <a:pt x="131063" y="27431"/>
                </a:lnTo>
                <a:lnTo>
                  <a:pt x="170687" y="15239"/>
                </a:lnTo>
                <a:lnTo>
                  <a:pt x="210311" y="9143"/>
                </a:lnTo>
                <a:lnTo>
                  <a:pt x="1027175" y="9143"/>
                </a:lnTo>
                <a:lnTo>
                  <a:pt x="1045463" y="12191"/>
                </a:lnTo>
                <a:lnTo>
                  <a:pt x="1066799" y="15239"/>
                </a:lnTo>
                <a:lnTo>
                  <a:pt x="1103375" y="27431"/>
                </a:lnTo>
                <a:lnTo>
                  <a:pt x="1136903" y="45719"/>
                </a:lnTo>
                <a:lnTo>
                  <a:pt x="1167383" y="73151"/>
                </a:lnTo>
                <a:lnTo>
                  <a:pt x="1191767" y="103631"/>
                </a:lnTo>
                <a:lnTo>
                  <a:pt x="1210055" y="140207"/>
                </a:lnTo>
                <a:lnTo>
                  <a:pt x="1222247" y="179831"/>
                </a:lnTo>
                <a:lnTo>
                  <a:pt x="1225295" y="201167"/>
                </a:lnTo>
                <a:lnTo>
                  <a:pt x="1225295" y="286511"/>
                </a:lnTo>
                <a:lnTo>
                  <a:pt x="1231391" y="265175"/>
                </a:lnTo>
                <a:lnTo>
                  <a:pt x="1234439" y="243839"/>
                </a:lnTo>
                <a:close/>
              </a:path>
              <a:path w="1234439" h="441959">
                <a:moveTo>
                  <a:pt x="1225295" y="286511"/>
                </a:moveTo>
                <a:lnTo>
                  <a:pt x="1225295" y="243839"/>
                </a:lnTo>
                <a:lnTo>
                  <a:pt x="1222247" y="265175"/>
                </a:lnTo>
                <a:lnTo>
                  <a:pt x="1216151" y="283463"/>
                </a:lnTo>
                <a:lnTo>
                  <a:pt x="1191767" y="341375"/>
                </a:lnTo>
                <a:lnTo>
                  <a:pt x="1167383" y="371855"/>
                </a:lnTo>
                <a:lnTo>
                  <a:pt x="1121663" y="408431"/>
                </a:lnTo>
                <a:lnTo>
                  <a:pt x="1066799" y="429767"/>
                </a:lnTo>
                <a:lnTo>
                  <a:pt x="188975" y="432815"/>
                </a:lnTo>
                <a:lnTo>
                  <a:pt x="167639" y="429767"/>
                </a:lnTo>
                <a:lnTo>
                  <a:pt x="131063" y="417575"/>
                </a:lnTo>
                <a:lnTo>
                  <a:pt x="67055" y="371855"/>
                </a:lnTo>
                <a:lnTo>
                  <a:pt x="42671" y="338327"/>
                </a:lnTo>
                <a:lnTo>
                  <a:pt x="24383" y="304799"/>
                </a:lnTo>
                <a:lnTo>
                  <a:pt x="18287" y="283463"/>
                </a:lnTo>
                <a:lnTo>
                  <a:pt x="12191" y="265175"/>
                </a:lnTo>
                <a:lnTo>
                  <a:pt x="12191" y="243839"/>
                </a:lnTo>
                <a:lnTo>
                  <a:pt x="9143" y="222503"/>
                </a:lnTo>
                <a:lnTo>
                  <a:pt x="9143" y="286511"/>
                </a:lnTo>
                <a:lnTo>
                  <a:pt x="24383" y="326135"/>
                </a:lnTo>
                <a:lnTo>
                  <a:pt x="48767" y="362711"/>
                </a:lnTo>
                <a:lnTo>
                  <a:pt x="76199" y="393191"/>
                </a:lnTo>
                <a:lnTo>
                  <a:pt x="146303" y="432815"/>
                </a:lnTo>
                <a:lnTo>
                  <a:pt x="188975" y="441959"/>
                </a:lnTo>
                <a:lnTo>
                  <a:pt x="1048511" y="441959"/>
                </a:lnTo>
                <a:lnTo>
                  <a:pt x="1069847" y="438911"/>
                </a:lnTo>
                <a:lnTo>
                  <a:pt x="1088135" y="432815"/>
                </a:lnTo>
                <a:lnTo>
                  <a:pt x="1142999" y="405383"/>
                </a:lnTo>
                <a:lnTo>
                  <a:pt x="1158239" y="390143"/>
                </a:lnTo>
                <a:lnTo>
                  <a:pt x="1173479" y="377951"/>
                </a:lnTo>
                <a:lnTo>
                  <a:pt x="1188719" y="362711"/>
                </a:lnTo>
                <a:lnTo>
                  <a:pt x="1200911" y="344423"/>
                </a:lnTo>
                <a:lnTo>
                  <a:pt x="1219199" y="307847"/>
                </a:lnTo>
                <a:lnTo>
                  <a:pt x="1225295" y="286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228225" y="5035300"/>
            <a:ext cx="1168400" cy="19431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200" b="1" spc="-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200" b="1" spc="0" dirty="0" smtClean="0">
                <a:solidFill>
                  <a:srgbClr val="232021"/>
                </a:solidFill>
                <a:latin typeface="Arial"/>
                <a:cs typeface="Arial"/>
              </a:rPr>
              <a:t>ec</a:t>
            </a:r>
            <a:r>
              <a:rPr sz="1200" b="1" spc="-15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200" b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2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200" b="1" spc="-5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200" b="1" spc="-15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200" b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200" b="1" spc="-15" dirty="0" smtClean="0">
                <a:solidFill>
                  <a:srgbClr val="232021"/>
                </a:solidFill>
                <a:latin typeface="Arial"/>
                <a:cs typeface="Arial"/>
              </a:rPr>
              <a:t>nn</a:t>
            </a:r>
            <a:r>
              <a:rPr sz="1200" b="1" spc="0" dirty="0" smtClean="0">
                <a:solidFill>
                  <a:srgbClr val="232021"/>
                </a:solidFill>
                <a:latin typeface="Arial"/>
                <a:cs typeface="Arial"/>
              </a:rPr>
              <a:t>el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613541" y="3230879"/>
            <a:ext cx="573020" cy="45719"/>
          </a:xfrm>
          <a:custGeom>
            <a:avLst/>
            <a:gdLst/>
            <a:ahLst/>
            <a:cxnLst/>
            <a:rect l="l" t="t" r="r" b="b"/>
            <a:pathLst>
              <a:path w="573020" h="45719">
                <a:moveTo>
                  <a:pt x="509012" y="12191"/>
                </a:moveTo>
                <a:lnTo>
                  <a:pt x="509012" y="0"/>
                </a:lnTo>
                <a:lnTo>
                  <a:pt x="0" y="0"/>
                </a:lnTo>
                <a:lnTo>
                  <a:pt x="0" y="12191"/>
                </a:lnTo>
                <a:lnTo>
                  <a:pt x="509012" y="12191"/>
                </a:lnTo>
                <a:close/>
              </a:path>
              <a:path w="573020" h="45719">
                <a:moveTo>
                  <a:pt x="573020" y="6095"/>
                </a:moveTo>
                <a:lnTo>
                  <a:pt x="496820" y="-30479"/>
                </a:lnTo>
                <a:lnTo>
                  <a:pt x="496820" y="0"/>
                </a:lnTo>
                <a:lnTo>
                  <a:pt x="509012" y="0"/>
                </a:lnTo>
                <a:lnTo>
                  <a:pt x="509012" y="39380"/>
                </a:lnTo>
                <a:lnTo>
                  <a:pt x="573020" y="6095"/>
                </a:lnTo>
                <a:close/>
              </a:path>
              <a:path w="573020" h="45719">
                <a:moveTo>
                  <a:pt x="509012" y="39380"/>
                </a:moveTo>
                <a:lnTo>
                  <a:pt x="509012" y="12191"/>
                </a:lnTo>
                <a:lnTo>
                  <a:pt x="496820" y="12191"/>
                </a:lnTo>
                <a:lnTo>
                  <a:pt x="496820" y="45719"/>
                </a:lnTo>
                <a:lnTo>
                  <a:pt x="509012" y="39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698369" y="3230879"/>
            <a:ext cx="1944623" cy="45719"/>
          </a:xfrm>
          <a:custGeom>
            <a:avLst/>
            <a:gdLst/>
            <a:ahLst/>
            <a:cxnLst/>
            <a:rect l="l" t="t" r="r" b="b"/>
            <a:pathLst>
              <a:path w="1944623" h="45719">
                <a:moveTo>
                  <a:pt x="1883663" y="12191"/>
                </a:moveTo>
                <a:lnTo>
                  <a:pt x="1883663" y="0"/>
                </a:lnTo>
                <a:lnTo>
                  <a:pt x="0" y="0"/>
                </a:lnTo>
                <a:lnTo>
                  <a:pt x="0" y="12191"/>
                </a:lnTo>
                <a:lnTo>
                  <a:pt x="1883663" y="12191"/>
                </a:lnTo>
                <a:close/>
              </a:path>
              <a:path w="1944623" h="45719">
                <a:moveTo>
                  <a:pt x="1944623" y="6095"/>
                </a:moveTo>
                <a:lnTo>
                  <a:pt x="1868423" y="-30479"/>
                </a:lnTo>
                <a:lnTo>
                  <a:pt x="1868423" y="0"/>
                </a:lnTo>
                <a:lnTo>
                  <a:pt x="1883663" y="0"/>
                </a:lnTo>
                <a:lnTo>
                  <a:pt x="1883663" y="37795"/>
                </a:lnTo>
                <a:lnTo>
                  <a:pt x="1944623" y="6095"/>
                </a:lnTo>
                <a:close/>
              </a:path>
              <a:path w="1944623" h="45719">
                <a:moveTo>
                  <a:pt x="1883663" y="37795"/>
                </a:moveTo>
                <a:lnTo>
                  <a:pt x="1883663" y="12191"/>
                </a:lnTo>
                <a:lnTo>
                  <a:pt x="1868423" y="12191"/>
                </a:lnTo>
                <a:lnTo>
                  <a:pt x="1868423" y="45719"/>
                </a:lnTo>
                <a:lnTo>
                  <a:pt x="1883663" y="37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154802" y="3230879"/>
            <a:ext cx="505967" cy="45719"/>
          </a:xfrm>
          <a:custGeom>
            <a:avLst/>
            <a:gdLst/>
            <a:ahLst/>
            <a:cxnLst/>
            <a:rect l="l" t="t" r="r" b="b"/>
            <a:pathLst>
              <a:path w="505967" h="45719">
                <a:moveTo>
                  <a:pt x="441959" y="12191"/>
                </a:moveTo>
                <a:lnTo>
                  <a:pt x="441959" y="0"/>
                </a:lnTo>
                <a:lnTo>
                  <a:pt x="0" y="0"/>
                </a:lnTo>
                <a:lnTo>
                  <a:pt x="0" y="12191"/>
                </a:lnTo>
                <a:lnTo>
                  <a:pt x="441959" y="12191"/>
                </a:lnTo>
                <a:close/>
              </a:path>
              <a:path w="505967" h="45719">
                <a:moveTo>
                  <a:pt x="505967" y="6095"/>
                </a:moveTo>
                <a:lnTo>
                  <a:pt x="429767" y="-30479"/>
                </a:lnTo>
                <a:lnTo>
                  <a:pt x="429767" y="0"/>
                </a:lnTo>
                <a:lnTo>
                  <a:pt x="441959" y="0"/>
                </a:lnTo>
                <a:lnTo>
                  <a:pt x="441959" y="39380"/>
                </a:lnTo>
                <a:lnTo>
                  <a:pt x="505967" y="6095"/>
                </a:lnTo>
                <a:close/>
              </a:path>
              <a:path w="505967" h="45719">
                <a:moveTo>
                  <a:pt x="441959" y="39380"/>
                </a:moveTo>
                <a:lnTo>
                  <a:pt x="441959" y="12191"/>
                </a:lnTo>
                <a:lnTo>
                  <a:pt x="429767" y="12191"/>
                </a:lnTo>
                <a:lnTo>
                  <a:pt x="429767" y="45719"/>
                </a:lnTo>
                <a:lnTo>
                  <a:pt x="441959" y="393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13937" y="1798319"/>
            <a:ext cx="76199" cy="1438655"/>
          </a:xfrm>
          <a:custGeom>
            <a:avLst/>
            <a:gdLst/>
            <a:ahLst/>
            <a:cxnLst/>
            <a:rect l="l" t="t" r="r" b="b"/>
            <a:pathLst>
              <a:path w="76199" h="1438655">
                <a:moveTo>
                  <a:pt x="76199" y="76199"/>
                </a:moveTo>
                <a:lnTo>
                  <a:pt x="39623" y="0"/>
                </a:lnTo>
                <a:lnTo>
                  <a:pt x="0" y="76199"/>
                </a:lnTo>
                <a:lnTo>
                  <a:pt x="30479" y="76199"/>
                </a:lnTo>
                <a:lnTo>
                  <a:pt x="30479" y="64007"/>
                </a:lnTo>
                <a:lnTo>
                  <a:pt x="45719" y="64007"/>
                </a:lnTo>
                <a:lnTo>
                  <a:pt x="45719" y="76199"/>
                </a:lnTo>
                <a:lnTo>
                  <a:pt x="76199" y="76199"/>
                </a:lnTo>
                <a:close/>
              </a:path>
              <a:path w="76199" h="1438655">
                <a:moveTo>
                  <a:pt x="45719" y="76199"/>
                </a:moveTo>
                <a:lnTo>
                  <a:pt x="45719" y="64007"/>
                </a:lnTo>
                <a:lnTo>
                  <a:pt x="30479" y="64007"/>
                </a:lnTo>
                <a:lnTo>
                  <a:pt x="30479" y="76199"/>
                </a:lnTo>
                <a:lnTo>
                  <a:pt x="45719" y="76199"/>
                </a:lnTo>
                <a:close/>
              </a:path>
              <a:path w="76199" h="1438655">
                <a:moveTo>
                  <a:pt x="45719" y="1438655"/>
                </a:moveTo>
                <a:lnTo>
                  <a:pt x="45719" y="76199"/>
                </a:lnTo>
                <a:lnTo>
                  <a:pt x="30479" y="76199"/>
                </a:lnTo>
                <a:lnTo>
                  <a:pt x="30479" y="1438655"/>
                </a:lnTo>
                <a:lnTo>
                  <a:pt x="45719" y="143865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939418" y="3526535"/>
            <a:ext cx="76199" cy="935735"/>
          </a:xfrm>
          <a:custGeom>
            <a:avLst/>
            <a:gdLst/>
            <a:ahLst/>
            <a:cxnLst/>
            <a:rect l="l" t="t" r="r" b="b"/>
            <a:pathLst>
              <a:path w="76199" h="935735">
                <a:moveTo>
                  <a:pt x="76199" y="76199"/>
                </a:moveTo>
                <a:lnTo>
                  <a:pt x="39623" y="0"/>
                </a:lnTo>
                <a:lnTo>
                  <a:pt x="0" y="76199"/>
                </a:lnTo>
                <a:lnTo>
                  <a:pt x="33527" y="76199"/>
                </a:lnTo>
                <a:lnTo>
                  <a:pt x="33527" y="64007"/>
                </a:lnTo>
                <a:lnTo>
                  <a:pt x="45719" y="64007"/>
                </a:lnTo>
                <a:lnTo>
                  <a:pt x="45719" y="76199"/>
                </a:lnTo>
                <a:lnTo>
                  <a:pt x="76199" y="76199"/>
                </a:lnTo>
                <a:close/>
              </a:path>
              <a:path w="76199" h="935735">
                <a:moveTo>
                  <a:pt x="45719" y="76199"/>
                </a:moveTo>
                <a:lnTo>
                  <a:pt x="45719" y="64007"/>
                </a:lnTo>
                <a:lnTo>
                  <a:pt x="33527" y="64007"/>
                </a:lnTo>
                <a:lnTo>
                  <a:pt x="33527" y="76199"/>
                </a:lnTo>
                <a:lnTo>
                  <a:pt x="45719" y="76199"/>
                </a:lnTo>
                <a:close/>
              </a:path>
              <a:path w="76199" h="935735">
                <a:moveTo>
                  <a:pt x="45719" y="935735"/>
                </a:moveTo>
                <a:lnTo>
                  <a:pt x="45719" y="76199"/>
                </a:lnTo>
                <a:lnTo>
                  <a:pt x="33527" y="76199"/>
                </a:lnTo>
                <a:lnTo>
                  <a:pt x="33527" y="935735"/>
                </a:lnTo>
                <a:lnTo>
                  <a:pt x="45719" y="9357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98369" y="4750307"/>
            <a:ext cx="2737103" cy="0"/>
          </a:xfrm>
          <a:custGeom>
            <a:avLst/>
            <a:gdLst/>
            <a:ahLst/>
            <a:cxnLst/>
            <a:rect l="l" t="t" r="r" b="b"/>
            <a:pathLst>
              <a:path w="2737103">
                <a:moveTo>
                  <a:pt x="2737103" y="0"/>
                </a:moveTo>
                <a:lnTo>
                  <a:pt x="0" y="0"/>
                </a:lnTo>
              </a:path>
            </a:pathLst>
          </a:custGeom>
          <a:ln w="10413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8897" y="3526535"/>
            <a:ext cx="76199" cy="1225295"/>
          </a:xfrm>
          <a:custGeom>
            <a:avLst/>
            <a:gdLst/>
            <a:ahLst/>
            <a:cxnLst/>
            <a:rect l="l" t="t" r="r" b="b"/>
            <a:pathLst>
              <a:path w="76199" h="1225295">
                <a:moveTo>
                  <a:pt x="76199" y="76199"/>
                </a:moveTo>
                <a:lnTo>
                  <a:pt x="36575" y="0"/>
                </a:lnTo>
                <a:lnTo>
                  <a:pt x="0" y="76199"/>
                </a:lnTo>
                <a:lnTo>
                  <a:pt x="30479" y="76199"/>
                </a:lnTo>
                <a:lnTo>
                  <a:pt x="30479" y="64007"/>
                </a:lnTo>
                <a:lnTo>
                  <a:pt x="42671" y="64007"/>
                </a:lnTo>
                <a:lnTo>
                  <a:pt x="42671" y="76199"/>
                </a:lnTo>
                <a:lnTo>
                  <a:pt x="76199" y="76199"/>
                </a:lnTo>
                <a:close/>
              </a:path>
              <a:path w="76199" h="1225295">
                <a:moveTo>
                  <a:pt x="42671" y="76199"/>
                </a:moveTo>
                <a:lnTo>
                  <a:pt x="42671" y="64007"/>
                </a:lnTo>
                <a:lnTo>
                  <a:pt x="30479" y="64007"/>
                </a:lnTo>
                <a:lnTo>
                  <a:pt x="30479" y="76199"/>
                </a:lnTo>
                <a:lnTo>
                  <a:pt x="42671" y="76199"/>
                </a:lnTo>
                <a:close/>
              </a:path>
              <a:path w="76199" h="1225295">
                <a:moveTo>
                  <a:pt x="42671" y="1225295"/>
                </a:moveTo>
                <a:lnTo>
                  <a:pt x="42671" y="76199"/>
                </a:lnTo>
                <a:lnTo>
                  <a:pt x="30479" y="76199"/>
                </a:lnTo>
                <a:lnTo>
                  <a:pt x="30479" y="1225295"/>
                </a:lnTo>
                <a:lnTo>
                  <a:pt x="42671" y="12252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4039504" y="3880107"/>
            <a:ext cx="1784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14207" y="3230882"/>
            <a:ext cx="13970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634118" y="3230882"/>
            <a:ext cx="114300" cy="2724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>
              <a:lnSpc>
                <a:spcPts val="2140"/>
              </a:lnSpc>
            </a:pPr>
            <a:r>
              <a:rPr sz="1800" i="1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92891" y="3880107"/>
            <a:ext cx="178435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85372" y="3230882"/>
            <a:ext cx="13970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329050" y="2862072"/>
            <a:ext cx="146303" cy="58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866009" y="2738540"/>
            <a:ext cx="1463039" cy="1001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37053" y="2007107"/>
            <a:ext cx="2246375" cy="17465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096651" y="1646937"/>
            <a:ext cx="1249045" cy="7423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89230" marR="186055" indent="0" algn="ct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Un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hanne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g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erne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>
              <a:latin typeface="Arial"/>
              <a:cs typeface="Arial"/>
            </a:endParaRPr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3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6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42729" y="5309112"/>
            <a:ext cx="4598670" cy="1397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düz metin</a:t>
            </a:r>
            <a:endParaRPr sz="1600" b="1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şifreli metin</a:t>
            </a:r>
            <a:endParaRPr sz="1600" b="1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sz="1600" i="1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anahta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değeri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356870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Bütün anahtar değerleri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{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...,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}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anahtar uzayıdı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42734" y="1284225"/>
            <a:ext cx="4032250" cy="864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Çözüm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b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simetrik şifre ile şifrelemektir.</a:t>
            </a:r>
            <a:endParaRPr sz="1600" dirty="0">
              <a:latin typeface="Arial"/>
              <a:cs typeface="Arial"/>
            </a:endParaRPr>
          </a:p>
          <a:p>
            <a:pPr marL="12700" marR="12700">
              <a:lnSpc>
                <a:spcPct val="125000"/>
              </a:lnSpc>
            </a:pPr>
            <a:r>
              <a:rPr sz="1600" spc="-20" dirty="0" smtClean="0">
                <a:solidFill>
                  <a:srgbClr val="232021"/>
                </a:solidFill>
                <a:latin typeface="Gulim"/>
                <a:cs typeface="Gulim"/>
              </a:rPr>
              <a:t>⇒</a:t>
            </a:r>
            <a:r>
              <a:rPr sz="1600" spc="-130" dirty="0" smtClean="0">
                <a:solidFill>
                  <a:srgbClr val="232021"/>
                </a:solidFill>
                <a:latin typeface="Gulim"/>
                <a:cs typeface="Gulim"/>
              </a:rPr>
              <a:t> </a:t>
            </a:r>
            <a:r>
              <a:rPr sz="1600" spc="-5" dirty="0" err="1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10" dirty="0" err="1" smtClean="0">
                <a:solidFill>
                  <a:srgbClr val="232021"/>
                </a:solidFill>
                <a:latin typeface="Arial"/>
                <a:cs typeface="Arial"/>
              </a:rPr>
              <a:t>sc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r sadece şifreli metni elde edebilir buda rastgele bit dizisidir.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578746" y="2005585"/>
            <a:ext cx="139700" cy="285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800" i="1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90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373036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Bazı Temel Gerçekler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68629"/>
            <a:ext cx="7134859" cy="35312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günümüzde en yaygın kullanılan simetrik şifrelemedir.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spcBef>
                <a:spcPts val="60"/>
              </a:spcBef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07645" marR="1270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6225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birkaç yıllık seçim süreci sonunda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Na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ona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andard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s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hno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og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i="1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T)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tarafından seçildi.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500"/>
              </a:lnSpc>
              <a:spcBef>
                <a:spcPts val="40"/>
              </a:spcBef>
              <a:buClr>
                <a:srgbClr val="5C83BE"/>
              </a:buClr>
              <a:buFont typeface="Arial"/>
              <a:buChar char="•"/>
            </a:pPr>
            <a:endParaRPr sz="5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marL="262255" indent="-25019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6225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Bütün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adayları için gerekli özellikler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664845" lvl="1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664845" algn="l"/>
              </a:tabLst>
            </a:pP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128-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t </a:t>
            </a:r>
            <a:r>
              <a:rPr lang="tr-TR" sz="1600" b="1" dirty="0" smtClean="0">
                <a:solidFill>
                  <a:srgbClr val="232021"/>
                </a:solidFill>
                <a:latin typeface="Arial"/>
                <a:cs typeface="Arial"/>
              </a:rPr>
              <a:t>blok uzunluğunda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blok şifreleme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664845" lvl="1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6648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128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ve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25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it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anahtar uzunluklarıyla desteklenmelidir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664845" lvl="1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6648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Yayınlanan diğer algoritmalara göre daha güvenli olmalı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664845" lvl="1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6648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Yazılım ve donanımda </a:t>
            </a: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etkinlik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033726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91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418401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900" b="1" spc="-1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900" b="1" spc="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seçiminin kronolojisi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1468629"/>
            <a:ext cx="6734809" cy="450659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Yeni bir blok şifreye ihtiyaç duyulduğu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tarafından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Ocak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7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ilan edildi.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4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aday algoritma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Ağustos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8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'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de kabul edildi.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4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Son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algoritma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Ağustos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1999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ilan edildi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ar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IB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Corpora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RC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i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Labora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ij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ndae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i="1" spc="-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Dae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&amp;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V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ij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erpen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li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-3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l.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i="1" spc="15" dirty="0" smtClean="0">
                <a:solidFill>
                  <a:srgbClr val="232021"/>
                </a:solidFill>
                <a:latin typeface="Arial"/>
                <a:cs typeface="Arial"/>
              </a:rPr>
              <a:t>w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f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h</a:t>
            </a:r>
            <a:r>
              <a:rPr sz="1600" i="1" spc="-9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–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c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hne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l.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4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Ekim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2000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‘de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olarak bilinen</a:t>
            </a:r>
            <a:r>
              <a:rPr lang="tr-TR" sz="1600" spc="-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-10" dirty="0" err="1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lang="tr-TR" sz="1600" i="1" dirty="0" err="1">
                <a:solidFill>
                  <a:srgbClr val="232021"/>
                </a:solidFill>
                <a:latin typeface="Arial"/>
                <a:cs typeface="Arial"/>
              </a:rPr>
              <a:t>ij</a:t>
            </a:r>
            <a:r>
              <a:rPr lang="tr-TR" sz="1600" i="1" spc="-10" dirty="0" err="1">
                <a:solidFill>
                  <a:srgbClr val="232021"/>
                </a:solidFill>
                <a:latin typeface="Arial"/>
                <a:cs typeface="Arial"/>
              </a:rPr>
              <a:t>ndae</a:t>
            </a:r>
            <a:r>
              <a:rPr lang="tr-TR" sz="1600" i="1" dirty="0" err="1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algoritması seçildi.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4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Kasım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200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merika ulusal standartları tarafından onaylandı.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6222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22555"/>
            <a:ext cx="299479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ES: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Genel Bakış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5" y="4067051"/>
            <a:ext cx="523367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Round sayısı seçilen anahtar uzunluğuna bağlıdır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899794" y="1441704"/>
            <a:ext cx="2895600" cy="24109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92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292866" y="4720716"/>
          <a:ext cx="6095995" cy="14828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7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331">
                <a:tc>
                  <a:txBody>
                    <a:bodyPr/>
                    <a:lstStyle/>
                    <a:p>
                      <a:pPr marL="718185">
                        <a:lnSpc>
                          <a:spcPct val="100000"/>
                        </a:lnSpc>
                      </a:pP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Ke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y</a:t>
                      </a:r>
                      <a:r>
                        <a:rPr sz="1600" b="1" spc="-2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l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ng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600" b="1" spc="-4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(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b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ts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33095">
                        <a:lnSpc>
                          <a:spcPct val="100000"/>
                        </a:lnSpc>
                      </a:pP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600" b="1" spc="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600" b="1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-6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of </a:t>
                      </a:r>
                      <a:r>
                        <a:rPr sz="1600" b="1" spc="-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ounds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6509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855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19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331">
                <a:tc>
                  <a:txBody>
                    <a:bodyPr/>
                    <a:lstStyle/>
                    <a:p>
                      <a:pPr marR="5080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905" algn="ctr">
                        <a:lnSpc>
                          <a:spcPct val="100000"/>
                        </a:lnSpc>
                      </a:pPr>
                      <a:r>
                        <a:rPr sz="1600" spc="-1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6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6509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9940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22555"/>
            <a:ext cx="266356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sz="1900" b="1" spc="-6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ES:</a:t>
            </a:r>
            <a:r>
              <a:rPr sz="1900" b="1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900" b="1" spc="-30" dirty="0" smtClean="0">
                <a:solidFill>
                  <a:srgbClr val="232021"/>
                </a:solidFill>
                <a:latin typeface="Arial"/>
                <a:cs typeface="Arial"/>
              </a:rPr>
              <a:t>Genel Bakış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09850" y="0"/>
            <a:ext cx="5583550" cy="755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4301" y="1468629"/>
            <a:ext cx="4038600" cy="10318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/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round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lu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 tekrarlı şifreleme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400"/>
              </a:lnSpc>
              <a:spcBef>
                <a:spcPts val="8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Her</a:t>
            </a:r>
            <a:r>
              <a:rPr sz="1600" spc="-7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roun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lang="tr-TR" sz="1600" spc="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“La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er</a:t>
            </a: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”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(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atman’lardan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) oluşur 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93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110634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94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2800" b="1" spc="-15" dirty="0" smtClean="0">
                <a:solidFill>
                  <a:srgbClr val="232021"/>
                </a:solidFill>
                <a:latin typeface="Arial"/>
                <a:cs typeface="Arial"/>
              </a:rPr>
              <a:t>Ünite içeriği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2398" y="2176274"/>
            <a:ext cx="3815079" cy="35763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2000" spc="35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0" dirty="0">
                <a:solidFill>
                  <a:srgbClr val="232021"/>
                </a:solidFill>
                <a:latin typeface="Arial"/>
                <a:cs typeface="Arial"/>
              </a:rPr>
              <a:t>algoritmasına genel bakış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b="1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19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 smtClean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lang="tr-TR" sz="2000" spc="-70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2000" spc="-1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spc="6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Değiştirme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Difüzyon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Anahtar Ekleme katmanı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Anahtar tarifesi</a:t>
            </a:r>
            <a:endParaRPr lang="tr-TR" sz="2000" dirty="0">
              <a:latin typeface="Arial"/>
              <a:cs typeface="Arial"/>
            </a:endParaRPr>
          </a:p>
          <a:p>
            <a:pPr lvl="1"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15" dirty="0">
                <a:solidFill>
                  <a:srgbClr val="232021"/>
                </a:solidFill>
                <a:latin typeface="Arial"/>
                <a:cs typeface="Arial"/>
              </a:rPr>
              <a:t>Deşifreleme </a:t>
            </a:r>
            <a:endParaRPr lang="tr-TR" sz="20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lang="tr-TR" sz="700" dirty="0"/>
          </a:p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spc="-25" dirty="0">
                <a:solidFill>
                  <a:srgbClr val="232021"/>
                </a:solidFill>
                <a:latin typeface="Arial"/>
                <a:cs typeface="Arial"/>
              </a:rPr>
              <a:t>Pratik konular</a:t>
            </a:r>
            <a:endParaRPr lang="tr-TR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531738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95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35337" y="622555"/>
            <a:ext cx="327088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13294" y="2267206"/>
            <a:ext cx="7162406" cy="6661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5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bayt temelli bir şifrelemedir.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1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(ifade)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4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25" dirty="0" smtClean="0">
                <a:solidFill>
                  <a:srgbClr val="232021"/>
                </a:solidFill>
                <a:latin typeface="Arial"/>
                <a:cs typeface="Arial"/>
              </a:rPr>
              <a:t>matris olarak düzenlenebilir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8367" y="4865627"/>
            <a:ext cx="4757533" cy="2997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…,</a:t>
            </a:r>
            <a:r>
              <a:rPr sz="1600" i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15</a:t>
            </a:r>
            <a:r>
              <a:rPr sz="1800" i="1" spc="112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ile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16-b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-15" dirty="0" err="1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dirty="0" err="1" smtClean="0">
                <a:solidFill>
                  <a:srgbClr val="232021"/>
                </a:solidFill>
                <a:latin typeface="Arial"/>
                <a:cs typeface="Arial"/>
              </a:rPr>
              <a:t>lık</a:t>
            </a:r>
            <a:r>
              <a:rPr sz="1600" spc="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giriş verisini oluşturur.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341119" y="3218052"/>
          <a:ext cx="2002532" cy="1341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-9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8391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7" y="622555"/>
            <a:ext cx="3270885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56870" indent="-344805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356870" algn="l"/>
              </a:tabLst>
            </a:pP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AE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S‘in iç yapısı</a:t>
            </a:r>
            <a:endParaRPr lang="tr-TR" sz="2000" b="1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082930" y="1996440"/>
            <a:ext cx="4532376" cy="37947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13295" y="1468629"/>
            <a:ext cx="4038205" cy="33782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2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800" i="1" spc="7" baseline="-20833" dirty="0" smtClean="0">
                <a:solidFill>
                  <a:srgbClr val="232021"/>
                </a:solidFill>
                <a:latin typeface="Arial"/>
                <a:cs typeface="Arial"/>
              </a:rPr>
              <a:t>r</a:t>
            </a:r>
            <a:r>
              <a:rPr sz="1800" spc="7" baseline="-20833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800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round için round fonksiyonu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96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3295" y="6132072"/>
            <a:ext cx="5911850" cy="3003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No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Son roundda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20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-40" dirty="0" err="1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Co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</a:t>
            </a:r>
            <a:r>
              <a:rPr sz="1600" spc="-10" dirty="0" err="1" smtClean="0">
                <a:solidFill>
                  <a:srgbClr val="232021"/>
                </a:solidFill>
                <a:latin typeface="Arial"/>
                <a:cs typeface="Arial"/>
              </a:rPr>
              <a:t>u</a:t>
            </a:r>
            <a:r>
              <a:rPr sz="1600" spc="25" dirty="0" err="1" smtClean="0">
                <a:solidFill>
                  <a:srgbClr val="232021"/>
                </a:solidFill>
                <a:latin typeface="Arial"/>
                <a:cs typeface="Arial"/>
              </a:rPr>
              <a:t>m</a:t>
            </a:r>
            <a:r>
              <a:rPr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n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dönüşümü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 çıkarılmıştır.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10993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2797" y="576578"/>
            <a:ext cx="3885303" cy="3286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lang="tr-TR" sz="2000" b="1" spc="-70" dirty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2000" b="1" spc="6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2000" b="1" spc="-25" dirty="0">
                <a:solidFill>
                  <a:srgbClr val="232021"/>
                </a:solidFill>
                <a:latin typeface="Arial"/>
                <a:cs typeface="Arial"/>
              </a:rPr>
              <a:t>Değiştirme katmanı</a:t>
            </a:r>
            <a:endParaRPr lang="tr-TR" sz="20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501" y="1415350"/>
            <a:ext cx="6248400" cy="406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marR="561340" lvl="1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25" dirty="0">
                <a:solidFill>
                  <a:srgbClr val="232021"/>
                </a:solidFill>
                <a:latin typeface="Arial"/>
                <a:cs typeface="Arial"/>
              </a:rPr>
              <a:t>Ba</a:t>
            </a:r>
            <a:r>
              <a:rPr lang="tr-TR" sz="1600" spc="-70" dirty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lang="tr-TR" sz="1600" spc="-15" dirty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lang="tr-TR" sz="1600" spc="60" dirty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5" dirty="0">
                <a:solidFill>
                  <a:srgbClr val="232021"/>
                </a:solidFill>
                <a:latin typeface="Arial"/>
                <a:cs typeface="Arial"/>
              </a:rPr>
              <a:t>Değiştirme </a:t>
            </a:r>
            <a:r>
              <a:rPr lang="tr-TR" sz="1600" spc="-25" dirty="0" smtClean="0">
                <a:solidFill>
                  <a:srgbClr val="232021"/>
                </a:solidFill>
                <a:latin typeface="Arial"/>
                <a:cs typeface="Arial"/>
              </a:rPr>
              <a:t>katmanı</a:t>
            </a:r>
            <a:r>
              <a:rPr lang="tr-TR" sz="1600" dirty="0" smtClean="0">
                <a:latin typeface="Arial"/>
                <a:cs typeface="Arial"/>
              </a:rPr>
              <a:t> </a:t>
            </a: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aşağıdaki özelliklere sahip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6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-B</a:t>
            </a:r>
            <a:r>
              <a:rPr sz="1600" b="1" spc="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lang="tr-TR" sz="1600" b="1" spc="-10" dirty="0" smtClean="0">
                <a:solidFill>
                  <a:srgbClr val="232021"/>
                </a:solidFill>
                <a:latin typeface="Arial"/>
                <a:cs typeface="Arial"/>
              </a:rPr>
              <a:t>tan</a:t>
            </a:r>
            <a:r>
              <a:rPr sz="1600" b="1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35" dirty="0" smtClean="0">
                <a:solidFill>
                  <a:srgbClr val="232021"/>
                </a:solidFill>
                <a:latin typeface="Arial"/>
                <a:cs typeface="Arial"/>
              </a:rPr>
              <a:t>oluşur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950"/>
              </a:lnSpc>
              <a:spcBef>
                <a:spcPts val="10"/>
              </a:spcBef>
              <a:buClr>
                <a:srgbClr val="5C83BE"/>
              </a:buClr>
              <a:buFont typeface="Arial"/>
              <a:buChar char="•"/>
            </a:pPr>
            <a:endParaRPr sz="950" dirty="0"/>
          </a:p>
          <a:p>
            <a:pPr marL="396240">
              <a:lnSpc>
                <a:spcPct val="100000"/>
              </a:lnSpc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-4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lar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50"/>
              </a:lnSpc>
              <a:spcBef>
                <a:spcPts val="10"/>
              </a:spcBef>
            </a:pPr>
            <a:endParaRPr sz="65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aynıdır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AES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‘teki </a:t>
            </a:r>
            <a:r>
              <a:rPr lang="tr-TR" sz="1600" spc="5" dirty="0" err="1" smtClean="0">
                <a:solidFill>
                  <a:srgbClr val="232021"/>
                </a:solidFill>
                <a:latin typeface="Arial"/>
                <a:cs typeface="Arial"/>
              </a:rPr>
              <a:t>nonlineer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 tek elemanlardır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örneğin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endParaRPr sz="1600" dirty="0">
              <a:latin typeface="Arial"/>
              <a:cs typeface="Arial"/>
            </a:endParaRPr>
          </a:p>
          <a:p>
            <a:pPr marL="588645">
              <a:lnSpc>
                <a:spcPct val="100000"/>
              </a:lnSpc>
              <a:spcBef>
                <a:spcPts val="420"/>
              </a:spcBef>
            </a:pP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ub(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-44" baseline="-20833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B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ub(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-7" baseline="-20833" dirty="0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≠</a:t>
            </a:r>
            <a:r>
              <a:rPr sz="1600" spc="1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5" dirty="0" smtClean="0">
                <a:solidFill>
                  <a:srgbClr val="232021"/>
                </a:solidFill>
                <a:latin typeface="Arial"/>
                <a:cs typeface="Arial"/>
              </a:rPr>
              <a:t>y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t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ub(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0" baseline="-20833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800" i="1" spc="104" baseline="-20833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err="1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800" i="1" spc="-7" baseline="-20833" dirty="0" err="1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;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i="1" spc="5" dirty="0" err="1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i="1" spc="0" dirty="0" err="1" smtClean="0">
                <a:solidFill>
                  <a:srgbClr val="232021"/>
                </a:solidFill>
                <a:latin typeface="Arial"/>
                <a:cs typeface="Arial"/>
              </a:rPr>
              <a:t>j</a:t>
            </a:r>
            <a:r>
              <a:rPr sz="1600" i="1" spc="-1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0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…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1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5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için</a:t>
            </a:r>
            <a:endParaRPr sz="1600" dirty="0">
              <a:latin typeface="Arial"/>
              <a:cs typeface="Arial"/>
            </a:endParaRPr>
          </a:p>
          <a:p>
            <a:pPr marL="588645" marR="18415" lvl="1" indent="-192405">
              <a:lnSpc>
                <a:spcPct val="118400"/>
              </a:lnSpc>
              <a:spcBef>
                <a:spcPts val="24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dirty="0" smtClean="0">
                <a:latin typeface="Arial"/>
                <a:cs typeface="Arial"/>
              </a:rPr>
              <a:t>Giriş ve çıkış baytları bire bir haritalanır</a:t>
            </a:r>
            <a:endParaRPr sz="1600" dirty="0">
              <a:latin typeface="Arial"/>
              <a:cs typeface="Arial"/>
            </a:endParaRPr>
          </a:p>
          <a:p>
            <a:pPr marL="643255">
              <a:lnSpc>
                <a:spcPct val="100000"/>
              </a:lnSpc>
              <a:spcBef>
                <a:spcPts val="480"/>
              </a:spcBef>
            </a:pPr>
            <a:r>
              <a:rPr sz="1600" dirty="0" smtClean="0">
                <a:solidFill>
                  <a:srgbClr val="232021"/>
                </a:solidFill>
                <a:latin typeface="Symbol"/>
                <a:cs typeface="Symbol"/>
              </a:rPr>
              <a:t></a:t>
            </a:r>
            <a:r>
              <a:rPr sz="1600" spc="25" dirty="0" smtClean="0">
                <a:solidFill>
                  <a:srgbClr val="232021"/>
                </a:solidFill>
                <a:latin typeface="Times New Roman"/>
                <a:cs typeface="Times New Roman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‘</a:t>
            </a:r>
            <a:r>
              <a:rPr lang="tr-TR" sz="1600" spc="0" dirty="0" err="1" smtClean="0">
                <a:solidFill>
                  <a:srgbClr val="232021"/>
                </a:solidFill>
                <a:latin typeface="Arial"/>
                <a:cs typeface="Arial"/>
              </a:rPr>
              <a:t>lar</a:t>
            </a:r>
            <a:r>
              <a:rPr lang="tr-TR" sz="1600" spc="0" dirty="0" smtClean="0">
                <a:solidFill>
                  <a:srgbClr val="232021"/>
                </a:solidFill>
                <a:latin typeface="Arial"/>
                <a:cs typeface="Arial"/>
              </a:rPr>
              <a:t> bire bir ters çevrilebilir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100"/>
              </a:lnSpc>
              <a:spcBef>
                <a:spcPts val="20"/>
              </a:spcBef>
            </a:pPr>
            <a:endParaRPr sz="1100" dirty="0"/>
          </a:p>
          <a:p>
            <a:pPr marL="207645" marR="280670" indent="-19558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Yazılım uygulamalarında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8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S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-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o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x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dirty="0" smtClean="0">
                <a:solidFill>
                  <a:srgbClr val="232021"/>
                </a:solidFill>
                <a:latin typeface="Arial"/>
                <a:cs typeface="Arial"/>
              </a:rPr>
              <a:t>genellikle tablolara bakılarak gerçekleştirilir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65901" y="710182"/>
            <a:ext cx="4127500" cy="63446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3553" y="832103"/>
            <a:ext cx="2328671" cy="146303"/>
          </a:xfrm>
          <a:custGeom>
            <a:avLst/>
            <a:gdLst/>
            <a:ahLst/>
            <a:cxnLst/>
            <a:rect l="l" t="t" r="r" b="b"/>
            <a:pathLst>
              <a:path w="2328671" h="146303">
                <a:moveTo>
                  <a:pt x="2328671" y="143255"/>
                </a:moveTo>
                <a:lnTo>
                  <a:pt x="2328671" y="3047"/>
                </a:lnTo>
                <a:lnTo>
                  <a:pt x="2325623" y="0"/>
                </a:lnTo>
                <a:lnTo>
                  <a:pt x="3047" y="0"/>
                </a:lnTo>
                <a:lnTo>
                  <a:pt x="0" y="3047"/>
                </a:lnTo>
                <a:lnTo>
                  <a:pt x="0" y="143255"/>
                </a:lnTo>
                <a:lnTo>
                  <a:pt x="3047" y="146303"/>
                </a:lnTo>
                <a:lnTo>
                  <a:pt x="6095" y="146303"/>
                </a:lnTo>
                <a:lnTo>
                  <a:pt x="6095" y="12191"/>
                </a:lnTo>
                <a:lnTo>
                  <a:pt x="12191" y="6095"/>
                </a:lnTo>
                <a:lnTo>
                  <a:pt x="12191" y="12191"/>
                </a:lnTo>
                <a:lnTo>
                  <a:pt x="2316479" y="12191"/>
                </a:lnTo>
                <a:lnTo>
                  <a:pt x="2316479" y="6095"/>
                </a:lnTo>
                <a:lnTo>
                  <a:pt x="2322575" y="12191"/>
                </a:lnTo>
                <a:lnTo>
                  <a:pt x="2322575" y="146303"/>
                </a:lnTo>
                <a:lnTo>
                  <a:pt x="2325623" y="146303"/>
                </a:lnTo>
                <a:lnTo>
                  <a:pt x="2328671" y="143255"/>
                </a:lnTo>
                <a:close/>
              </a:path>
              <a:path w="2328671" h="146303">
                <a:moveTo>
                  <a:pt x="12191" y="12191"/>
                </a:moveTo>
                <a:lnTo>
                  <a:pt x="12191" y="6095"/>
                </a:lnTo>
                <a:lnTo>
                  <a:pt x="6095" y="12191"/>
                </a:lnTo>
                <a:lnTo>
                  <a:pt x="12191" y="12191"/>
                </a:lnTo>
                <a:close/>
              </a:path>
              <a:path w="2328671" h="146303">
                <a:moveTo>
                  <a:pt x="12191" y="134111"/>
                </a:moveTo>
                <a:lnTo>
                  <a:pt x="12191" y="12191"/>
                </a:lnTo>
                <a:lnTo>
                  <a:pt x="6095" y="12191"/>
                </a:lnTo>
                <a:lnTo>
                  <a:pt x="6095" y="134111"/>
                </a:lnTo>
                <a:lnTo>
                  <a:pt x="12191" y="134111"/>
                </a:lnTo>
                <a:close/>
              </a:path>
              <a:path w="2328671" h="146303">
                <a:moveTo>
                  <a:pt x="2322575" y="134111"/>
                </a:moveTo>
                <a:lnTo>
                  <a:pt x="6095" y="134111"/>
                </a:lnTo>
                <a:lnTo>
                  <a:pt x="12191" y="140207"/>
                </a:lnTo>
                <a:lnTo>
                  <a:pt x="12191" y="146303"/>
                </a:lnTo>
                <a:lnTo>
                  <a:pt x="2316479" y="146303"/>
                </a:lnTo>
                <a:lnTo>
                  <a:pt x="2316479" y="140207"/>
                </a:lnTo>
                <a:lnTo>
                  <a:pt x="2322575" y="134111"/>
                </a:lnTo>
                <a:close/>
              </a:path>
              <a:path w="2328671" h="146303">
                <a:moveTo>
                  <a:pt x="12191" y="146303"/>
                </a:moveTo>
                <a:lnTo>
                  <a:pt x="12191" y="140207"/>
                </a:lnTo>
                <a:lnTo>
                  <a:pt x="6095" y="134111"/>
                </a:lnTo>
                <a:lnTo>
                  <a:pt x="6095" y="146303"/>
                </a:lnTo>
                <a:lnTo>
                  <a:pt x="12191" y="146303"/>
                </a:lnTo>
                <a:close/>
              </a:path>
              <a:path w="2328671" h="146303">
                <a:moveTo>
                  <a:pt x="2322575" y="12191"/>
                </a:moveTo>
                <a:lnTo>
                  <a:pt x="2316479" y="6095"/>
                </a:lnTo>
                <a:lnTo>
                  <a:pt x="2316479" y="12191"/>
                </a:lnTo>
                <a:lnTo>
                  <a:pt x="2322575" y="12191"/>
                </a:lnTo>
                <a:close/>
              </a:path>
              <a:path w="2328671" h="146303">
                <a:moveTo>
                  <a:pt x="2322575" y="134111"/>
                </a:moveTo>
                <a:lnTo>
                  <a:pt x="2322575" y="12191"/>
                </a:lnTo>
                <a:lnTo>
                  <a:pt x="2316479" y="12191"/>
                </a:lnTo>
                <a:lnTo>
                  <a:pt x="2316479" y="134111"/>
                </a:lnTo>
                <a:lnTo>
                  <a:pt x="2322575" y="134111"/>
                </a:lnTo>
                <a:close/>
              </a:path>
              <a:path w="2328671" h="146303">
                <a:moveTo>
                  <a:pt x="2322575" y="146303"/>
                </a:moveTo>
                <a:lnTo>
                  <a:pt x="2322575" y="134111"/>
                </a:lnTo>
                <a:lnTo>
                  <a:pt x="2316479" y="140207"/>
                </a:lnTo>
                <a:lnTo>
                  <a:pt x="2316479" y="146303"/>
                </a:lnTo>
                <a:lnTo>
                  <a:pt x="2322575" y="1463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97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01646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5336" y="622555"/>
            <a:ext cx="3044564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2000" b="1" spc="-15" dirty="0">
                <a:solidFill>
                  <a:srgbClr val="232021"/>
                </a:solidFill>
                <a:latin typeface="Arial"/>
                <a:cs typeface="Arial"/>
              </a:rPr>
              <a:t>Difüzyon katmanı</a:t>
            </a:r>
            <a:endParaRPr lang="tr-TR" sz="2000" b="1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0" y="1506729"/>
            <a:ext cx="6718300" cy="356171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731520" lvl="1" indent="-341630">
              <a:lnSpc>
                <a:spcPct val="100000"/>
              </a:lnSpc>
              <a:buClr>
                <a:srgbClr val="5C83BE"/>
              </a:buClr>
              <a:buSzPct val="120000"/>
              <a:buFont typeface="Arial"/>
              <a:buChar char="•"/>
              <a:tabLst>
                <a:tab pos="731520" algn="l"/>
              </a:tabLst>
            </a:pPr>
            <a:r>
              <a:rPr lang="tr-TR" sz="1600" spc="-15" dirty="0">
                <a:solidFill>
                  <a:srgbClr val="232021"/>
                </a:solidFill>
                <a:latin typeface="Arial"/>
                <a:cs typeface="Arial"/>
              </a:rPr>
              <a:t>Difüzyon katmanı</a:t>
            </a:r>
            <a:endParaRPr lang="tr-TR" sz="16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40"/>
              </a:spcBef>
            </a:pPr>
            <a:endParaRPr sz="7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1496695" indent="-148463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Bütün giriş ifade</a:t>
            </a:r>
            <a:r>
              <a:rPr sz="1600" spc="-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bitleri üzerinde difüzyonu sağlar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>
              <a:lnSpc>
                <a:spcPts val="1400"/>
              </a:lnSpc>
              <a:spcBef>
                <a:spcPts val="80"/>
              </a:spcBef>
              <a:buClr>
                <a:srgbClr val="5C83BE"/>
              </a:buClr>
              <a:buFont typeface="Arial"/>
              <a:buChar char="•"/>
            </a:pPr>
            <a:endParaRPr sz="1400" dirty="0"/>
          </a:p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10" dirty="0" smtClean="0">
                <a:solidFill>
                  <a:srgbClr val="232021"/>
                </a:solidFill>
                <a:latin typeface="Arial"/>
                <a:cs typeface="Arial"/>
              </a:rPr>
              <a:t>İki alt katmandan oluşur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600"/>
              </a:lnSpc>
              <a:spcBef>
                <a:spcPts val="0"/>
              </a:spcBef>
              <a:buClr>
                <a:srgbClr val="5C83BE"/>
              </a:buClr>
              <a:buFont typeface="Arial"/>
              <a:buChar char="•"/>
            </a:pPr>
            <a:endParaRPr sz="600" dirty="0"/>
          </a:p>
          <a:p>
            <a:pPr marL="588645" lvl="1" indent="-192405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b="1" spc="5" dirty="0" smtClean="0">
                <a:solidFill>
                  <a:srgbClr val="232021"/>
                </a:solidFill>
                <a:latin typeface="Arial"/>
                <a:cs typeface="Arial"/>
              </a:rPr>
              <a:t>Satır Kaydırma Alt Katmanı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bayt seviyesinde veri değişimi</a:t>
            </a:r>
            <a:endParaRPr sz="1600" dirty="0">
              <a:latin typeface="Arial"/>
              <a:cs typeface="Arial"/>
            </a:endParaRPr>
          </a:p>
          <a:p>
            <a:pPr marL="588645" marR="12700" lvl="1" indent="-192405">
              <a:lnSpc>
                <a:spcPct val="118400"/>
              </a:lnSpc>
              <a:spcBef>
                <a:spcPts val="180"/>
              </a:spcBef>
              <a:buClr>
                <a:srgbClr val="5C83BE"/>
              </a:buClr>
              <a:buSzPct val="118750"/>
              <a:buFont typeface="Arial"/>
              <a:buChar char="•"/>
              <a:tabLst>
                <a:tab pos="588645" algn="l"/>
              </a:tabLst>
            </a:pPr>
            <a:r>
              <a:rPr lang="tr-TR" sz="1600" b="1" spc="25" dirty="0" smtClean="0">
                <a:solidFill>
                  <a:srgbClr val="232021"/>
                </a:solidFill>
                <a:latin typeface="Arial"/>
                <a:cs typeface="Arial"/>
              </a:rPr>
              <a:t>Sütun Karıştırma Alt Katmanı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r>
              <a:rPr sz="1600" spc="4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20" dirty="0" smtClean="0">
                <a:solidFill>
                  <a:srgbClr val="232021"/>
                </a:solidFill>
                <a:latin typeface="Arial"/>
                <a:cs typeface="Arial"/>
              </a:rPr>
              <a:t>4 baytlık blokları içeren matris işlemleri</a:t>
            </a:r>
            <a:endParaRPr sz="1600" dirty="0">
              <a:latin typeface="Arial"/>
              <a:cs typeface="Arial"/>
            </a:endParaRPr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000"/>
              </a:lnSpc>
              <a:buClr>
                <a:srgbClr val="5C83BE"/>
              </a:buClr>
              <a:buFont typeface="Arial"/>
              <a:buChar char="•"/>
            </a:pPr>
            <a:endParaRPr sz="1000" dirty="0"/>
          </a:p>
          <a:p>
            <a:pPr lvl="1">
              <a:lnSpc>
                <a:spcPts val="1100"/>
              </a:lnSpc>
              <a:spcBef>
                <a:spcPts val="20"/>
              </a:spcBef>
              <a:buClr>
                <a:srgbClr val="5C83BE"/>
              </a:buClr>
              <a:buFont typeface="Arial"/>
              <a:buChar char="•"/>
            </a:pPr>
            <a:endParaRPr sz="1100" dirty="0"/>
          </a:p>
          <a:p>
            <a:pPr marL="1496695" marR="2273935" indent="-1484630">
              <a:lnSpc>
                <a:spcPct val="1184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İfade matrisleri üzerinde yapılan lineer işlemler</a:t>
            </a:r>
            <a:r>
              <a:rPr sz="1600" spc="-5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</a:t>
            </a:r>
            <a:r>
              <a:rPr sz="1600" spc="-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e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.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,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4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r>
              <a:rPr sz="1600" spc="-2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=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D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I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FF</a:t>
            </a:r>
            <a:r>
              <a:rPr sz="1600" spc="-10" dirty="0" smtClean="0">
                <a:solidFill>
                  <a:srgbClr val="232021"/>
                </a:solidFill>
                <a:latin typeface="Arial"/>
                <a:cs typeface="Arial"/>
              </a:rPr>
              <a:t>(</a:t>
            </a:r>
            <a:r>
              <a:rPr sz="1600" i="1" spc="0" dirty="0" smtClean="0">
                <a:solidFill>
                  <a:srgbClr val="232021"/>
                </a:solidFill>
                <a:latin typeface="Arial"/>
                <a:cs typeface="Arial"/>
              </a:rPr>
              <a:t>A</a:t>
            </a:r>
            <a:r>
              <a:rPr sz="1600" i="1" spc="-3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+</a:t>
            </a:r>
            <a:r>
              <a:rPr sz="1600" spc="5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sz="1600" i="1" spc="5" dirty="0" smtClean="0">
                <a:solidFill>
                  <a:srgbClr val="232021"/>
                </a:solidFill>
                <a:latin typeface="Arial"/>
                <a:cs typeface="Arial"/>
              </a:rPr>
              <a:t>B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)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18300" y="196850"/>
            <a:ext cx="3975100" cy="6934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3553" y="981455"/>
            <a:ext cx="2328671" cy="883919"/>
          </a:xfrm>
          <a:custGeom>
            <a:avLst/>
            <a:gdLst/>
            <a:ahLst/>
            <a:cxnLst/>
            <a:rect l="l" t="t" r="r" b="b"/>
            <a:pathLst>
              <a:path w="2328671" h="883919">
                <a:moveTo>
                  <a:pt x="2328671" y="880871"/>
                </a:moveTo>
                <a:lnTo>
                  <a:pt x="2328671" y="3047"/>
                </a:lnTo>
                <a:lnTo>
                  <a:pt x="2325623" y="0"/>
                </a:lnTo>
                <a:lnTo>
                  <a:pt x="3047" y="0"/>
                </a:lnTo>
                <a:lnTo>
                  <a:pt x="0" y="3047"/>
                </a:lnTo>
                <a:lnTo>
                  <a:pt x="0" y="880871"/>
                </a:lnTo>
                <a:lnTo>
                  <a:pt x="3047" y="883919"/>
                </a:lnTo>
                <a:lnTo>
                  <a:pt x="6095" y="883919"/>
                </a:lnTo>
                <a:lnTo>
                  <a:pt x="6095" y="12191"/>
                </a:lnTo>
                <a:lnTo>
                  <a:pt x="12191" y="6095"/>
                </a:lnTo>
                <a:lnTo>
                  <a:pt x="12191" y="12191"/>
                </a:lnTo>
                <a:lnTo>
                  <a:pt x="2316479" y="12191"/>
                </a:lnTo>
                <a:lnTo>
                  <a:pt x="2316479" y="6095"/>
                </a:lnTo>
                <a:lnTo>
                  <a:pt x="2322575" y="12191"/>
                </a:lnTo>
                <a:lnTo>
                  <a:pt x="2322575" y="883919"/>
                </a:lnTo>
                <a:lnTo>
                  <a:pt x="2325623" y="883919"/>
                </a:lnTo>
                <a:lnTo>
                  <a:pt x="2328671" y="880871"/>
                </a:lnTo>
                <a:close/>
              </a:path>
              <a:path w="2328671" h="883919">
                <a:moveTo>
                  <a:pt x="12191" y="12191"/>
                </a:moveTo>
                <a:lnTo>
                  <a:pt x="12191" y="6095"/>
                </a:lnTo>
                <a:lnTo>
                  <a:pt x="6095" y="12191"/>
                </a:lnTo>
                <a:lnTo>
                  <a:pt x="12191" y="12191"/>
                </a:lnTo>
                <a:close/>
              </a:path>
              <a:path w="2328671" h="883919">
                <a:moveTo>
                  <a:pt x="12191" y="871727"/>
                </a:moveTo>
                <a:lnTo>
                  <a:pt x="12191" y="12191"/>
                </a:lnTo>
                <a:lnTo>
                  <a:pt x="6095" y="12191"/>
                </a:lnTo>
                <a:lnTo>
                  <a:pt x="6095" y="871727"/>
                </a:lnTo>
                <a:lnTo>
                  <a:pt x="12191" y="871727"/>
                </a:lnTo>
                <a:close/>
              </a:path>
              <a:path w="2328671" h="883919">
                <a:moveTo>
                  <a:pt x="2322575" y="871727"/>
                </a:moveTo>
                <a:lnTo>
                  <a:pt x="6095" y="871727"/>
                </a:lnTo>
                <a:lnTo>
                  <a:pt x="12191" y="877823"/>
                </a:lnTo>
                <a:lnTo>
                  <a:pt x="12191" y="883919"/>
                </a:lnTo>
                <a:lnTo>
                  <a:pt x="2316479" y="883919"/>
                </a:lnTo>
                <a:lnTo>
                  <a:pt x="2316479" y="877823"/>
                </a:lnTo>
                <a:lnTo>
                  <a:pt x="2322575" y="871727"/>
                </a:lnTo>
                <a:close/>
              </a:path>
              <a:path w="2328671" h="883919">
                <a:moveTo>
                  <a:pt x="12191" y="883919"/>
                </a:moveTo>
                <a:lnTo>
                  <a:pt x="12191" y="877823"/>
                </a:lnTo>
                <a:lnTo>
                  <a:pt x="6095" y="871727"/>
                </a:lnTo>
                <a:lnTo>
                  <a:pt x="6095" y="883919"/>
                </a:lnTo>
                <a:lnTo>
                  <a:pt x="12191" y="883919"/>
                </a:lnTo>
                <a:close/>
              </a:path>
              <a:path w="2328671" h="883919">
                <a:moveTo>
                  <a:pt x="2322575" y="12191"/>
                </a:moveTo>
                <a:lnTo>
                  <a:pt x="2316479" y="6095"/>
                </a:lnTo>
                <a:lnTo>
                  <a:pt x="2316479" y="12191"/>
                </a:lnTo>
                <a:lnTo>
                  <a:pt x="2322575" y="12191"/>
                </a:lnTo>
                <a:close/>
              </a:path>
              <a:path w="2328671" h="883919">
                <a:moveTo>
                  <a:pt x="2322575" y="871727"/>
                </a:moveTo>
                <a:lnTo>
                  <a:pt x="2322575" y="12191"/>
                </a:lnTo>
                <a:lnTo>
                  <a:pt x="2316479" y="12191"/>
                </a:lnTo>
                <a:lnTo>
                  <a:pt x="2316479" y="871727"/>
                </a:lnTo>
                <a:lnTo>
                  <a:pt x="2322575" y="871727"/>
                </a:lnTo>
                <a:close/>
              </a:path>
              <a:path w="2328671" h="883919">
                <a:moveTo>
                  <a:pt x="2322575" y="883919"/>
                </a:moveTo>
                <a:lnTo>
                  <a:pt x="2322575" y="871727"/>
                </a:lnTo>
                <a:lnTo>
                  <a:pt x="2316479" y="877823"/>
                </a:lnTo>
                <a:lnTo>
                  <a:pt x="2316479" y="883919"/>
                </a:lnTo>
                <a:lnTo>
                  <a:pt x="2322575" y="8839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98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5882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2502" y="196850"/>
            <a:ext cx="4660898" cy="640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35337" y="622555"/>
            <a:ext cx="3501763" cy="356870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93700" indent="-381000">
              <a:lnSpc>
                <a:spcPct val="100000"/>
              </a:lnSpc>
              <a:buClr>
                <a:srgbClr val="5C83BE"/>
              </a:buClr>
              <a:buSzPct val="118421"/>
              <a:buFont typeface="Arial"/>
              <a:buChar char="•"/>
              <a:tabLst>
                <a:tab pos="393700" algn="l"/>
              </a:tabLst>
            </a:pPr>
            <a:r>
              <a:rPr lang="tr-TR" sz="1900" b="1" spc="-10" dirty="0" smtClean="0">
                <a:solidFill>
                  <a:srgbClr val="232021"/>
                </a:solidFill>
                <a:latin typeface="Arial"/>
                <a:cs typeface="Arial"/>
              </a:rPr>
              <a:t>Satır kaydırma alt katmanı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900" y="1468629"/>
            <a:ext cx="4495799" cy="102425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07645" indent="-195580">
              <a:lnSpc>
                <a:spcPct val="100000"/>
              </a:lnSpc>
              <a:buClr>
                <a:srgbClr val="5C83BE"/>
              </a:buClr>
              <a:buSzPct val="118750"/>
              <a:buFont typeface="Arial"/>
              <a:buChar char="•"/>
              <a:tabLst>
                <a:tab pos="207645" algn="l"/>
              </a:tabLst>
            </a:pP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İfade matrisinin satırları dönel şekilde sıralanır</a:t>
            </a:r>
            <a:r>
              <a:rPr sz="1600" spc="0" dirty="0" smtClean="0">
                <a:solidFill>
                  <a:srgbClr val="232021"/>
                </a:solidFill>
                <a:latin typeface="Arial"/>
                <a:cs typeface="Arial"/>
              </a:rPr>
              <a:t>: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50"/>
              </a:lnSpc>
              <a:spcBef>
                <a:spcPts val="30"/>
              </a:spcBef>
            </a:pPr>
            <a:endParaRPr sz="75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>
              <a:lnSpc>
                <a:spcPts val="1000"/>
              </a:lnSpc>
            </a:pPr>
            <a:endParaRPr sz="1000" dirty="0"/>
          </a:p>
          <a:p>
            <a:pPr marL="927100">
              <a:lnSpc>
                <a:spcPct val="100000"/>
              </a:lnSpc>
            </a:pP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Giriş matrisi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7100" y="4045337"/>
            <a:ext cx="1249680" cy="25463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tr-TR" sz="1600" spc="-5" dirty="0" smtClean="0">
                <a:solidFill>
                  <a:srgbClr val="232021"/>
                </a:solidFill>
                <a:latin typeface="Arial"/>
                <a:cs typeface="Arial"/>
              </a:rPr>
              <a:t>Çıkış matrisi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3553" y="981455"/>
            <a:ext cx="2328671" cy="883919"/>
          </a:xfrm>
          <a:custGeom>
            <a:avLst/>
            <a:gdLst/>
            <a:ahLst/>
            <a:cxnLst/>
            <a:rect l="l" t="t" r="r" b="b"/>
            <a:pathLst>
              <a:path w="2328671" h="883919">
                <a:moveTo>
                  <a:pt x="2328671" y="880871"/>
                </a:moveTo>
                <a:lnTo>
                  <a:pt x="2328671" y="3047"/>
                </a:lnTo>
                <a:lnTo>
                  <a:pt x="2325623" y="0"/>
                </a:lnTo>
                <a:lnTo>
                  <a:pt x="3047" y="0"/>
                </a:lnTo>
                <a:lnTo>
                  <a:pt x="0" y="3047"/>
                </a:lnTo>
                <a:lnTo>
                  <a:pt x="0" y="880871"/>
                </a:lnTo>
                <a:lnTo>
                  <a:pt x="3047" y="883919"/>
                </a:lnTo>
                <a:lnTo>
                  <a:pt x="6095" y="883919"/>
                </a:lnTo>
                <a:lnTo>
                  <a:pt x="6095" y="12191"/>
                </a:lnTo>
                <a:lnTo>
                  <a:pt x="12191" y="6095"/>
                </a:lnTo>
                <a:lnTo>
                  <a:pt x="12191" y="12191"/>
                </a:lnTo>
                <a:lnTo>
                  <a:pt x="2316479" y="12191"/>
                </a:lnTo>
                <a:lnTo>
                  <a:pt x="2316479" y="6095"/>
                </a:lnTo>
                <a:lnTo>
                  <a:pt x="2322575" y="12191"/>
                </a:lnTo>
                <a:lnTo>
                  <a:pt x="2322575" y="883919"/>
                </a:lnTo>
                <a:lnTo>
                  <a:pt x="2325623" y="883919"/>
                </a:lnTo>
                <a:lnTo>
                  <a:pt x="2328671" y="880871"/>
                </a:lnTo>
                <a:close/>
              </a:path>
              <a:path w="2328671" h="883919">
                <a:moveTo>
                  <a:pt x="12191" y="12191"/>
                </a:moveTo>
                <a:lnTo>
                  <a:pt x="12191" y="6095"/>
                </a:lnTo>
                <a:lnTo>
                  <a:pt x="6095" y="12191"/>
                </a:lnTo>
                <a:lnTo>
                  <a:pt x="12191" y="12191"/>
                </a:lnTo>
                <a:close/>
              </a:path>
              <a:path w="2328671" h="883919">
                <a:moveTo>
                  <a:pt x="12191" y="871727"/>
                </a:moveTo>
                <a:lnTo>
                  <a:pt x="12191" y="12191"/>
                </a:lnTo>
                <a:lnTo>
                  <a:pt x="6095" y="12191"/>
                </a:lnTo>
                <a:lnTo>
                  <a:pt x="6095" y="871727"/>
                </a:lnTo>
                <a:lnTo>
                  <a:pt x="12191" y="871727"/>
                </a:lnTo>
                <a:close/>
              </a:path>
              <a:path w="2328671" h="883919">
                <a:moveTo>
                  <a:pt x="2322575" y="871727"/>
                </a:moveTo>
                <a:lnTo>
                  <a:pt x="6095" y="871727"/>
                </a:lnTo>
                <a:lnTo>
                  <a:pt x="12191" y="877823"/>
                </a:lnTo>
                <a:lnTo>
                  <a:pt x="12191" y="883919"/>
                </a:lnTo>
                <a:lnTo>
                  <a:pt x="2316479" y="883919"/>
                </a:lnTo>
                <a:lnTo>
                  <a:pt x="2316479" y="877823"/>
                </a:lnTo>
                <a:lnTo>
                  <a:pt x="2322575" y="871727"/>
                </a:lnTo>
                <a:close/>
              </a:path>
              <a:path w="2328671" h="883919">
                <a:moveTo>
                  <a:pt x="12191" y="883919"/>
                </a:moveTo>
                <a:lnTo>
                  <a:pt x="12191" y="877823"/>
                </a:lnTo>
                <a:lnTo>
                  <a:pt x="6095" y="871727"/>
                </a:lnTo>
                <a:lnTo>
                  <a:pt x="6095" y="883919"/>
                </a:lnTo>
                <a:lnTo>
                  <a:pt x="12191" y="883919"/>
                </a:lnTo>
                <a:close/>
              </a:path>
              <a:path w="2328671" h="883919">
                <a:moveTo>
                  <a:pt x="2322575" y="12191"/>
                </a:moveTo>
                <a:lnTo>
                  <a:pt x="2316479" y="6095"/>
                </a:lnTo>
                <a:lnTo>
                  <a:pt x="2316479" y="12191"/>
                </a:lnTo>
                <a:lnTo>
                  <a:pt x="2322575" y="12191"/>
                </a:lnTo>
                <a:close/>
              </a:path>
              <a:path w="2328671" h="883919">
                <a:moveTo>
                  <a:pt x="2322575" y="871727"/>
                </a:moveTo>
                <a:lnTo>
                  <a:pt x="2322575" y="12191"/>
                </a:lnTo>
                <a:lnTo>
                  <a:pt x="2316479" y="12191"/>
                </a:lnTo>
                <a:lnTo>
                  <a:pt x="2316479" y="871727"/>
                </a:lnTo>
                <a:lnTo>
                  <a:pt x="2322575" y="871727"/>
                </a:lnTo>
                <a:close/>
              </a:path>
              <a:path w="2328671" h="883919">
                <a:moveTo>
                  <a:pt x="2322575" y="883919"/>
                </a:moveTo>
                <a:lnTo>
                  <a:pt x="2322575" y="871727"/>
                </a:lnTo>
                <a:lnTo>
                  <a:pt x="2316479" y="877823"/>
                </a:lnTo>
                <a:lnTo>
                  <a:pt x="2316479" y="883919"/>
                </a:lnTo>
                <a:lnTo>
                  <a:pt x="2322575" y="88391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28793" y="993647"/>
            <a:ext cx="2298191" cy="5090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322697" y="987551"/>
            <a:ext cx="2310383" cy="521207"/>
          </a:xfrm>
          <a:custGeom>
            <a:avLst/>
            <a:gdLst/>
            <a:ahLst/>
            <a:cxnLst/>
            <a:rect l="l" t="t" r="r" b="b"/>
            <a:pathLst>
              <a:path w="2310383" h="521207">
                <a:moveTo>
                  <a:pt x="2310383" y="518159"/>
                </a:moveTo>
                <a:lnTo>
                  <a:pt x="2310383" y="3047"/>
                </a:lnTo>
                <a:lnTo>
                  <a:pt x="2307335" y="0"/>
                </a:lnTo>
                <a:lnTo>
                  <a:pt x="3047" y="0"/>
                </a:lnTo>
                <a:lnTo>
                  <a:pt x="0" y="3047"/>
                </a:lnTo>
                <a:lnTo>
                  <a:pt x="0" y="518159"/>
                </a:lnTo>
                <a:lnTo>
                  <a:pt x="3047" y="521207"/>
                </a:lnTo>
                <a:lnTo>
                  <a:pt x="6095" y="521207"/>
                </a:lnTo>
                <a:lnTo>
                  <a:pt x="6095" y="12191"/>
                </a:lnTo>
                <a:lnTo>
                  <a:pt x="15239" y="6095"/>
                </a:lnTo>
                <a:lnTo>
                  <a:pt x="15239" y="12191"/>
                </a:lnTo>
                <a:lnTo>
                  <a:pt x="2298191" y="12191"/>
                </a:lnTo>
                <a:lnTo>
                  <a:pt x="2298191" y="6095"/>
                </a:lnTo>
                <a:lnTo>
                  <a:pt x="2304287" y="12191"/>
                </a:lnTo>
                <a:lnTo>
                  <a:pt x="2304287" y="521207"/>
                </a:lnTo>
                <a:lnTo>
                  <a:pt x="2307335" y="521207"/>
                </a:lnTo>
                <a:lnTo>
                  <a:pt x="2310383" y="518159"/>
                </a:lnTo>
                <a:close/>
              </a:path>
              <a:path w="2310383" h="521207">
                <a:moveTo>
                  <a:pt x="15239" y="12191"/>
                </a:moveTo>
                <a:lnTo>
                  <a:pt x="15239" y="6095"/>
                </a:lnTo>
                <a:lnTo>
                  <a:pt x="6095" y="12191"/>
                </a:lnTo>
                <a:lnTo>
                  <a:pt x="15239" y="12191"/>
                </a:lnTo>
                <a:close/>
              </a:path>
              <a:path w="2310383" h="521207">
                <a:moveTo>
                  <a:pt x="15239" y="509015"/>
                </a:moveTo>
                <a:lnTo>
                  <a:pt x="15239" y="12191"/>
                </a:lnTo>
                <a:lnTo>
                  <a:pt x="6095" y="12191"/>
                </a:lnTo>
                <a:lnTo>
                  <a:pt x="6095" y="509015"/>
                </a:lnTo>
                <a:lnTo>
                  <a:pt x="15239" y="509015"/>
                </a:lnTo>
                <a:close/>
              </a:path>
              <a:path w="2310383" h="521207">
                <a:moveTo>
                  <a:pt x="2304287" y="509015"/>
                </a:moveTo>
                <a:lnTo>
                  <a:pt x="6095" y="509015"/>
                </a:lnTo>
                <a:lnTo>
                  <a:pt x="15239" y="515111"/>
                </a:lnTo>
                <a:lnTo>
                  <a:pt x="15239" y="521207"/>
                </a:lnTo>
                <a:lnTo>
                  <a:pt x="2298191" y="521207"/>
                </a:lnTo>
                <a:lnTo>
                  <a:pt x="2298191" y="515111"/>
                </a:lnTo>
                <a:lnTo>
                  <a:pt x="2304287" y="509015"/>
                </a:lnTo>
                <a:close/>
              </a:path>
              <a:path w="2310383" h="521207">
                <a:moveTo>
                  <a:pt x="15239" y="521207"/>
                </a:moveTo>
                <a:lnTo>
                  <a:pt x="15239" y="515111"/>
                </a:lnTo>
                <a:lnTo>
                  <a:pt x="6095" y="509015"/>
                </a:lnTo>
                <a:lnTo>
                  <a:pt x="6095" y="521207"/>
                </a:lnTo>
                <a:lnTo>
                  <a:pt x="15239" y="521207"/>
                </a:lnTo>
                <a:close/>
              </a:path>
              <a:path w="2310383" h="521207">
                <a:moveTo>
                  <a:pt x="2304287" y="12191"/>
                </a:moveTo>
                <a:lnTo>
                  <a:pt x="2298191" y="6095"/>
                </a:lnTo>
                <a:lnTo>
                  <a:pt x="2298191" y="12191"/>
                </a:lnTo>
                <a:lnTo>
                  <a:pt x="2304287" y="12191"/>
                </a:lnTo>
                <a:close/>
              </a:path>
              <a:path w="2310383" h="521207">
                <a:moveTo>
                  <a:pt x="2304287" y="509015"/>
                </a:moveTo>
                <a:lnTo>
                  <a:pt x="2304287" y="12191"/>
                </a:lnTo>
                <a:lnTo>
                  <a:pt x="2298191" y="12191"/>
                </a:lnTo>
                <a:lnTo>
                  <a:pt x="2298191" y="509015"/>
                </a:lnTo>
                <a:lnTo>
                  <a:pt x="2304287" y="509015"/>
                </a:lnTo>
                <a:close/>
              </a:path>
              <a:path w="2310383" h="521207">
                <a:moveTo>
                  <a:pt x="2304287" y="521207"/>
                </a:moveTo>
                <a:lnTo>
                  <a:pt x="2304287" y="509015"/>
                </a:lnTo>
                <a:lnTo>
                  <a:pt x="2298191" y="515111"/>
                </a:lnTo>
                <a:lnTo>
                  <a:pt x="2298191" y="521207"/>
                </a:lnTo>
                <a:lnTo>
                  <a:pt x="2304287" y="5212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99</a:t>
            </a:fld>
            <a:r>
              <a:rPr sz="900" spc="10" dirty="0" smtClean="0">
                <a:solidFill>
                  <a:srgbClr val="444479"/>
                </a:solidFill>
                <a:latin typeface="Arial"/>
                <a:cs typeface="Arial"/>
              </a:rPr>
              <a:t>/</a:t>
            </a:r>
            <a:r>
              <a:rPr sz="900" spc="0" dirty="0" smtClean="0">
                <a:solidFill>
                  <a:srgbClr val="444479"/>
                </a:solidFill>
                <a:latin typeface="Arial"/>
                <a:cs typeface="Arial"/>
              </a:rPr>
              <a:t>2</a:t>
            </a:r>
            <a:r>
              <a:rPr sz="900" spc="5" dirty="0" smtClean="0">
                <a:solidFill>
                  <a:srgbClr val="444479"/>
                </a:solidFill>
                <a:latin typeface="Arial"/>
                <a:cs typeface="Arial"/>
              </a:rPr>
              <a:t>8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56101" y="4135700"/>
            <a:ext cx="1676400" cy="1260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marL="302260">
              <a:lnSpc>
                <a:spcPct val="100000"/>
              </a:lnSpc>
            </a:pPr>
            <a:r>
              <a:rPr lang="tr-TR" sz="1600" spc="-10" dirty="0">
                <a:solidFill>
                  <a:srgbClr val="232021"/>
                </a:solidFill>
                <a:latin typeface="Arial"/>
                <a:cs typeface="Arial"/>
              </a:rPr>
              <a:t>k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ayma yok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</a:pPr>
            <a:endParaRPr sz="700" dirty="0"/>
          </a:p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← </a:t>
            </a:r>
            <a:r>
              <a:rPr sz="1600" spc="-2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-10" dirty="0" smtClean="0">
                <a:solidFill>
                  <a:srgbClr val="232021"/>
                </a:solidFill>
                <a:latin typeface="Arial"/>
                <a:cs typeface="Arial"/>
              </a:rPr>
              <a:t>sola bir kayma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</a:pPr>
            <a:endParaRPr sz="700" dirty="0"/>
          </a:p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← </a:t>
            </a:r>
            <a:r>
              <a:rPr sz="1600" spc="-2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sola iki kayma</a:t>
            </a:r>
            <a:endParaRPr sz="1600" dirty="0">
              <a:latin typeface="Arial"/>
              <a:cs typeface="Arial"/>
            </a:endParaRPr>
          </a:p>
          <a:p>
            <a:pPr>
              <a:lnSpc>
                <a:spcPts val="700"/>
              </a:lnSpc>
              <a:spcBef>
                <a:spcPts val="20"/>
              </a:spcBef>
            </a:pPr>
            <a:endParaRPr sz="700" dirty="0"/>
          </a:p>
          <a:p>
            <a:pPr marL="12700">
              <a:lnSpc>
                <a:spcPct val="100000"/>
              </a:lnSpc>
            </a:pPr>
            <a:r>
              <a:rPr sz="1600" dirty="0" smtClean="0">
                <a:solidFill>
                  <a:srgbClr val="232021"/>
                </a:solidFill>
                <a:latin typeface="Arial"/>
                <a:cs typeface="Arial"/>
              </a:rPr>
              <a:t>← </a:t>
            </a:r>
            <a:r>
              <a:rPr sz="1600" spc="-220" dirty="0" smtClean="0">
                <a:solidFill>
                  <a:srgbClr val="232021"/>
                </a:solidFill>
                <a:latin typeface="Arial"/>
                <a:cs typeface="Arial"/>
              </a:rPr>
              <a:t> </a:t>
            </a:r>
            <a:r>
              <a:rPr lang="tr-TR" sz="1600" spc="5" dirty="0" smtClean="0">
                <a:solidFill>
                  <a:srgbClr val="232021"/>
                </a:solidFill>
                <a:latin typeface="Arial"/>
                <a:cs typeface="Arial"/>
              </a:rPr>
              <a:t>sola üç kayma</a:t>
            </a:r>
            <a:endParaRPr sz="1600" dirty="0">
              <a:latin typeface="Arial"/>
              <a:cs typeface="Arial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/>
          </p:nvPr>
        </p:nvGraphicFramePr>
        <p:xfrm>
          <a:off x="2336799" y="2254250"/>
          <a:ext cx="2002532" cy="1341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baseline="-20833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 baseline="-20833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-9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>
            <p:extLst/>
          </p:nvPr>
        </p:nvGraphicFramePr>
        <p:xfrm>
          <a:off x="2319019" y="4051811"/>
          <a:ext cx="2002532" cy="134111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98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98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13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 baseline="-20833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279">
                <a:tc>
                  <a:txBody>
                    <a:bodyPr/>
                    <a:lstStyle/>
                    <a:p>
                      <a:pPr marL="84455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i="1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455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 baseline="-20833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3461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</a:pPr>
                      <a:r>
                        <a:rPr sz="1600" i="1" spc="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800" i="1" spc="0" baseline="-20833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 baseline="-20833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6509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ts val="1835"/>
                        </a:lnSpc>
                      </a:pPr>
                      <a:r>
                        <a:rPr sz="2400" i="1" spc="7" baseline="1562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200" spc="-95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200" spc="0" dirty="0" smtClean="0">
                          <a:solidFill>
                            <a:srgbClr val="232021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2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6509">
                      <a:solidFill>
                        <a:srgbClr val="000000"/>
                      </a:solidFill>
                      <a:prstDash val="solid"/>
                    </a:lnL>
                    <a:lnR w="13461">
                      <a:solidFill>
                        <a:srgbClr val="000000"/>
                      </a:solidFill>
                      <a:prstDash val="solid"/>
                    </a:lnR>
                    <a:lnT w="13461">
                      <a:solidFill>
                        <a:srgbClr val="000000"/>
                      </a:solidFill>
                      <a:prstDash val="solid"/>
                    </a:lnT>
                    <a:lnB w="13461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9645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32021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885</TotalTime>
  <Words>15003</Words>
  <Application>Microsoft Office PowerPoint</Application>
  <PresentationFormat>Özel</PresentationFormat>
  <Paragraphs>3453</Paragraphs>
  <Slides>205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8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205</vt:i4>
      </vt:variant>
    </vt:vector>
  </HeadingPairs>
  <TitlesOfParts>
    <vt:vector size="214" baseType="lpstr">
      <vt:lpstr>Arial</vt:lpstr>
      <vt:lpstr>Calibri</vt:lpstr>
      <vt:lpstr>Cambria Math</vt:lpstr>
      <vt:lpstr>Courier New</vt:lpstr>
      <vt:lpstr>Gulim</vt:lpstr>
      <vt:lpstr>Meiryo</vt:lpstr>
      <vt:lpstr>Symbol</vt:lpstr>
      <vt:lpstr>Times New Roman</vt:lpstr>
      <vt:lpstr>Office Theme</vt:lpstr>
      <vt:lpstr>PowerPoint Sunusu</vt:lpstr>
      <vt:lpstr>Ünite içeriği</vt:lpstr>
      <vt:lpstr>Ünite içeriği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Ünite İeriği</vt:lpstr>
      <vt:lpstr>PowerPoint Sunusu</vt:lpstr>
      <vt:lpstr>PowerPoint Sunusu</vt:lpstr>
      <vt:lpstr>PowerPoint Sunusu</vt:lpstr>
      <vt:lpstr>PowerPoint Sunusu</vt:lpstr>
      <vt:lpstr>PowerPoint Sunusu</vt:lpstr>
      <vt:lpstr>Ünite içeriği</vt:lpstr>
      <vt:lpstr>Ünite içeriği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Ünite içeriği</vt:lpstr>
      <vt:lpstr>Ünite içeriği</vt:lpstr>
      <vt:lpstr>PowerPoint Sunusu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Ünite içeriği</vt:lpstr>
      <vt:lpstr>PowerPoint Sunusu</vt:lpstr>
      <vt:lpstr>Ünite içeriği</vt:lpstr>
      <vt:lpstr>PowerPoint Sunusu</vt:lpstr>
      <vt:lpstr>PowerPoint Sunusu</vt:lpstr>
      <vt:lpstr>PowerPoint Sunusu</vt:lpstr>
      <vt:lpstr>PowerPoint Sunusu</vt:lpstr>
      <vt:lpstr>PowerPoint Sunusu</vt:lpstr>
      <vt:lpstr>Ünite içeriği</vt:lpstr>
      <vt:lpstr>Ünite içeriği</vt:lpstr>
      <vt:lpstr>PowerPoint Sunusu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PowerPoint Sunusu</vt:lpstr>
      <vt:lpstr>Ünite içeriği</vt:lpstr>
      <vt:lpstr>PowerPoint Sunusu</vt:lpstr>
      <vt:lpstr>PowerPoint Sunusu</vt:lpstr>
      <vt:lpstr>PowerPoint Sunusu</vt:lpstr>
      <vt:lpstr>Ünite İçeriği</vt:lpstr>
      <vt:lpstr>PowerPoint Sunusu</vt:lpstr>
      <vt:lpstr>Ünite İçeriği</vt:lpstr>
      <vt:lpstr>PowerPoint Sunusu</vt:lpstr>
      <vt:lpstr>Ünite İçeriği</vt:lpstr>
      <vt:lpstr>PowerPoint Sunusu</vt:lpstr>
      <vt:lpstr>PowerPoint Sunusu</vt:lpstr>
      <vt:lpstr>PowerPoint Sunusu</vt:lpstr>
      <vt:lpstr>PowerPoint Sunusu</vt:lpstr>
      <vt:lpstr>Ünite İçeriği</vt:lpstr>
      <vt:lpstr>PowerPoint Sunusu</vt:lpstr>
      <vt:lpstr>PowerPoint Sunusu</vt:lpstr>
      <vt:lpstr>PowerPoint Sunusu</vt:lpstr>
      <vt:lpstr>Ünite İçeriği</vt:lpstr>
      <vt:lpstr>PowerPoint Sunusu</vt:lpstr>
      <vt:lpstr>Ünite İçeriği</vt:lpstr>
      <vt:lpstr>PowerPoint Sunusu</vt:lpstr>
      <vt:lpstr>Ünite İçeriği</vt:lpstr>
      <vt:lpstr>PowerPoint Sunusu</vt:lpstr>
      <vt:lpstr>Ünite İçeriği</vt:lpstr>
      <vt:lpstr>PowerPoint Sunusu</vt:lpstr>
      <vt:lpstr>PowerPoint Sunusu</vt:lpstr>
      <vt:lpstr>PowerPoint Sunusu</vt:lpstr>
      <vt:lpstr>Ünite İçeriği</vt:lpstr>
      <vt:lpstr>PowerPoint Sunusu</vt:lpstr>
      <vt:lpstr>PowerPoint Sunusu</vt:lpstr>
      <vt:lpstr>Ünite İçeriği</vt:lpstr>
      <vt:lpstr>PowerPoint Sunusu</vt:lpstr>
      <vt:lpstr>Ünite İçeriği</vt:lpstr>
      <vt:lpstr>PowerPoint Sunusu</vt:lpstr>
      <vt:lpstr>PowerPoint Sunusu</vt:lpstr>
      <vt:lpstr>Ünite İçeriği</vt:lpstr>
      <vt:lpstr>PowerPoint Sunusu</vt:lpstr>
      <vt:lpstr>Ünite İçeriği</vt:lpstr>
      <vt:lpstr>PowerPoint Sunusu</vt:lpstr>
      <vt:lpstr>PowerPoint Sunusu</vt:lpstr>
      <vt:lpstr>Ünite İçeriği</vt:lpstr>
      <vt:lpstr>Ünite İçeriği</vt:lpstr>
      <vt:lpstr>PowerPoint Sunusu</vt:lpstr>
      <vt:lpstr>PowerPoint Sunusu</vt:lpstr>
      <vt:lpstr>PowerPoint Sunusu</vt:lpstr>
      <vt:lpstr>Ünite İçeriği</vt:lpstr>
      <vt:lpstr>PowerPoint Sunusu</vt:lpstr>
      <vt:lpstr>PowerPoint Sunusu</vt:lpstr>
      <vt:lpstr>PowerPoint Sunusu</vt:lpstr>
      <vt:lpstr>Ünite İçeriği</vt:lpstr>
      <vt:lpstr>PowerPoint Sunusu</vt:lpstr>
      <vt:lpstr>PowerPoint Sunusu</vt:lpstr>
      <vt:lpstr>PowerPoint Sunusu</vt:lpstr>
      <vt:lpstr>PowerPoint Sunusu</vt:lpstr>
      <vt:lpstr>Ünite İçeriği</vt:lpstr>
      <vt:lpstr>PowerPoint Sunusu</vt:lpstr>
      <vt:lpstr>PowerPoint Sunusu</vt:lpstr>
      <vt:lpstr>Ünite İçeriği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• Ünite İçeriği</vt:lpstr>
      <vt:lpstr>• Ünite İçeriği</vt:lpstr>
      <vt:lpstr>•The RSA Cryptosystem</vt:lpstr>
      <vt:lpstr>•Encryption and Decryption</vt:lpstr>
      <vt:lpstr>• Anahtar Üretimi</vt:lpstr>
      <vt:lpstr>• Örnek: küçük numaralar ile RSA</vt:lpstr>
      <vt:lpstr>• Ünite İçeriği</vt:lpstr>
      <vt:lpstr>•Uygulama Yönleri</vt:lpstr>
      <vt:lpstr>• Kare-ve-Çarpım Algoritması</vt:lpstr>
      <vt:lpstr>• Örnek: Kare-ve-Çarp</vt:lpstr>
      <vt:lpstr>•• Kare-ve-Çarp Alg Karmaşıklığı</vt:lpstr>
      <vt:lpstr>• Hız​​-Artırma Teknikleri</vt:lpstr>
      <vt:lpstr>•Küçük ortak üs ile hızlı şifreleme</vt:lpstr>
      <vt:lpstr>•CRT ile hızlı deşifreleme</vt:lpstr>
      <vt:lpstr>•CRT tabanlı üs almanın temel ilkesi</vt:lpstr>
      <vt:lpstr>•CRT: Adım 1 - Dönüşüm</vt:lpstr>
      <vt:lpstr>• CRT: Adım 2 - Üs</vt:lpstr>
      <vt:lpstr>•CRT: Adım 3 - Ters Dönüşüm</vt:lpstr>
      <vt:lpstr>•CRT Karmaşıklığı</vt:lpstr>
      <vt:lpstr>• Ünite İçeriği</vt:lpstr>
      <vt:lpstr>•Büyük Asal Sayı Bulma</vt:lpstr>
      <vt:lpstr>• Asallık Testleri</vt:lpstr>
      <vt:lpstr>• Fermat Asallık-Testi</vt:lpstr>
      <vt:lpstr>• Miller-Rabin testi Teoremi</vt:lpstr>
      <vt:lpstr>• Miller-Rabin Asallık-Testi</vt:lpstr>
      <vt:lpstr>•Ünite İçeriği</vt:lpstr>
      <vt:lpstr>•Saldırılar ve Önlemler 1/3</vt:lpstr>
      <vt:lpstr>•Saldırılar ve Önlemler 2/3</vt:lpstr>
      <vt:lpstr>•Saldırılar ve Önlemler 3/3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\376\377\000j\000p\000e\000l\000z\000l</dc:creator>
  <cp:lastModifiedBy>Sevda</cp:lastModifiedBy>
  <cp:revision>44</cp:revision>
  <dcterms:created xsi:type="dcterms:W3CDTF">2013-03-08T15:05:19Z</dcterms:created>
  <dcterms:modified xsi:type="dcterms:W3CDTF">2021-03-31T11:15:02Z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2010-11-08T00:00:00Z</vt:filetime>
  </property>
  <property fmtid="{D5CDD505-2E9C-101B-9397-08002B2CF9AE}" pid="3" name="LastSaved">
    <vt:filetime>2013-03-08T00:00:00Z</vt:filetime>
  </property>
</Properties>
</file>